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2" r:id="rId2"/>
    <p:sldMasterId id="2147483763" r:id="rId3"/>
    <p:sldMasterId id="2147483779" r:id="rId4"/>
    <p:sldMasterId id="2147483797" r:id="rId5"/>
    <p:sldMasterId id="2147483828" r:id="rId6"/>
    <p:sldMasterId id="2147483844" r:id="rId7"/>
  </p:sldMasterIdLst>
  <p:notesMasterIdLst>
    <p:notesMasterId r:id="rId41"/>
  </p:notesMasterIdLst>
  <p:sldIdLst>
    <p:sldId id="257" r:id="rId8"/>
    <p:sldId id="316" r:id="rId9"/>
    <p:sldId id="288" r:id="rId10"/>
    <p:sldId id="300" r:id="rId11"/>
    <p:sldId id="336" r:id="rId12"/>
    <p:sldId id="268" r:id="rId13"/>
    <p:sldId id="301" r:id="rId14"/>
    <p:sldId id="325" r:id="rId15"/>
    <p:sldId id="335" r:id="rId16"/>
    <p:sldId id="327" r:id="rId17"/>
    <p:sldId id="328" r:id="rId18"/>
    <p:sldId id="329" r:id="rId19"/>
    <p:sldId id="330" r:id="rId20"/>
    <p:sldId id="331" r:id="rId21"/>
    <p:sldId id="332" r:id="rId22"/>
    <p:sldId id="333" r:id="rId23"/>
    <p:sldId id="322" r:id="rId24"/>
    <p:sldId id="323" r:id="rId25"/>
    <p:sldId id="326" r:id="rId26"/>
    <p:sldId id="302" r:id="rId27"/>
    <p:sldId id="304" r:id="rId28"/>
    <p:sldId id="305" r:id="rId29"/>
    <p:sldId id="306" r:id="rId30"/>
    <p:sldId id="308" r:id="rId31"/>
    <p:sldId id="309" r:id="rId32"/>
    <p:sldId id="310" r:id="rId33"/>
    <p:sldId id="311" r:id="rId34"/>
    <p:sldId id="312" r:id="rId35"/>
    <p:sldId id="313" r:id="rId36"/>
    <p:sldId id="290" r:id="rId37"/>
    <p:sldId id="307" r:id="rId38"/>
    <p:sldId id="314" r:id="rId39"/>
    <p:sldId id="286" r:id="rId40"/>
  </p:sldIdLst>
  <p:sldSz cx="9144000" cy="6858000" type="screen4x3"/>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6270" autoAdjust="0"/>
  </p:normalViewPr>
  <p:slideViewPr>
    <p:cSldViewPr>
      <p:cViewPr varScale="1">
        <p:scale>
          <a:sx n="63" d="100"/>
          <a:sy n="63" d="100"/>
        </p:scale>
        <p:origin x="1360" y="44"/>
      </p:cViewPr>
      <p:guideLst>
        <p:guide orient="horz" pos="2160"/>
        <p:guide pos="2880"/>
      </p:guideLst>
    </p:cSldViewPr>
  </p:slideViewPr>
  <p:notesTextViewPr>
    <p:cViewPr>
      <p:scale>
        <a:sx n="1" d="1"/>
        <a:sy n="1" d="1"/>
      </p:scale>
      <p:origin x="0" y="0"/>
    </p:cViewPr>
  </p:notesTextViewPr>
  <p:sorterViewPr>
    <p:cViewPr>
      <p:scale>
        <a:sx n="110" d="100"/>
        <a:sy n="110" d="100"/>
      </p:scale>
      <p:origin x="0" y="27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A854C1-F4E6-4397-BD37-B6250AF8E340}" type="doc">
      <dgm:prSet loTypeId="urn:microsoft.com/office/officeart/2005/8/layout/vList4#1" loCatId="list" qsTypeId="urn:microsoft.com/office/officeart/2005/8/quickstyle/simple1" qsCatId="simple" csTypeId="urn:microsoft.com/office/officeart/2005/8/colors/colorful5" csCatId="colorful" phldr="1"/>
      <dgm:spPr/>
      <dgm:t>
        <a:bodyPr/>
        <a:lstStyle/>
        <a:p>
          <a:endParaRPr lang="en-US"/>
        </a:p>
      </dgm:t>
    </dgm:pt>
    <dgm:pt modelId="{01C3FC02-9B4E-458F-A80D-4C931503119E}">
      <dgm:prSet phldrT="[Text]" custT="1"/>
      <dgm:spPr/>
      <dgm:t>
        <a:bodyPr/>
        <a:lstStyle/>
        <a:p>
          <a:r>
            <a:rPr lang="en-US" sz="2800" dirty="0"/>
            <a:t>Professional dedication</a:t>
          </a:r>
        </a:p>
      </dgm:t>
    </dgm:pt>
    <dgm:pt modelId="{49123747-9F62-4A91-A1F6-787131F546E8}" type="parTrans" cxnId="{229B7737-4CF6-4C11-95CA-CE433A68E2F6}">
      <dgm:prSet/>
      <dgm:spPr/>
      <dgm:t>
        <a:bodyPr/>
        <a:lstStyle/>
        <a:p>
          <a:endParaRPr lang="en-US"/>
        </a:p>
      </dgm:t>
    </dgm:pt>
    <dgm:pt modelId="{249BDB2E-126B-41FF-A7A8-185CCE59C37D}" type="sibTrans" cxnId="{229B7737-4CF6-4C11-95CA-CE433A68E2F6}">
      <dgm:prSet/>
      <dgm:spPr/>
      <dgm:t>
        <a:bodyPr/>
        <a:lstStyle/>
        <a:p>
          <a:endParaRPr lang="en-US"/>
        </a:p>
      </dgm:t>
    </dgm:pt>
    <dgm:pt modelId="{EFF08601-84BB-493F-9EEC-B6D413982529}">
      <dgm:prSet phldrT="[Text]" custT="1"/>
      <dgm:spPr/>
      <dgm:t>
        <a:bodyPr/>
        <a:lstStyle/>
        <a:p>
          <a:r>
            <a:rPr lang="en-US" sz="1800" dirty="0"/>
            <a:t>Spend 52 hours a week doing school-related activities</a:t>
          </a:r>
        </a:p>
      </dgm:t>
    </dgm:pt>
    <dgm:pt modelId="{063B8183-7139-472D-9A4C-7A4D7396787F}" type="parTrans" cxnId="{48F69215-7FDB-42D2-B062-84664CB52871}">
      <dgm:prSet/>
      <dgm:spPr/>
      <dgm:t>
        <a:bodyPr/>
        <a:lstStyle/>
        <a:p>
          <a:endParaRPr lang="en-US"/>
        </a:p>
      </dgm:t>
    </dgm:pt>
    <dgm:pt modelId="{89348A23-EEB9-46CA-B637-04BB5E26C5E2}" type="sibTrans" cxnId="{48F69215-7FDB-42D2-B062-84664CB52871}">
      <dgm:prSet/>
      <dgm:spPr/>
      <dgm:t>
        <a:bodyPr/>
        <a:lstStyle/>
        <a:p>
          <a:endParaRPr lang="en-US"/>
        </a:p>
      </dgm:t>
    </dgm:pt>
    <dgm:pt modelId="{2EC4EFC7-2211-4613-B45E-FB23F645F8BB}">
      <dgm:prSet phldrT="[Text]"/>
      <dgm:spPr/>
      <dgm:t>
        <a:bodyPr/>
        <a:lstStyle/>
        <a:p>
          <a:r>
            <a:rPr lang="en-US" dirty="0"/>
            <a:t>Supplement budget with their own money</a:t>
          </a:r>
        </a:p>
      </dgm:t>
    </dgm:pt>
    <dgm:pt modelId="{DFED0E41-09F5-4CCA-A333-ADFCA98E7A3E}" type="parTrans" cxnId="{E10E644E-7D9C-476D-B5A9-D2BF9C5D9E9A}">
      <dgm:prSet/>
      <dgm:spPr/>
      <dgm:t>
        <a:bodyPr/>
        <a:lstStyle/>
        <a:p>
          <a:endParaRPr lang="en-US"/>
        </a:p>
      </dgm:t>
    </dgm:pt>
    <dgm:pt modelId="{F08D0888-509F-45F3-B085-A6AFD89A59C3}" type="sibTrans" cxnId="{E10E644E-7D9C-476D-B5A9-D2BF9C5D9E9A}">
      <dgm:prSet/>
      <dgm:spPr/>
      <dgm:t>
        <a:bodyPr/>
        <a:lstStyle/>
        <a:p>
          <a:endParaRPr lang="en-US"/>
        </a:p>
      </dgm:t>
    </dgm:pt>
    <dgm:pt modelId="{A9591AF6-FEC7-4CFF-A4EE-C4BF8D43E3F5}">
      <dgm:prSet phldrT="[Text]"/>
      <dgm:spPr/>
      <dgm:t>
        <a:bodyPr/>
        <a:lstStyle/>
        <a:p>
          <a:r>
            <a:rPr lang="en-US" dirty="0"/>
            <a:t>27% spend more than $400 annually</a:t>
          </a:r>
        </a:p>
      </dgm:t>
    </dgm:pt>
    <dgm:pt modelId="{87174B94-F93F-4082-A25D-1059819417C5}" type="parTrans" cxnId="{87996F08-8162-4736-8C58-C9B0788413CE}">
      <dgm:prSet/>
      <dgm:spPr/>
      <dgm:t>
        <a:bodyPr/>
        <a:lstStyle/>
        <a:p>
          <a:endParaRPr lang="en-US"/>
        </a:p>
      </dgm:t>
    </dgm:pt>
    <dgm:pt modelId="{C230C322-1421-4A3D-94AE-2706775DC4DA}" type="sibTrans" cxnId="{87996F08-8162-4736-8C58-C9B0788413CE}">
      <dgm:prSet/>
      <dgm:spPr/>
      <dgm:t>
        <a:bodyPr/>
        <a:lstStyle/>
        <a:p>
          <a:endParaRPr lang="en-US"/>
        </a:p>
      </dgm:t>
    </dgm:pt>
    <dgm:pt modelId="{8C54EF98-126C-4D11-82CC-0178A9C6AE43}">
      <dgm:prSet custT="1"/>
      <dgm:spPr/>
      <dgm:t>
        <a:bodyPr/>
        <a:lstStyle/>
        <a:p>
          <a:r>
            <a:rPr lang="en-US" sz="1800" dirty="0"/>
            <a:t>99% participated in professional development in the past year</a:t>
          </a:r>
        </a:p>
      </dgm:t>
    </dgm:pt>
    <dgm:pt modelId="{E0F8F1E2-977D-4E89-8038-F64E98738CF7}" type="parTrans" cxnId="{C915BEBA-EE60-4CFB-907C-729D43A767B9}">
      <dgm:prSet/>
      <dgm:spPr/>
      <dgm:t>
        <a:bodyPr/>
        <a:lstStyle/>
        <a:p>
          <a:endParaRPr lang="en-US"/>
        </a:p>
      </dgm:t>
    </dgm:pt>
    <dgm:pt modelId="{0651DE3D-2F47-436B-BADF-A14ECB6AEFDC}" type="sibTrans" cxnId="{C915BEBA-EE60-4CFB-907C-729D43A767B9}">
      <dgm:prSet/>
      <dgm:spPr/>
      <dgm:t>
        <a:bodyPr/>
        <a:lstStyle/>
        <a:p>
          <a:endParaRPr lang="en-US"/>
        </a:p>
      </dgm:t>
    </dgm:pt>
    <dgm:pt modelId="{53DD7259-1798-4366-B616-67749FECDC98}">
      <dgm:prSet phldrT="[Text]" custT="1"/>
      <dgm:spPr/>
      <dgm:t>
        <a:bodyPr/>
        <a:lstStyle/>
        <a:p>
          <a:r>
            <a:rPr lang="en-US" sz="1800" dirty="0"/>
            <a:t>18%: Wanted to help children</a:t>
          </a:r>
        </a:p>
      </dgm:t>
    </dgm:pt>
    <dgm:pt modelId="{928AACDD-482D-46F5-8D65-B9C2CE0C9901}" type="parTrans" cxnId="{401B82E2-989A-4C88-A558-3DB6513706BD}">
      <dgm:prSet/>
      <dgm:spPr/>
      <dgm:t>
        <a:bodyPr/>
        <a:lstStyle/>
        <a:p>
          <a:endParaRPr lang="en-US"/>
        </a:p>
      </dgm:t>
    </dgm:pt>
    <dgm:pt modelId="{E7646CC2-BA4E-42B1-8B55-E5403B43AE95}" type="sibTrans" cxnId="{401B82E2-989A-4C88-A558-3DB6513706BD}">
      <dgm:prSet/>
      <dgm:spPr/>
      <dgm:t>
        <a:bodyPr/>
        <a:lstStyle/>
        <a:p>
          <a:endParaRPr lang="en-US"/>
        </a:p>
      </dgm:t>
    </dgm:pt>
    <dgm:pt modelId="{63DA6BC5-BF9B-48B9-8B16-EAC08AE8A89D}">
      <dgm:prSet phldrT="[Text]" custT="1"/>
      <dgm:spPr/>
      <dgm:t>
        <a:bodyPr/>
        <a:lstStyle/>
        <a:p>
          <a:r>
            <a:rPr lang="en-US" sz="2800" dirty="0"/>
            <a:t>Have a passion for what they do</a:t>
          </a:r>
        </a:p>
      </dgm:t>
    </dgm:pt>
    <dgm:pt modelId="{75609EAD-A2B3-4496-862E-2933EA9E2686}" type="sibTrans" cxnId="{96A52B58-A417-4509-A4A0-97C5C455EC87}">
      <dgm:prSet/>
      <dgm:spPr/>
      <dgm:t>
        <a:bodyPr/>
        <a:lstStyle/>
        <a:p>
          <a:endParaRPr lang="en-US"/>
        </a:p>
      </dgm:t>
    </dgm:pt>
    <dgm:pt modelId="{09AD4206-301F-4355-8A0C-1C5EB3CAE78F}" type="parTrans" cxnId="{96A52B58-A417-4509-A4A0-97C5C455EC87}">
      <dgm:prSet/>
      <dgm:spPr/>
      <dgm:t>
        <a:bodyPr/>
        <a:lstStyle/>
        <a:p>
          <a:endParaRPr lang="en-US"/>
        </a:p>
      </dgm:t>
    </dgm:pt>
    <dgm:pt modelId="{89B5314C-0F1B-4637-8044-48C8424D9A6B}">
      <dgm:prSet phldrT="[Text]" custT="1"/>
      <dgm:spPr/>
      <dgm:t>
        <a:bodyPr/>
        <a:lstStyle/>
        <a:p>
          <a:r>
            <a:rPr lang="en-US" sz="1800" dirty="0"/>
            <a:t>34% became a teacher because they have a passion for teaching</a:t>
          </a:r>
        </a:p>
      </dgm:t>
    </dgm:pt>
    <dgm:pt modelId="{B1F09499-E897-44C2-B169-8FAA79FB448A}" type="parTrans" cxnId="{8EA3A432-844E-447C-AC0F-8711935E8851}">
      <dgm:prSet/>
      <dgm:spPr/>
      <dgm:t>
        <a:bodyPr/>
        <a:lstStyle/>
        <a:p>
          <a:endParaRPr lang="en-US"/>
        </a:p>
      </dgm:t>
    </dgm:pt>
    <dgm:pt modelId="{6D2BBBA2-3971-4745-8540-6CA995B54FFB}" type="sibTrans" cxnId="{8EA3A432-844E-447C-AC0F-8711935E8851}">
      <dgm:prSet/>
      <dgm:spPr/>
      <dgm:t>
        <a:bodyPr/>
        <a:lstStyle/>
        <a:p>
          <a:endParaRPr lang="en-US"/>
        </a:p>
      </dgm:t>
    </dgm:pt>
    <dgm:pt modelId="{75B5453F-245F-452E-8E79-0421353017AB}">
      <dgm:prSet phldrT="[Text]"/>
      <dgm:spPr/>
      <dgm:t>
        <a:bodyPr/>
        <a:lstStyle/>
        <a:p>
          <a:r>
            <a:rPr lang="en-US" dirty="0"/>
            <a:t>30% spend between $200-$400</a:t>
          </a:r>
        </a:p>
      </dgm:t>
    </dgm:pt>
    <dgm:pt modelId="{572CDCCD-1B11-4FE3-BB6F-632A4DB4427F}" type="parTrans" cxnId="{3ED53FCC-A94A-4A14-B4BF-C683A303889B}">
      <dgm:prSet/>
      <dgm:spPr/>
      <dgm:t>
        <a:bodyPr/>
        <a:lstStyle/>
        <a:p>
          <a:endParaRPr lang="en-US"/>
        </a:p>
      </dgm:t>
    </dgm:pt>
    <dgm:pt modelId="{10373300-8F60-436E-9621-1688C1AC971F}" type="sibTrans" cxnId="{3ED53FCC-A94A-4A14-B4BF-C683A303889B}">
      <dgm:prSet/>
      <dgm:spPr/>
      <dgm:t>
        <a:bodyPr/>
        <a:lstStyle/>
        <a:p>
          <a:endParaRPr lang="en-US"/>
        </a:p>
      </dgm:t>
    </dgm:pt>
    <dgm:pt modelId="{7129C2DB-A6AE-4755-B466-0717B7BA4A95}">
      <dgm:prSet phldrT="[Text]"/>
      <dgm:spPr/>
      <dgm:t>
        <a:bodyPr/>
        <a:lstStyle/>
        <a:p>
          <a:r>
            <a:rPr lang="en-US" dirty="0"/>
            <a:t>Only 5% spend no personal money for their classroom</a:t>
          </a:r>
        </a:p>
      </dgm:t>
    </dgm:pt>
    <dgm:pt modelId="{003455C3-A778-470F-8866-C1FE8A7E7E1A}" type="sibTrans" cxnId="{490A37E7-92FE-4BD8-BE8F-9A5A761314CA}">
      <dgm:prSet/>
      <dgm:spPr/>
      <dgm:t>
        <a:bodyPr/>
        <a:lstStyle/>
        <a:p>
          <a:endParaRPr lang="en-US"/>
        </a:p>
      </dgm:t>
    </dgm:pt>
    <dgm:pt modelId="{A35070C6-FB53-40B6-A37E-6984DF7B49F9}" type="parTrans" cxnId="{490A37E7-92FE-4BD8-BE8F-9A5A761314CA}">
      <dgm:prSet/>
      <dgm:spPr/>
      <dgm:t>
        <a:bodyPr/>
        <a:lstStyle/>
        <a:p>
          <a:endParaRPr lang="en-US"/>
        </a:p>
      </dgm:t>
    </dgm:pt>
    <dgm:pt modelId="{A0D76A0B-209D-4582-B7C6-1D10E802A33E}">
      <dgm:prSet phldrT="[Text]" custT="1"/>
      <dgm:spPr/>
      <dgm:t>
        <a:bodyPr/>
        <a:lstStyle/>
        <a:p>
          <a:r>
            <a:rPr lang="en-US" sz="1800" dirty="0"/>
            <a:t>14%: “I believe I can make a difference”</a:t>
          </a:r>
        </a:p>
      </dgm:t>
    </dgm:pt>
    <dgm:pt modelId="{1B3713B6-B856-45DC-A6DB-7356FD4B29C7}" type="sibTrans" cxnId="{EB85B44C-6DFF-4748-AB9E-6B929805A446}">
      <dgm:prSet/>
      <dgm:spPr/>
      <dgm:t>
        <a:bodyPr/>
        <a:lstStyle/>
        <a:p>
          <a:endParaRPr lang="en-US"/>
        </a:p>
      </dgm:t>
    </dgm:pt>
    <dgm:pt modelId="{7F844D2C-5D28-4B69-95D5-E2962F11E649}" type="parTrans" cxnId="{EB85B44C-6DFF-4748-AB9E-6B929805A446}">
      <dgm:prSet/>
      <dgm:spPr/>
      <dgm:t>
        <a:bodyPr/>
        <a:lstStyle/>
        <a:p>
          <a:endParaRPr lang="en-US"/>
        </a:p>
      </dgm:t>
    </dgm:pt>
    <dgm:pt modelId="{78D20CD7-BDFA-4AA8-8627-7DEAEE7610B5}">
      <dgm:prSet custT="1"/>
      <dgm:spPr/>
      <dgm:t>
        <a:bodyPr/>
        <a:lstStyle/>
        <a:p>
          <a:r>
            <a:rPr lang="en-US" sz="1800" dirty="0"/>
            <a:t>48% have a masters degree</a:t>
          </a:r>
        </a:p>
      </dgm:t>
    </dgm:pt>
    <dgm:pt modelId="{9D8DB10E-0C63-4E2A-A581-4D153706672A}" type="sibTrans" cxnId="{A3C0AD1C-A4BE-48F2-929A-A6D266CC2514}">
      <dgm:prSet/>
      <dgm:spPr/>
      <dgm:t>
        <a:bodyPr/>
        <a:lstStyle/>
        <a:p>
          <a:endParaRPr lang="en-US"/>
        </a:p>
      </dgm:t>
    </dgm:pt>
    <dgm:pt modelId="{8E3AEF2E-AC0D-4782-878B-30F37BC49586}" type="parTrans" cxnId="{A3C0AD1C-A4BE-48F2-929A-A6D266CC2514}">
      <dgm:prSet/>
      <dgm:spPr/>
      <dgm:t>
        <a:bodyPr/>
        <a:lstStyle/>
        <a:p>
          <a:endParaRPr lang="en-US"/>
        </a:p>
      </dgm:t>
    </dgm:pt>
    <dgm:pt modelId="{7EC60E8E-09B1-43D8-AD57-482E3D48C5E8}" type="pres">
      <dgm:prSet presAssocID="{E6A854C1-F4E6-4397-BD37-B6250AF8E340}" presName="linear" presStyleCnt="0">
        <dgm:presLayoutVars>
          <dgm:dir/>
          <dgm:resizeHandles val="exact"/>
        </dgm:presLayoutVars>
      </dgm:prSet>
      <dgm:spPr/>
    </dgm:pt>
    <dgm:pt modelId="{714DAD3D-045F-41D8-838D-EFB7DF435322}" type="pres">
      <dgm:prSet presAssocID="{63DA6BC5-BF9B-48B9-8B16-EAC08AE8A89D}" presName="comp" presStyleCnt="0"/>
      <dgm:spPr/>
    </dgm:pt>
    <dgm:pt modelId="{4DE455C3-E366-4D6F-8E8F-4813071D7FE4}" type="pres">
      <dgm:prSet presAssocID="{63DA6BC5-BF9B-48B9-8B16-EAC08AE8A89D}" presName="box" presStyleLbl="node1" presStyleIdx="0" presStyleCnt="3" custLinFactNeighborX="-47326" custLinFactNeighborY="-4058"/>
      <dgm:spPr/>
    </dgm:pt>
    <dgm:pt modelId="{2A7DF296-93FC-46D0-B639-05EA429E7DCD}" type="pres">
      <dgm:prSet presAssocID="{63DA6BC5-BF9B-48B9-8B16-EAC08AE8A89D}"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dgm:spPr>
    </dgm:pt>
    <dgm:pt modelId="{9F771567-2B56-4734-A117-99500DF3772E}" type="pres">
      <dgm:prSet presAssocID="{63DA6BC5-BF9B-48B9-8B16-EAC08AE8A89D}" presName="text" presStyleLbl="node1" presStyleIdx="0" presStyleCnt="3">
        <dgm:presLayoutVars>
          <dgm:bulletEnabled val="1"/>
        </dgm:presLayoutVars>
      </dgm:prSet>
      <dgm:spPr/>
    </dgm:pt>
    <dgm:pt modelId="{65721E89-77F2-4FFD-B8DB-F5C51CC5372A}" type="pres">
      <dgm:prSet presAssocID="{75609EAD-A2B3-4496-862E-2933EA9E2686}" presName="spacer" presStyleCnt="0"/>
      <dgm:spPr/>
    </dgm:pt>
    <dgm:pt modelId="{29DEE25B-1CAB-4523-AE5F-3358787FEC89}" type="pres">
      <dgm:prSet presAssocID="{01C3FC02-9B4E-458F-A80D-4C931503119E}" presName="comp" presStyleCnt="0"/>
      <dgm:spPr/>
    </dgm:pt>
    <dgm:pt modelId="{EAE034D1-0D51-4560-95DD-ACDFE48C8E67}" type="pres">
      <dgm:prSet presAssocID="{01C3FC02-9B4E-458F-A80D-4C931503119E}" presName="box" presStyleLbl="node1" presStyleIdx="1" presStyleCnt="3"/>
      <dgm:spPr/>
    </dgm:pt>
    <dgm:pt modelId="{5DD33FEF-2FA9-4D04-B98F-D049C8E941A0}" type="pres">
      <dgm:prSet presAssocID="{01C3FC02-9B4E-458F-A80D-4C931503119E}"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pt>
    <dgm:pt modelId="{CC650B99-CFD2-467C-AA61-026E67589C16}" type="pres">
      <dgm:prSet presAssocID="{01C3FC02-9B4E-458F-A80D-4C931503119E}" presName="text" presStyleLbl="node1" presStyleIdx="1" presStyleCnt="3">
        <dgm:presLayoutVars>
          <dgm:bulletEnabled val="1"/>
        </dgm:presLayoutVars>
      </dgm:prSet>
      <dgm:spPr/>
    </dgm:pt>
    <dgm:pt modelId="{2EDF4EFD-3051-47C1-88D3-52709DFE2585}" type="pres">
      <dgm:prSet presAssocID="{249BDB2E-126B-41FF-A7A8-185CCE59C37D}" presName="spacer" presStyleCnt="0"/>
      <dgm:spPr/>
    </dgm:pt>
    <dgm:pt modelId="{B61F9388-ECEA-408A-8206-021366C70305}" type="pres">
      <dgm:prSet presAssocID="{2EC4EFC7-2211-4613-B45E-FB23F645F8BB}" presName="comp" presStyleCnt="0"/>
      <dgm:spPr/>
    </dgm:pt>
    <dgm:pt modelId="{708C7692-3568-40C7-B891-9F59467187E7}" type="pres">
      <dgm:prSet presAssocID="{2EC4EFC7-2211-4613-B45E-FB23F645F8BB}" presName="box" presStyleLbl="node1" presStyleIdx="2" presStyleCnt="3"/>
      <dgm:spPr/>
    </dgm:pt>
    <dgm:pt modelId="{55378C15-0AE3-4D45-AA7B-54229B8DA013}" type="pres">
      <dgm:prSet presAssocID="{2EC4EFC7-2211-4613-B45E-FB23F645F8BB}"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dgm:spPr>
    </dgm:pt>
    <dgm:pt modelId="{A79B5D64-2BB2-4093-AC12-678844007472}" type="pres">
      <dgm:prSet presAssocID="{2EC4EFC7-2211-4613-B45E-FB23F645F8BB}" presName="text" presStyleLbl="node1" presStyleIdx="2" presStyleCnt="3">
        <dgm:presLayoutVars>
          <dgm:bulletEnabled val="1"/>
        </dgm:presLayoutVars>
      </dgm:prSet>
      <dgm:spPr/>
    </dgm:pt>
  </dgm:ptLst>
  <dgm:cxnLst>
    <dgm:cxn modelId="{87996F08-8162-4736-8C58-C9B0788413CE}" srcId="{2EC4EFC7-2211-4613-B45E-FB23F645F8BB}" destId="{A9591AF6-FEC7-4CFF-A4EE-C4BF8D43E3F5}" srcOrd="0" destOrd="0" parTransId="{87174B94-F93F-4082-A25D-1059819417C5}" sibTransId="{C230C322-1421-4A3D-94AE-2706775DC4DA}"/>
    <dgm:cxn modelId="{7D365808-41D5-480D-83D9-AD002C43F911}" type="presOf" srcId="{A9591AF6-FEC7-4CFF-A4EE-C4BF8D43E3F5}" destId="{A79B5D64-2BB2-4093-AC12-678844007472}" srcOrd="1" destOrd="1" presId="urn:microsoft.com/office/officeart/2005/8/layout/vList4#1"/>
    <dgm:cxn modelId="{48F69215-7FDB-42D2-B062-84664CB52871}" srcId="{01C3FC02-9B4E-458F-A80D-4C931503119E}" destId="{EFF08601-84BB-493F-9EEC-B6D413982529}" srcOrd="0" destOrd="0" parTransId="{063B8183-7139-472D-9A4C-7A4D7396787F}" sibTransId="{89348A23-EEB9-46CA-B637-04BB5E26C5E2}"/>
    <dgm:cxn modelId="{51AA1019-4180-429C-BF18-5E49B64E0BD3}" type="presOf" srcId="{01C3FC02-9B4E-458F-A80D-4C931503119E}" destId="{EAE034D1-0D51-4560-95DD-ACDFE48C8E67}" srcOrd="0" destOrd="0" presId="urn:microsoft.com/office/officeart/2005/8/layout/vList4#1"/>
    <dgm:cxn modelId="{A3C0AD1C-A4BE-48F2-929A-A6D266CC2514}" srcId="{01C3FC02-9B4E-458F-A80D-4C931503119E}" destId="{78D20CD7-BDFA-4AA8-8627-7DEAEE7610B5}" srcOrd="1" destOrd="0" parTransId="{8E3AEF2E-AC0D-4782-878B-30F37BC49586}" sibTransId="{9D8DB10E-0C63-4E2A-A581-4D153706672A}"/>
    <dgm:cxn modelId="{E935A121-18C5-4F1A-9B73-B5CCFCA258CB}" type="presOf" srcId="{E6A854C1-F4E6-4397-BD37-B6250AF8E340}" destId="{7EC60E8E-09B1-43D8-AD57-482E3D48C5E8}" srcOrd="0" destOrd="0" presId="urn:microsoft.com/office/officeart/2005/8/layout/vList4#1"/>
    <dgm:cxn modelId="{8EA3A432-844E-447C-AC0F-8711935E8851}" srcId="{63DA6BC5-BF9B-48B9-8B16-EAC08AE8A89D}" destId="{89B5314C-0F1B-4637-8044-48C8424D9A6B}" srcOrd="0" destOrd="0" parTransId="{B1F09499-E897-44C2-B169-8FAA79FB448A}" sibTransId="{6D2BBBA2-3971-4745-8540-6CA995B54FFB}"/>
    <dgm:cxn modelId="{229B7737-4CF6-4C11-95CA-CE433A68E2F6}" srcId="{E6A854C1-F4E6-4397-BD37-B6250AF8E340}" destId="{01C3FC02-9B4E-458F-A80D-4C931503119E}" srcOrd="1" destOrd="0" parTransId="{49123747-9F62-4A91-A1F6-787131F546E8}" sibTransId="{249BDB2E-126B-41FF-A7A8-185CCE59C37D}"/>
    <dgm:cxn modelId="{A9AC9862-C353-4EE9-B852-A792D2928F1F}" type="presOf" srcId="{78D20CD7-BDFA-4AA8-8627-7DEAEE7610B5}" destId="{CC650B99-CFD2-467C-AA61-026E67589C16}" srcOrd="1" destOrd="2" presId="urn:microsoft.com/office/officeart/2005/8/layout/vList4#1"/>
    <dgm:cxn modelId="{97B63E65-3A89-40B4-B8A6-7C0566454AAF}" type="presOf" srcId="{8C54EF98-126C-4D11-82CC-0178A9C6AE43}" destId="{CC650B99-CFD2-467C-AA61-026E67589C16}" srcOrd="1" destOrd="3" presId="urn:microsoft.com/office/officeart/2005/8/layout/vList4#1"/>
    <dgm:cxn modelId="{1CB93566-324F-4506-8F9A-BE82FB4EDC74}" type="presOf" srcId="{8C54EF98-126C-4D11-82CC-0178A9C6AE43}" destId="{EAE034D1-0D51-4560-95DD-ACDFE48C8E67}" srcOrd="0" destOrd="3" presId="urn:microsoft.com/office/officeart/2005/8/layout/vList4#1"/>
    <dgm:cxn modelId="{EB85B44C-6DFF-4748-AB9E-6B929805A446}" srcId="{63DA6BC5-BF9B-48B9-8B16-EAC08AE8A89D}" destId="{A0D76A0B-209D-4582-B7C6-1D10E802A33E}" srcOrd="2" destOrd="0" parTransId="{7F844D2C-5D28-4B69-95D5-E2962F11E649}" sibTransId="{1B3713B6-B856-45DC-A6DB-7356FD4B29C7}"/>
    <dgm:cxn modelId="{E10E644E-7D9C-476D-B5A9-D2BF9C5D9E9A}" srcId="{E6A854C1-F4E6-4397-BD37-B6250AF8E340}" destId="{2EC4EFC7-2211-4613-B45E-FB23F645F8BB}" srcOrd="2" destOrd="0" parTransId="{DFED0E41-09F5-4CCA-A333-ADFCA98E7A3E}" sibTransId="{F08D0888-509F-45F3-B085-A6AFD89A59C3}"/>
    <dgm:cxn modelId="{FDE8734F-11B7-44F3-87B4-635B44915E69}" type="presOf" srcId="{A0D76A0B-209D-4582-B7C6-1D10E802A33E}" destId="{4DE455C3-E366-4D6F-8E8F-4813071D7FE4}" srcOrd="0" destOrd="3" presId="urn:microsoft.com/office/officeart/2005/8/layout/vList4#1"/>
    <dgm:cxn modelId="{101DF14F-A8F2-4EA6-9B6E-3D41A6ADAB51}" type="presOf" srcId="{75B5453F-245F-452E-8E79-0421353017AB}" destId="{A79B5D64-2BB2-4093-AC12-678844007472}" srcOrd="1" destOrd="2" presId="urn:microsoft.com/office/officeart/2005/8/layout/vList4#1"/>
    <dgm:cxn modelId="{13B4E871-0F65-45D8-BA59-4497AEBF7FD8}" type="presOf" srcId="{EFF08601-84BB-493F-9EEC-B6D413982529}" destId="{CC650B99-CFD2-467C-AA61-026E67589C16}" srcOrd="1" destOrd="1" presId="urn:microsoft.com/office/officeart/2005/8/layout/vList4#1"/>
    <dgm:cxn modelId="{A0B31D73-A755-40B2-8C15-3848A413E9D7}" type="presOf" srcId="{01C3FC02-9B4E-458F-A80D-4C931503119E}" destId="{CC650B99-CFD2-467C-AA61-026E67589C16}" srcOrd="1" destOrd="0" presId="urn:microsoft.com/office/officeart/2005/8/layout/vList4#1"/>
    <dgm:cxn modelId="{12307C54-5A27-4765-8975-83C74D52A4A6}" type="presOf" srcId="{78D20CD7-BDFA-4AA8-8627-7DEAEE7610B5}" destId="{EAE034D1-0D51-4560-95DD-ACDFE48C8E67}" srcOrd="0" destOrd="2" presId="urn:microsoft.com/office/officeart/2005/8/layout/vList4#1"/>
    <dgm:cxn modelId="{37FE3956-5584-488B-845A-7BC4FA21A506}" type="presOf" srcId="{A9591AF6-FEC7-4CFF-A4EE-C4BF8D43E3F5}" destId="{708C7692-3568-40C7-B891-9F59467187E7}" srcOrd="0" destOrd="1" presId="urn:microsoft.com/office/officeart/2005/8/layout/vList4#1"/>
    <dgm:cxn modelId="{96A52B58-A417-4509-A4A0-97C5C455EC87}" srcId="{E6A854C1-F4E6-4397-BD37-B6250AF8E340}" destId="{63DA6BC5-BF9B-48B9-8B16-EAC08AE8A89D}" srcOrd="0" destOrd="0" parTransId="{09AD4206-301F-4355-8A0C-1C5EB3CAE78F}" sibTransId="{75609EAD-A2B3-4496-862E-2933EA9E2686}"/>
    <dgm:cxn modelId="{E642128C-DC84-4C29-A973-61EC1DFF798E}" type="presOf" srcId="{53DD7259-1798-4366-B616-67749FECDC98}" destId="{4DE455C3-E366-4D6F-8E8F-4813071D7FE4}" srcOrd="0" destOrd="2" presId="urn:microsoft.com/office/officeart/2005/8/layout/vList4#1"/>
    <dgm:cxn modelId="{06E98991-A261-4575-8C03-A3C0A5EE3E18}" type="presOf" srcId="{75B5453F-245F-452E-8E79-0421353017AB}" destId="{708C7692-3568-40C7-B891-9F59467187E7}" srcOrd="0" destOrd="2" presId="urn:microsoft.com/office/officeart/2005/8/layout/vList4#1"/>
    <dgm:cxn modelId="{41350297-0B43-4A0B-95DA-739C0FF27BFE}" type="presOf" srcId="{A0D76A0B-209D-4582-B7C6-1D10E802A33E}" destId="{9F771567-2B56-4734-A117-99500DF3772E}" srcOrd="1" destOrd="3" presId="urn:microsoft.com/office/officeart/2005/8/layout/vList4#1"/>
    <dgm:cxn modelId="{DC229CB2-2B34-4F5A-8EB3-E69D879004B2}" type="presOf" srcId="{89B5314C-0F1B-4637-8044-48C8424D9A6B}" destId="{4DE455C3-E366-4D6F-8E8F-4813071D7FE4}" srcOrd="0" destOrd="1" presId="urn:microsoft.com/office/officeart/2005/8/layout/vList4#1"/>
    <dgm:cxn modelId="{59433CBA-9F02-4FD9-B5E0-277614CD015A}" type="presOf" srcId="{2EC4EFC7-2211-4613-B45E-FB23F645F8BB}" destId="{708C7692-3568-40C7-B891-9F59467187E7}" srcOrd="0" destOrd="0" presId="urn:microsoft.com/office/officeart/2005/8/layout/vList4#1"/>
    <dgm:cxn modelId="{C915BEBA-EE60-4CFB-907C-729D43A767B9}" srcId="{01C3FC02-9B4E-458F-A80D-4C931503119E}" destId="{8C54EF98-126C-4D11-82CC-0178A9C6AE43}" srcOrd="2" destOrd="0" parTransId="{E0F8F1E2-977D-4E89-8038-F64E98738CF7}" sibTransId="{0651DE3D-2F47-436B-BADF-A14ECB6AEFDC}"/>
    <dgm:cxn modelId="{9CA306CA-2A6D-4D80-B818-424EE6D14F0A}" type="presOf" srcId="{53DD7259-1798-4366-B616-67749FECDC98}" destId="{9F771567-2B56-4734-A117-99500DF3772E}" srcOrd="1" destOrd="2" presId="urn:microsoft.com/office/officeart/2005/8/layout/vList4#1"/>
    <dgm:cxn modelId="{3ED53FCC-A94A-4A14-B4BF-C683A303889B}" srcId="{2EC4EFC7-2211-4613-B45E-FB23F645F8BB}" destId="{75B5453F-245F-452E-8E79-0421353017AB}" srcOrd="1" destOrd="0" parTransId="{572CDCCD-1B11-4FE3-BB6F-632A4DB4427F}" sibTransId="{10373300-8F60-436E-9621-1688C1AC971F}"/>
    <dgm:cxn modelId="{131FAAD2-F7AA-4E19-A95D-01E6A5403E98}" type="presOf" srcId="{63DA6BC5-BF9B-48B9-8B16-EAC08AE8A89D}" destId="{9F771567-2B56-4734-A117-99500DF3772E}" srcOrd="1" destOrd="0" presId="urn:microsoft.com/office/officeart/2005/8/layout/vList4#1"/>
    <dgm:cxn modelId="{997126D9-3DCB-4997-AA2A-9E43CBA46A09}" type="presOf" srcId="{7129C2DB-A6AE-4755-B466-0717B7BA4A95}" destId="{A79B5D64-2BB2-4093-AC12-678844007472}" srcOrd="1" destOrd="3" presId="urn:microsoft.com/office/officeart/2005/8/layout/vList4#1"/>
    <dgm:cxn modelId="{401B82E2-989A-4C88-A558-3DB6513706BD}" srcId="{63DA6BC5-BF9B-48B9-8B16-EAC08AE8A89D}" destId="{53DD7259-1798-4366-B616-67749FECDC98}" srcOrd="1" destOrd="0" parTransId="{928AACDD-482D-46F5-8D65-B9C2CE0C9901}" sibTransId="{E7646CC2-BA4E-42B1-8B55-E5403B43AE95}"/>
    <dgm:cxn modelId="{490A37E7-92FE-4BD8-BE8F-9A5A761314CA}" srcId="{2EC4EFC7-2211-4613-B45E-FB23F645F8BB}" destId="{7129C2DB-A6AE-4755-B466-0717B7BA4A95}" srcOrd="2" destOrd="0" parTransId="{A35070C6-FB53-40B6-A37E-6984DF7B49F9}" sibTransId="{003455C3-A778-470F-8866-C1FE8A7E7E1A}"/>
    <dgm:cxn modelId="{DCF82EEC-62AA-4CE8-8241-C512A58649CF}" type="presOf" srcId="{2EC4EFC7-2211-4613-B45E-FB23F645F8BB}" destId="{A79B5D64-2BB2-4093-AC12-678844007472}" srcOrd="1" destOrd="0" presId="urn:microsoft.com/office/officeart/2005/8/layout/vList4#1"/>
    <dgm:cxn modelId="{15B305F8-227B-4132-AA0C-01DCB43DB81E}" type="presOf" srcId="{EFF08601-84BB-493F-9EEC-B6D413982529}" destId="{EAE034D1-0D51-4560-95DD-ACDFE48C8E67}" srcOrd="0" destOrd="1" presId="urn:microsoft.com/office/officeart/2005/8/layout/vList4#1"/>
    <dgm:cxn modelId="{87D6FFFA-5447-49B4-AB3F-FAC0AD928925}" type="presOf" srcId="{89B5314C-0F1B-4637-8044-48C8424D9A6B}" destId="{9F771567-2B56-4734-A117-99500DF3772E}" srcOrd="1" destOrd="1" presId="urn:microsoft.com/office/officeart/2005/8/layout/vList4#1"/>
    <dgm:cxn modelId="{5160CBFB-9C6C-41DA-8C13-8A900D9E392C}" type="presOf" srcId="{7129C2DB-A6AE-4755-B466-0717B7BA4A95}" destId="{708C7692-3568-40C7-B891-9F59467187E7}" srcOrd="0" destOrd="3" presId="urn:microsoft.com/office/officeart/2005/8/layout/vList4#1"/>
    <dgm:cxn modelId="{526473FD-C4C5-4DA5-AD43-53F5ECCBA966}" type="presOf" srcId="{63DA6BC5-BF9B-48B9-8B16-EAC08AE8A89D}" destId="{4DE455C3-E366-4D6F-8E8F-4813071D7FE4}" srcOrd="0" destOrd="0" presId="urn:microsoft.com/office/officeart/2005/8/layout/vList4#1"/>
    <dgm:cxn modelId="{214D8F08-0D24-4FBE-8506-EAE838014875}" type="presParOf" srcId="{7EC60E8E-09B1-43D8-AD57-482E3D48C5E8}" destId="{714DAD3D-045F-41D8-838D-EFB7DF435322}" srcOrd="0" destOrd="0" presId="urn:microsoft.com/office/officeart/2005/8/layout/vList4#1"/>
    <dgm:cxn modelId="{9E24419B-4331-447B-93CA-93094734BDEA}" type="presParOf" srcId="{714DAD3D-045F-41D8-838D-EFB7DF435322}" destId="{4DE455C3-E366-4D6F-8E8F-4813071D7FE4}" srcOrd="0" destOrd="0" presId="urn:microsoft.com/office/officeart/2005/8/layout/vList4#1"/>
    <dgm:cxn modelId="{846DCEC0-215F-4630-9C68-A9C0B4C95F4C}" type="presParOf" srcId="{714DAD3D-045F-41D8-838D-EFB7DF435322}" destId="{2A7DF296-93FC-46D0-B639-05EA429E7DCD}" srcOrd="1" destOrd="0" presId="urn:microsoft.com/office/officeart/2005/8/layout/vList4#1"/>
    <dgm:cxn modelId="{7577F5D8-D293-4BD3-AC9C-D3D58E972ED4}" type="presParOf" srcId="{714DAD3D-045F-41D8-838D-EFB7DF435322}" destId="{9F771567-2B56-4734-A117-99500DF3772E}" srcOrd="2" destOrd="0" presId="urn:microsoft.com/office/officeart/2005/8/layout/vList4#1"/>
    <dgm:cxn modelId="{703087E1-82D8-454C-9EA2-11B1806EB65E}" type="presParOf" srcId="{7EC60E8E-09B1-43D8-AD57-482E3D48C5E8}" destId="{65721E89-77F2-4FFD-B8DB-F5C51CC5372A}" srcOrd="1" destOrd="0" presId="urn:microsoft.com/office/officeart/2005/8/layout/vList4#1"/>
    <dgm:cxn modelId="{7769013B-4A1B-4ADF-BD2A-9AB287035690}" type="presParOf" srcId="{7EC60E8E-09B1-43D8-AD57-482E3D48C5E8}" destId="{29DEE25B-1CAB-4523-AE5F-3358787FEC89}" srcOrd="2" destOrd="0" presId="urn:microsoft.com/office/officeart/2005/8/layout/vList4#1"/>
    <dgm:cxn modelId="{B68D63C7-7047-4B1E-8402-1960E412EFB3}" type="presParOf" srcId="{29DEE25B-1CAB-4523-AE5F-3358787FEC89}" destId="{EAE034D1-0D51-4560-95DD-ACDFE48C8E67}" srcOrd="0" destOrd="0" presId="urn:microsoft.com/office/officeart/2005/8/layout/vList4#1"/>
    <dgm:cxn modelId="{D6746B1D-1B4F-4691-B6F9-F8D350BBF8BB}" type="presParOf" srcId="{29DEE25B-1CAB-4523-AE5F-3358787FEC89}" destId="{5DD33FEF-2FA9-4D04-B98F-D049C8E941A0}" srcOrd="1" destOrd="0" presId="urn:microsoft.com/office/officeart/2005/8/layout/vList4#1"/>
    <dgm:cxn modelId="{0C5DC797-D950-4FB0-9A6B-52AF68EDD40E}" type="presParOf" srcId="{29DEE25B-1CAB-4523-AE5F-3358787FEC89}" destId="{CC650B99-CFD2-467C-AA61-026E67589C16}" srcOrd="2" destOrd="0" presId="urn:microsoft.com/office/officeart/2005/8/layout/vList4#1"/>
    <dgm:cxn modelId="{48F34827-3BAA-4D54-B300-41BE36183510}" type="presParOf" srcId="{7EC60E8E-09B1-43D8-AD57-482E3D48C5E8}" destId="{2EDF4EFD-3051-47C1-88D3-52709DFE2585}" srcOrd="3" destOrd="0" presId="urn:microsoft.com/office/officeart/2005/8/layout/vList4#1"/>
    <dgm:cxn modelId="{5C012A69-510C-4113-BC07-5276D8F78653}" type="presParOf" srcId="{7EC60E8E-09B1-43D8-AD57-482E3D48C5E8}" destId="{B61F9388-ECEA-408A-8206-021366C70305}" srcOrd="4" destOrd="0" presId="urn:microsoft.com/office/officeart/2005/8/layout/vList4#1"/>
    <dgm:cxn modelId="{397D4E35-1D05-46CB-8999-6C2E30AB37D7}" type="presParOf" srcId="{B61F9388-ECEA-408A-8206-021366C70305}" destId="{708C7692-3568-40C7-B891-9F59467187E7}" srcOrd="0" destOrd="0" presId="urn:microsoft.com/office/officeart/2005/8/layout/vList4#1"/>
    <dgm:cxn modelId="{0ABD8265-1A08-449B-9C62-FE9B63DD9E95}" type="presParOf" srcId="{B61F9388-ECEA-408A-8206-021366C70305}" destId="{55378C15-0AE3-4D45-AA7B-54229B8DA013}" srcOrd="1" destOrd="0" presId="urn:microsoft.com/office/officeart/2005/8/layout/vList4#1"/>
    <dgm:cxn modelId="{9C26F9DF-AA80-4FD5-8DEF-871F0D5DAEF4}" type="presParOf" srcId="{B61F9388-ECEA-408A-8206-021366C70305}" destId="{A79B5D64-2BB2-4093-AC12-678844007472}"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455C3-E366-4D6F-8E8F-4813071D7FE4}">
      <dsp:nvSpPr>
        <dsp:cNvPr id="0" name=""/>
        <dsp:cNvSpPr/>
      </dsp:nvSpPr>
      <dsp:spPr>
        <a:xfrm>
          <a:off x="0" y="0"/>
          <a:ext cx="8077671" cy="152182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Have a passion for what they do</a:t>
          </a:r>
        </a:p>
        <a:p>
          <a:pPr marL="171450" lvl="1" indent="-171450" algn="l" defTabSz="800100">
            <a:lnSpc>
              <a:spcPct val="90000"/>
            </a:lnSpc>
            <a:spcBef>
              <a:spcPct val="0"/>
            </a:spcBef>
            <a:spcAft>
              <a:spcPct val="15000"/>
            </a:spcAft>
            <a:buChar char="•"/>
          </a:pPr>
          <a:r>
            <a:rPr lang="en-US" sz="1800" kern="1200" dirty="0"/>
            <a:t>34% became a teacher because they have a passion for teaching</a:t>
          </a:r>
        </a:p>
        <a:p>
          <a:pPr marL="171450" lvl="1" indent="-171450" algn="l" defTabSz="800100">
            <a:lnSpc>
              <a:spcPct val="90000"/>
            </a:lnSpc>
            <a:spcBef>
              <a:spcPct val="0"/>
            </a:spcBef>
            <a:spcAft>
              <a:spcPct val="15000"/>
            </a:spcAft>
            <a:buChar char="•"/>
          </a:pPr>
          <a:r>
            <a:rPr lang="en-US" sz="1800" kern="1200" dirty="0"/>
            <a:t>18%: Wanted to help children</a:t>
          </a:r>
        </a:p>
        <a:p>
          <a:pPr marL="171450" lvl="1" indent="-171450" algn="l" defTabSz="800100">
            <a:lnSpc>
              <a:spcPct val="90000"/>
            </a:lnSpc>
            <a:spcBef>
              <a:spcPct val="0"/>
            </a:spcBef>
            <a:spcAft>
              <a:spcPct val="15000"/>
            </a:spcAft>
            <a:buChar char="•"/>
          </a:pPr>
          <a:r>
            <a:rPr lang="en-US" sz="1800" kern="1200" dirty="0"/>
            <a:t>14%: “I believe I can make a difference”</a:t>
          </a:r>
        </a:p>
      </dsp:txBody>
      <dsp:txXfrm>
        <a:off x="1767716" y="0"/>
        <a:ext cx="6309954" cy="1521826"/>
      </dsp:txXfrm>
    </dsp:sp>
    <dsp:sp modelId="{2A7DF296-93FC-46D0-B639-05EA429E7DCD}">
      <dsp:nvSpPr>
        <dsp:cNvPr id="0" name=""/>
        <dsp:cNvSpPr/>
      </dsp:nvSpPr>
      <dsp:spPr>
        <a:xfrm>
          <a:off x="152182" y="152182"/>
          <a:ext cx="1615534" cy="121746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E034D1-0D51-4560-95DD-ACDFE48C8E67}">
      <dsp:nvSpPr>
        <dsp:cNvPr id="0" name=""/>
        <dsp:cNvSpPr/>
      </dsp:nvSpPr>
      <dsp:spPr>
        <a:xfrm>
          <a:off x="0" y="1674009"/>
          <a:ext cx="8077671" cy="1521826"/>
        </a:xfrm>
        <a:prstGeom prst="roundRect">
          <a:avLst>
            <a:gd name="adj" fmla="val 10000"/>
          </a:avLst>
        </a:prstGeom>
        <a:solidFill>
          <a:schemeClr val="accent5">
            <a:hueOff val="-7930713"/>
            <a:satOff val="5711"/>
            <a:lumOff val="6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Professional dedication</a:t>
          </a:r>
        </a:p>
        <a:p>
          <a:pPr marL="171450" lvl="1" indent="-171450" algn="l" defTabSz="800100">
            <a:lnSpc>
              <a:spcPct val="90000"/>
            </a:lnSpc>
            <a:spcBef>
              <a:spcPct val="0"/>
            </a:spcBef>
            <a:spcAft>
              <a:spcPct val="15000"/>
            </a:spcAft>
            <a:buChar char="•"/>
          </a:pPr>
          <a:r>
            <a:rPr lang="en-US" sz="1800" kern="1200" dirty="0"/>
            <a:t>Spend 52 hours a week doing school-related activities</a:t>
          </a:r>
        </a:p>
        <a:p>
          <a:pPr marL="171450" lvl="1" indent="-171450" algn="l" defTabSz="800100">
            <a:lnSpc>
              <a:spcPct val="90000"/>
            </a:lnSpc>
            <a:spcBef>
              <a:spcPct val="0"/>
            </a:spcBef>
            <a:spcAft>
              <a:spcPct val="15000"/>
            </a:spcAft>
            <a:buChar char="•"/>
          </a:pPr>
          <a:r>
            <a:rPr lang="en-US" sz="1800" kern="1200" dirty="0"/>
            <a:t>48% have a masters degree</a:t>
          </a:r>
        </a:p>
        <a:p>
          <a:pPr marL="171450" lvl="1" indent="-171450" algn="l" defTabSz="800100">
            <a:lnSpc>
              <a:spcPct val="90000"/>
            </a:lnSpc>
            <a:spcBef>
              <a:spcPct val="0"/>
            </a:spcBef>
            <a:spcAft>
              <a:spcPct val="15000"/>
            </a:spcAft>
            <a:buChar char="•"/>
          </a:pPr>
          <a:r>
            <a:rPr lang="en-US" sz="1800" kern="1200" dirty="0"/>
            <a:t>99% participated in professional development in the past year</a:t>
          </a:r>
        </a:p>
      </dsp:txBody>
      <dsp:txXfrm>
        <a:off x="1767716" y="1674009"/>
        <a:ext cx="6309954" cy="1521826"/>
      </dsp:txXfrm>
    </dsp:sp>
    <dsp:sp modelId="{5DD33FEF-2FA9-4D04-B98F-D049C8E941A0}">
      <dsp:nvSpPr>
        <dsp:cNvPr id="0" name=""/>
        <dsp:cNvSpPr/>
      </dsp:nvSpPr>
      <dsp:spPr>
        <a:xfrm>
          <a:off x="152182" y="1826191"/>
          <a:ext cx="1615534" cy="121746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8C7692-3568-40C7-B891-9F59467187E7}">
      <dsp:nvSpPr>
        <dsp:cNvPr id="0" name=""/>
        <dsp:cNvSpPr/>
      </dsp:nvSpPr>
      <dsp:spPr>
        <a:xfrm>
          <a:off x="0" y="3348018"/>
          <a:ext cx="8077671" cy="1521826"/>
        </a:xfrm>
        <a:prstGeom prst="roundRect">
          <a:avLst>
            <a:gd name="adj" fmla="val 10000"/>
          </a:avLst>
        </a:prstGeom>
        <a:solidFill>
          <a:schemeClr val="accent5">
            <a:hueOff val="-15861425"/>
            <a:satOff val="11423"/>
            <a:lumOff val="1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Supplement budget with their own money</a:t>
          </a:r>
        </a:p>
        <a:p>
          <a:pPr marL="228600" lvl="1" indent="-228600" algn="l" defTabSz="889000">
            <a:lnSpc>
              <a:spcPct val="90000"/>
            </a:lnSpc>
            <a:spcBef>
              <a:spcPct val="0"/>
            </a:spcBef>
            <a:spcAft>
              <a:spcPct val="15000"/>
            </a:spcAft>
            <a:buChar char="•"/>
          </a:pPr>
          <a:r>
            <a:rPr lang="en-US" sz="2000" kern="1200" dirty="0"/>
            <a:t>27% spend more than $400 annually</a:t>
          </a:r>
        </a:p>
        <a:p>
          <a:pPr marL="228600" lvl="1" indent="-228600" algn="l" defTabSz="889000">
            <a:lnSpc>
              <a:spcPct val="90000"/>
            </a:lnSpc>
            <a:spcBef>
              <a:spcPct val="0"/>
            </a:spcBef>
            <a:spcAft>
              <a:spcPct val="15000"/>
            </a:spcAft>
            <a:buChar char="•"/>
          </a:pPr>
          <a:r>
            <a:rPr lang="en-US" sz="2000" kern="1200" dirty="0"/>
            <a:t>30% spend between $200-$400</a:t>
          </a:r>
        </a:p>
        <a:p>
          <a:pPr marL="228600" lvl="1" indent="-228600" algn="l" defTabSz="889000">
            <a:lnSpc>
              <a:spcPct val="90000"/>
            </a:lnSpc>
            <a:spcBef>
              <a:spcPct val="0"/>
            </a:spcBef>
            <a:spcAft>
              <a:spcPct val="15000"/>
            </a:spcAft>
            <a:buChar char="•"/>
          </a:pPr>
          <a:r>
            <a:rPr lang="en-US" sz="2000" kern="1200" dirty="0"/>
            <a:t>Only 5% spend no personal money for their classroom</a:t>
          </a:r>
        </a:p>
      </dsp:txBody>
      <dsp:txXfrm>
        <a:off x="1767716" y="3348018"/>
        <a:ext cx="6309954" cy="1521826"/>
      </dsp:txXfrm>
    </dsp:sp>
    <dsp:sp modelId="{55378C15-0AE3-4D45-AA7B-54229B8DA013}">
      <dsp:nvSpPr>
        <dsp:cNvPr id="0" name=""/>
        <dsp:cNvSpPr/>
      </dsp:nvSpPr>
      <dsp:spPr>
        <a:xfrm>
          <a:off x="152182" y="3500201"/>
          <a:ext cx="1615534" cy="121746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B00BC1-2C4A-43C7-B739-4D9BAD6E75C0}" type="datetimeFigureOut">
              <a:rPr lang="en-US" smtClean="0"/>
              <a:t>2/19/2020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1EF1E-C2A7-4CCC-8C84-4DC921A63765}" type="slidenum">
              <a:rPr lang="en-US" smtClean="0"/>
              <a:t>‹#›</a:t>
            </a:fld>
            <a:endParaRPr lang="en-US"/>
          </a:p>
        </p:txBody>
      </p:sp>
    </p:spTree>
    <p:extLst>
      <p:ext uri="{BB962C8B-B14F-4D97-AF65-F5344CB8AC3E}">
        <p14:creationId xmlns:p14="http://schemas.microsoft.com/office/powerpoint/2010/main" val="393873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195">
              <a:defRPr/>
            </a:pPr>
            <a:r>
              <a:rPr lang="en-US" baseline="0" dirty="0"/>
              <a:t>Our company and our agents have a unique perspective on the educational community. </a:t>
            </a:r>
            <a:r>
              <a:rPr lang="en-US" dirty="0"/>
              <a:t>Horace Mann was founded by two Springfield, Illinois, educators more than 70 years ago, and we’ve been helping educators achieve financial success ever since.</a:t>
            </a:r>
          </a:p>
          <a:p>
            <a:endParaRPr lang="en-US" dirty="0"/>
          </a:p>
          <a:p>
            <a:r>
              <a:rPr lang="en-US" dirty="0"/>
              <a:t>At the heart of our company is the belief that we’re here for educators. Much like educators are busy helping their students prepare</a:t>
            </a:r>
            <a:r>
              <a:rPr lang="en-US" baseline="0" dirty="0"/>
              <a:t> for their futures, we are here to help them identify their financial goals and build a plan to achieve them.</a:t>
            </a:r>
          </a:p>
          <a:p>
            <a:endParaRPr lang="en-US" baseline="0" dirty="0"/>
          </a:p>
          <a:p>
            <a:r>
              <a:rPr lang="en-US" baseline="0" dirty="0"/>
              <a:t>We partner with more than 4,000 school districts nationwide to provide financial solutions for educators.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6245280-06C1-4D70-A74E-61683F4CB4F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723247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Highlight the </a:t>
            </a:r>
            <a:r>
              <a:rPr lang="en-US" altLang="en-US">
                <a:latin typeface="Arial Narrow" pitchFamily="34" charset="0"/>
                <a:ea typeface="ＭＳ Ｐゴシック" pitchFamily="34" charset="-128"/>
              </a:rPr>
              <a:t>3 Rs – remove, reduce, redirect. </a:t>
            </a:r>
          </a:p>
          <a:p>
            <a:pPr eaLnBrk="1" hangingPunct="1">
              <a:spcBef>
                <a:spcPct val="0"/>
              </a:spcBef>
            </a:pPr>
            <a:endParaRPr lang="en-US" altLang="en-US"/>
          </a:p>
          <a:p>
            <a:pPr eaLnBrk="1" hangingPunct="1">
              <a:spcBef>
                <a:spcPct val="0"/>
              </a:spcBef>
            </a:pPr>
            <a:r>
              <a:rPr lang="en-US" altLang="en-US"/>
              <a:t>Review slide.</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90204648-165C-4F83-965C-094A62E535A5}" type="slidenum">
              <a:rPr lang="en-US" altLang="en-US" smtClean="0"/>
              <a:pPr eaLnBrk="1" hangingPunct="1"/>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gn="just">
              <a:lnSpc>
                <a:spcPct val="80000"/>
              </a:lnSpc>
              <a:spcBef>
                <a:spcPct val="0"/>
              </a:spcBef>
            </a:pPr>
            <a:r>
              <a:rPr lang="en-US" altLang="en-US" sz="800">
                <a:ea typeface="ＭＳ Ｐゴシック" pitchFamily="34" charset="-128"/>
                <a:cs typeface="HelveticaNeueLT Std Med Cn"/>
              </a:rPr>
              <a:t>Review slide.</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6AF5D732-EACA-4901-ABF0-BB012FC620BC}" type="slidenum">
              <a:rPr lang="en-US" altLang="en-US" smtClean="0"/>
              <a:pPr eaLnBrk="1" hangingPunct="1"/>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gn="just">
              <a:lnSpc>
                <a:spcPct val="80000"/>
              </a:lnSpc>
              <a:spcBef>
                <a:spcPct val="0"/>
              </a:spcBef>
            </a:pPr>
            <a:r>
              <a:rPr lang="en-US" altLang="en-US" sz="800">
                <a:ea typeface="ＭＳ Ｐゴシック" pitchFamily="34" charset="-128"/>
                <a:cs typeface="HelveticaNeueLT Std Med Cn"/>
              </a:rPr>
              <a:t>Review slide.</a:t>
            </a: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DE7E3518-E860-4ED6-A6A4-9C6D4984F593}" type="slidenum">
              <a:rPr lang="en-US" altLang="en-US" smtClean="0"/>
              <a:pPr eaLnBrk="1" hangingPunct="1"/>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a:r>
              <a:rPr lang="en-US" altLang="en-US"/>
              <a:t>Review slide. </a:t>
            </a:r>
          </a:p>
          <a:p>
            <a:pPr defTabSz="896938"/>
            <a:endParaRPr lang="en-US" altLang="en-US"/>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DB123F5B-20B0-4999-ABD8-639D7E7369B1}" type="slidenum">
              <a:rPr lang="en-US" altLang="en-US" smtClean="0"/>
              <a:pPr eaLnBrk="1" hangingPunct="1"/>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a:r>
              <a:rPr lang="en-US" altLang="en-US"/>
              <a:t>Review the slide. </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E89C08EB-8C64-430C-AF20-3517C60E156E}" type="slidenum">
              <a:rPr lang="en-US" altLang="en-US" smtClean="0"/>
              <a:pPr eaLnBrk="1" hangingPunct="1"/>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Review slide.</a:t>
            </a:r>
          </a:p>
          <a:p>
            <a:endParaRPr lang="en-US" altLang="en-US"/>
          </a:p>
          <a:p>
            <a:pPr eaLnBrk="1" hangingPunct="1">
              <a:spcBef>
                <a:spcPct val="0"/>
              </a:spcBef>
            </a:pPr>
            <a:r>
              <a:rPr lang="en-US" altLang="en-US"/>
              <a:t>In this scenario, as your Adjusted Gross Income (AGI) increases, your income-driven student loan payment will increase proportionally. Income driven payments may increase or decrease depending on your individual household statistics, including your AGI. 403(b) contributions reduce your AGI.  This means that you may offset your salary increases and keep your payments level by increasing your 403(b) contributions. </a:t>
            </a:r>
          </a:p>
          <a:p>
            <a:endParaRPr lang="en-US" altLang="en-US"/>
          </a:p>
          <a:p>
            <a:pPr>
              <a:spcBef>
                <a:spcPct val="0"/>
              </a:spcBef>
            </a:pPr>
            <a:r>
              <a:rPr lang="en-US" altLang="en-US">
                <a:solidFill>
                  <a:srgbClr val="FF0000"/>
                </a:solidFill>
                <a:ea typeface="Calibri" pitchFamily="34" charset="0"/>
                <a:cs typeface="Times New Roman" pitchFamily="18" charset="0"/>
              </a:rPr>
              <a:t>(Note to speaker: Reference - https://studentloans.gov/myDirectLoan/repaymentEstimator.action#. Scenario is hypothetical and is based on a total loan amount of $50,000, a qualifying Federal Direct loan with an interest rate of 6.8%, an initial Adjusted Gross Income of $30,000, a Household size of 1. It also assumes completion of the PSLF program.)</a:t>
            </a:r>
            <a:endParaRPr lang="en-US" altLang="en-US">
              <a:ea typeface="Calibri" pitchFamily="34" charset="0"/>
              <a:cs typeface="Times New Roman" pitchFamily="18" charset="0"/>
            </a:endParaRPr>
          </a:p>
          <a:p>
            <a:endParaRPr lang="en-US" altLang="en-US"/>
          </a:p>
          <a:p>
            <a:endParaRPr lang="en-US" altLang="en-US"/>
          </a:p>
          <a:p>
            <a:endParaRPr lang="en-US" altLang="en-US"/>
          </a:p>
          <a:p>
            <a:endParaRPr lang="en-US" altLang="en-US"/>
          </a:p>
          <a:p>
            <a:endParaRPr lang="en-US" altLang="en-US"/>
          </a:p>
          <a:p>
            <a:endParaRPr lang="en-US" altLang="en-US"/>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9766BD4D-69D3-46D9-8C0C-42780DE1D8EB}" type="slidenum">
              <a:rPr lang="en-US" altLang="en-US" smtClean="0">
                <a:solidFill>
                  <a:srgbClr val="000000"/>
                </a:solidFill>
              </a:rPr>
              <a:pPr eaLnBrk="1" hangingPunct="1"/>
              <a:t>16</a:t>
            </a:fld>
            <a:endParaRPr lang="en-US"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195">
              <a:defRPr/>
            </a:pPr>
            <a:r>
              <a:rPr lang="en-US" dirty="0"/>
              <a:t>You may also be able to reduce your monthly payments by refinancing</a:t>
            </a:r>
            <a:r>
              <a:rPr lang="en-US" baseline="0" dirty="0"/>
              <a:t>. </a:t>
            </a:r>
            <a:r>
              <a:rPr lang="en-US" dirty="0"/>
              <a:t>Horace Mann has a relationship with </a:t>
            </a:r>
            <a:r>
              <a:rPr lang="en-US" baseline="0" dirty="0"/>
              <a:t>Citizens One to refinance existing student loans with competitive interest rates.</a:t>
            </a:r>
          </a:p>
          <a:p>
            <a:pPr defTabSz="897195">
              <a:defRPr/>
            </a:pPr>
            <a:endParaRPr lang="en-US" baseline="0" dirty="0"/>
          </a:p>
          <a:p>
            <a:pPr>
              <a:lnSpc>
                <a:spcPct val="120000"/>
              </a:lnSpc>
            </a:pPr>
            <a:r>
              <a:rPr lang="en-US" dirty="0"/>
              <a:t>Why refinance?</a:t>
            </a:r>
          </a:p>
          <a:p>
            <a:pPr marL="785045" lvl="1" indent="-336447">
              <a:buFont typeface="Arial" panose="020B0604020202020204" pitchFamily="34" charset="0"/>
              <a:buChar char="•"/>
            </a:pPr>
            <a:r>
              <a:rPr lang="en-US" dirty="0"/>
              <a:t>Average customer savings </a:t>
            </a:r>
            <a:r>
              <a:rPr lang="en-US" b="1" dirty="0"/>
              <a:t>$137/month</a:t>
            </a:r>
          </a:p>
          <a:p>
            <a:pPr marL="785045" lvl="1" indent="-336447">
              <a:buFont typeface="Arial" panose="020B0604020202020204" pitchFamily="34" charset="0"/>
              <a:buChar char="•"/>
            </a:pPr>
            <a:r>
              <a:rPr lang="en-US" dirty="0"/>
              <a:t>Potential to lower your interest rate</a:t>
            </a:r>
          </a:p>
          <a:p>
            <a:pPr marL="785045" lvl="1" indent="-336447">
              <a:buFont typeface="Arial" panose="020B0604020202020204" pitchFamily="34" charset="0"/>
              <a:buChar char="•"/>
            </a:pPr>
            <a:r>
              <a:rPr lang="en-US" dirty="0"/>
              <a:t>Potential to lower your monthly payment</a:t>
            </a:r>
          </a:p>
          <a:p>
            <a:pPr marL="785045" lvl="1" indent="-336447">
              <a:buFont typeface="Arial" panose="020B0604020202020204" pitchFamily="34" charset="0"/>
              <a:buChar char="•"/>
            </a:pPr>
            <a:r>
              <a:rPr lang="en-US" dirty="0"/>
              <a:t>Potential to increase monthly cash flow to redirect to retirement</a:t>
            </a:r>
          </a:p>
          <a:p>
            <a:pPr marL="785045" lvl="1" indent="-336447">
              <a:buFont typeface="Arial" panose="020B0604020202020204" pitchFamily="34" charset="0"/>
              <a:buChar char="•"/>
            </a:pPr>
            <a:endParaRPr lang="en-US" dirty="0"/>
          </a:p>
          <a:p>
            <a:pPr defTabSz="897195">
              <a:defRPr/>
            </a:pPr>
            <a:r>
              <a:rPr lang="en-US" i="1" dirty="0"/>
              <a:t>Refinancing a federal student loan will make borrower ineligible for loan forgiveness programs and could lengthen the repayment period of the loan.</a:t>
            </a:r>
            <a:endParaRPr lang="en-US" dirty="0"/>
          </a:p>
          <a:p>
            <a:pPr defTabSz="897195">
              <a:defRPr/>
            </a:pPr>
            <a:endParaRPr lang="en-US" dirty="0"/>
          </a:p>
        </p:txBody>
      </p:sp>
      <p:sp>
        <p:nvSpPr>
          <p:cNvPr id="4" name="Slide Number Placeholder 3"/>
          <p:cNvSpPr>
            <a:spLocks noGrp="1"/>
          </p:cNvSpPr>
          <p:nvPr>
            <p:ph type="sldNum" sz="quarter" idx="10"/>
          </p:nvPr>
        </p:nvSpPr>
        <p:spPr/>
        <p:txBody>
          <a:bodyPr/>
          <a:lstStyle/>
          <a:p>
            <a:fld id="{42E10E3A-233B-45DF-A031-53D7305B4AB6}" type="slidenum">
              <a:rPr lang="en-US" smtClean="0"/>
              <a:t>17</a:t>
            </a:fld>
            <a:endParaRPr lang="en-US" dirty="0"/>
          </a:p>
        </p:txBody>
      </p:sp>
    </p:spTree>
    <p:extLst>
      <p:ext uri="{BB962C8B-B14F-4D97-AF65-F5344CB8AC3E}">
        <p14:creationId xmlns:p14="http://schemas.microsoft.com/office/powerpoint/2010/main" val="867387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Let’s look at the scenario above.  Cherie starts a retirement fund at 25, contributes $4,000 a year, and stops after 10 years.  </a:t>
            </a:r>
          </a:p>
          <a:p>
            <a:endParaRPr lang="en-US" dirty="0">
              <a:ea typeface="ＭＳ Ｐゴシック" pitchFamily="34" charset="-128"/>
            </a:endParaRPr>
          </a:p>
          <a:p>
            <a:r>
              <a:rPr lang="en-US" dirty="0">
                <a:ea typeface="ＭＳ Ｐゴシック" pitchFamily="34" charset="-128"/>
              </a:rPr>
              <a:t>Lauren waits until she’s 40 to start contributing, also contributes $4,000 and does it for 25 years (that’s 15 years longer than Cherie).  Both have the same annual earnings  of 6%.  </a:t>
            </a:r>
          </a:p>
          <a:p>
            <a:endParaRPr lang="en-US" dirty="0">
              <a:ea typeface="ＭＳ Ｐゴシック" pitchFamily="34" charset="-128"/>
            </a:endParaRPr>
          </a:p>
          <a:p>
            <a:r>
              <a:rPr lang="en-US" dirty="0">
                <a:ea typeface="ＭＳ Ｐゴシック" pitchFamily="34" charset="-128"/>
              </a:rPr>
              <a:t>So, even though Cherie only contributed $40,000 while Lauren contributed $100, 000 – Cherie still ends up with more than Lauren at age 65.  She has $321,000 to Lauren’s $233,000.  </a:t>
            </a:r>
          </a:p>
          <a:p>
            <a:endParaRPr lang="en-US" dirty="0">
              <a:ea typeface="ＭＳ Ｐゴシック" pitchFamily="34" charset="-128"/>
            </a:endParaRPr>
          </a:p>
          <a:p>
            <a:r>
              <a:rPr lang="en-US" dirty="0">
                <a:ea typeface="ＭＳ Ｐゴシック" pitchFamily="34" charset="-128"/>
              </a:rPr>
              <a:t>The secret is time and the compounding returns that accompany it.  The longer you delay, the less time your money can accumulate.</a:t>
            </a:r>
          </a:p>
          <a:p>
            <a:endParaRPr lang="en-US" dirty="0">
              <a:ea typeface="ＭＳ Ｐゴシック" pitchFamily="34" charset="-128"/>
            </a:endParaRPr>
          </a:p>
          <a:p>
            <a:r>
              <a:rPr lang="en-US" dirty="0">
                <a:ea typeface="ＭＳ Ｐゴシック" pitchFamily="34" charset="-128"/>
              </a:rPr>
              <a:t>These figures are hypothetical and do not represent the returns for any particular investment. The figures do not take taxes, account fees, or inflation into account.</a:t>
            </a:r>
          </a:p>
          <a:p>
            <a:endParaRPr lang="en-US" dirty="0"/>
          </a:p>
        </p:txBody>
      </p:sp>
      <p:sp>
        <p:nvSpPr>
          <p:cNvPr id="4" name="Slide Number Placeholder 3"/>
          <p:cNvSpPr>
            <a:spLocks noGrp="1"/>
          </p:cNvSpPr>
          <p:nvPr>
            <p:ph type="sldNum" sz="quarter" idx="10"/>
          </p:nvPr>
        </p:nvSpPr>
        <p:spPr/>
        <p:txBody>
          <a:bodyPr/>
          <a:lstStyle/>
          <a:p>
            <a:fld id="{42E10E3A-233B-45DF-A031-53D7305B4AB6}" type="slidenum">
              <a:rPr lang="en-US" smtClean="0"/>
              <a:t>18</a:t>
            </a:fld>
            <a:endParaRPr lang="en-US" dirty="0"/>
          </a:p>
        </p:txBody>
      </p:sp>
    </p:spTree>
    <p:extLst>
      <p:ext uri="{BB962C8B-B14F-4D97-AF65-F5344CB8AC3E}">
        <p14:creationId xmlns:p14="http://schemas.microsoft.com/office/powerpoint/2010/main" val="2528264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Talking points:</a:t>
            </a:r>
          </a:p>
          <a:p>
            <a:r>
              <a:rPr lang="en-US" altLang="en-US">
                <a:ea typeface="ＭＳ Ｐゴシック" pitchFamily="34" charset="-128"/>
              </a:rPr>
              <a:t>Good morning! I want to thank you for coming, and I want to thank Principal (X) for allowing me to be here with you today.  Let me introduce myself, my name is (XXXXXX) and I represent Horace Mann.</a:t>
            </a:r>
          </a:p>
          <a:p>
            <a:r>
              <a:rPr lang="en-US" altLang="en-US">
                <a:ea typeface="ＭＳ Ｐゴシック" pitchFamily="34" charset="-128"/>
              </a:rPr>
              <a:t>Has anyone heard of Horace Mann the company before?</a:t>
            </a:r>
          </a:p>
          <a:p>
            <a:r>
              <a:rPr lang="en-US" altLang="en-US">
                <a:ea typeface="ＭＳ Ｐゴシック" pitchFamily="34" charset="-128"/>
              </a:rPr>
              <a:t>How about Horace Mann the person, who was he?  That’s right! Horace Mann was the father of public education.  And there is a reason my company chose that name, and that is because we are a company founded by educators, for educators.  In 1945, two high school teachers in Springfield, IL started an insurance company for their colleagues.  They thought that as a whole, teachers were a safer class of drivers, and therefore should receive discounts on their auto insurance.  Over the next 71 years, we grew to become the largest multiline insurance company focusing specifically on educators.  We now offer auto, home, life insurance and retirement solutions.</a:t>
            </a:r>
          </a:p>
          <a:p>
            <a:r>
              <a:rPr lang="en-US" altLang="en-US">
                <a:ea typeface="ＭＳ Ｐゴシック" pitchFamily="34" charset="-128"/>
              </a:rPr>
              <a:t>But there are two sides to Horace Mann, our business side which we just talked about, and our partnership side, which is what I want to talk to you about today.  We understand how important the responsibility you have is to our community.  So we want to give back to you and say thank you for what you do.  We partner with schools to provide teacher appreciation events, lunches for faculty in service days, you name it and we are willing to consider a partnership to give back to you.</a:t>
            </a:r>
          </a:p>
          <a:p>
            <a:r>
              <a:rPr lang="en-US" altLang="en-US">
                <a:ea typeface="ＭＳ Ｐゴシック" pitchFamily="34" charset="-128"/>
              </a:rPr>
              <a:t>We also hold workshops on student loan forgiveness, who has student loan debt in the room today?  Most of us, well that is something we can work with you to help reduce your payments and have a good portion of that debt forgiven.</a:t>
            </a:r>
          </a:p>
          <a:p>
            <a:r>
              <a:rPr lang="en-US" altLang="en-US">
                <a:ea typeface="ＭＳ Ｐゴシック" pitchFamily="34" charset="-128"/>
              </a:rPr>
              <a:t>We also provide workshops on your retirement system to help you better understand what you will need in retirement and how to plan for that day.</a:t>
            </a:r>
          </a:p>
          <a:p>
            <a:r>
              <a:rPr lang="en-US" altLang="en-US">
                <a:ea typeface="ＭＳ Ｐゴシック" pitchFamily="34" charset="-128"/>
              </a:rPr>
              <a:t>The other workshop we present is the one I am here to introduce to you today, and that is Donorschoose.org.  Has anyone heard of Donorschoose.org?  What is it? Right! Donorschoose.org is a non-profit organization that helps teachers in need of classroom supplies get the funding necessary to provide those supplies to their students.  This is one of our favorite partnerships with schools because it is a way for you to get the materials you need for your classroom without spending money out of your own pocket.</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cs typeface="Arial" charset="0"/>
              </a:defRPr>
            </a:lvl1pPr>
            <a:lvl2pPr marL="729057" indent="-280406" eaLnBrk="0" hangingPunct="0">
              <a:spcBef>
                <a:spcPct val="30000"/>
              </a:spcBef>
              <a:defRPr sz="1200">
                <a:solidFill>
                  <a:schemeClr val="tx1"/>
                </a:solidFill>
                <a:latin typeface="Arial" charset="0"/>
                <a:ea typeface="Arial" charset="0"/>
                <a:cs typeface="Arial" charset="0"/>
              </a:defRPr>
            </a:lvl2pPr>
            <a:lvl3pPr marL="1121626" indent="-224325" eaLnBrk="0" hangingPunct="0">
              <a:spcBef>
                <a:spcPct val="30000"/>
              </a:spcBef>
              <a:defRPr sz="1200">
                <a:solidFill>
                  <a:schemeClr val="tx1"/>
                </a:solidFill>
                <a:latin typeface="Arial" charset="0"/>
                <a:ea typeface="Arial" charset="0"/>
                <a:cs typeface="Arial" charset="0"/>
              </a:defRPr>
            </a:lvl3pPr>
            <a:lvl4pPr marL="1570276" indent="-224325" eaLnBrk="0" hangingPunct="0">
              <a:spcBef>
                <a:spcPct val="30000"/>
              </a:spcBef>
              <a:defRPr sz="1200">
                <a:solidFill>
                  <a:schemeClr val="tx1"/>
                </a:solidFill>
                <a:latin typeface="Arial" charset="0"/>
                <a:ea typeface="Arial" charset="0"/>
                <a:cs typeface="Arial" charset="0"/>
              </a:defRPr>
            </a:lvl4pPr>
            <a:lvl5pPr marL="2018927" indent="-224325" eaLnBrk="0" hangingPunct="0">
              <a:spcBef>
                <a:spcPct val="30000"/>
              </a:spcBef>
              <a:defRPr sz="1200">
                <a:solidFill>
                  <a:schemeClr val="tx1"/>
                </a:solidFill>
                <a:latin typeface="Arial" charset="0"/>
                <a:ea typeface="Arial" charset="0"/>
                <a:cs typeface="Arial" charset="0"/>
              </a:defRPr>
            </a:lvl5pPr>
            <a:lvl6pPr marL="2467577" indent="-224325" eaLnBrk="0" fontAlgn="base" hangingPunct="0">
              <a:spcBef>
                <a:spcPct val="30000"/>
              </a:spcBef>
              <a:spcAft>
                <a:spcPct val="0"/>
              </a:spcAft>
              <a:defRPr sz="1200">
                <a:solidFill>
                  <a:schemeClr val="tx1"/>
                </a:solidFill>
                <a:latin typeface="Arial" charset="0"/>
                <a:ea typeface="Arial" charset="0"/>
                <a:cs typeface="Arial" charset="0"/>
              </a:defRPr>
            </a:lvl6pPr>
            <a:lvl7pPr marL="2916227" indent="-224325" eaLnBrk="0" fontAlgn="base" hangingPunct="0">
              <a:spcBef>
                <a:spcPct val="30000"/>
              </a:spcBef>
              <a:spcAft>
                <a:spcPct val="0"/>
              </a:spcAft>
              <a:defRPr sz="1200">
                <a:solidFill>
                  <a:schemeClr val="tx1"/>
                </a:solidFill>
                <a:latin typeface="Arial" charset="0"/>
                <a:ea typeface="Arial" charset="0"/>
                <a:cs typeface="Arial" charset="0"/>
              </a:defRPr>
            </a:lvl7pPr>
            <a:lvl8pPr marL="3364878" indent="-224325" eaLnBrk="0" fontAlgn="base" hangingPunct="0">
              <a:spcBef>
                <a:spcPct val="30000"/>
              </a:spcBef>
              <a:spcAft>
                <a:spcPct val="0"/>
              </a:spcAft>
              <a:defRPr sz="1200">
                <a:solidFill>
                  <a:schemeClr val="tx1"/>
                </a:solidFill>
                <a:latin typeface="Arial" charset="0"/>
                <a:ea typeface="Arial" charset="0"/>
                <a:cs typeface="Arial" charset="0"/>
              </a:defRPr>
            </a:lvl8pPr>
            <a:lvl9pPr marL="3813528" indent="-224325"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0535ABEC-E6C7-4B87-A38E-3E484581ED9C}" type="slidenum">
              <a:rPr lang="en-US" altLang="en-US" smtClean="0"/>
              <a:pPr eaLnBrk="1" hangingPunct="1">
                <a:spcBef>
                  <a:spcPct val="0"/>
                </a:spcBef>
              </a:pPr>
              <a:t>19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12631"/>
            <a:endParaRPr lang="en-US" altLang="en-US" sz="1100" dirty="0"/>
          </a:p>
        </p:txBody>
      </p:sp>
      <p:sp>
        <p:nvSpPr>
          <p:cNvPr id="4" name="Slide Number Placeholder 3"/>
          <p:cNvSpPr>
            <a:spLocks noGrp="1"/>
          </p:cNvSpPr>
          <p:nvPr>
            <p:ph type="sldNum" sz="quarter" idx="5"/>
          </p:nvPr>
        </p:nvSpPr>
        <p:spPr/>
        <p:txBody>
          <a:bodyPr/>
          <a:lstStyle/>
          <a:p>
            <a:pPr>
              <a:defRPr/>
            </a:pPr>
            <a:fld id="{FCA1E78E-F522-47D5-9686-1D4B7E3101A9}" type="slidenum">
              <a:rPr lang="en-US" smtClean="0">
                <a:solidFill>
                  <a:prstClr val="black"/>
                </a:solidFill>
              </a:rPr>
              <a:pPr>
                <a:defRPr/>
              </a:pPr>
              <a:t>20</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25" indent="-285725">
              <a:buFont typeface="Arial" panose="020B0604020202020204" pitchFamily="34" charset="0"/>
              <a:buChar char="•"/>
            </a:pPr>
            <a:r>
              <a:rPr lang="en-US" sz="1600" dirty="0"/>
              <a:t>Horace Mann was founded by two teachers for educators 70 years ago. </a:t>
            </a:r>
          </a:p>
          <a:p>
            <a:r>
              <a:rPr lang="en-US" sz="1600" dirty="0"/>
              <a:t> </a:t>
            </a:r>
          </a:p>
          <a:p>
            <a:pPr marL="285725" indent="-285725">
              <a:buFont typeface="Arial" panose="020B0604020202020204" pitchFamily="34" charset="0"/>
              <a:buChar char="•"/>
            </a:pPr>
            <a:r>
              <a:rPr lang="en-US" sz="1600" dirty="0"/>
              <a:t>We were one of the 1</a:t>
            </a:r>
            <a:r>
              <a:rPr lang="en-US" sz="1600" baseline="30000" dirty="0"/>
              <a:t>st</a:t>
            </a:r>
            <a:r>
              <a:rPr lang="en-US" sz="1600" dirty="0"/>
              <a:t> 403(b) providers for school districts in 1961.  </a:t>
            </a:r>
          </a:p>
          <a:p>
            <a:endParaRPr lang="en-US" sz="1600" dirty="0"/>
          </a:p>
          <a:p>
            <a:pPr marL="285725" indent="-285725">
              <a:buFont typeface="Arial" panose="020B0604020202020204" pitchFamily="34" charset="0"/>
              <a:buChar char="•"/>
            </a:pPr>
            <a:r>
              <a:rPr lang="en-US" sz="1600" dirty="0"/>
              <a:t>Forbes has listed HM as a  Trustworthy company for the last two years because of our sound fiscal management.  </a:t>
            </a:r>
            <a:r>
              <a:rPr lang="en-US" sz="1600" u="sng" dirty="0"/>
              <a:t>We will be here when you most need us</a:t>
            </a:r>
            <a:r>
              <a:rPr lang="en-US" sz="1600" dirty="0"/>
              <a:t>.</a:t>
            </a:r>
          </a:p>
          <a:p>
            <a:endParaRPr lang="en-US" sz="1600" dirty="0"/>
          </a:p>
        </p:txBody>
      </p:sp>
      <p:sp>
        <p:nvSpPr>
          <p:cNvPr id="4" name="Slide Number Placeholder 3"/>
          <p:cNvSpPr>
            <a:spLocks noGrp="1"/>
          </p:cNvSpPr>
          <p:nvPr>
            <p:ph type="sldNum" sz="quarter" idx="10"/>
          </p:nvPr>
        </p:nvSpPr>
        <p:spPr/>
        <p:txBody>
          <a:bodyPr/>
          <a:lstStyle/>
          <a:p>
            <a:pPr>
              <a:defRPr/>
            </a:pPr>
            <a:fld id="{9D24214A-4FED-40A5-95F1-C163459D7065}"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3068068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28963" indent="-280370" eaLnBrk="0" hangingPunct="0">
              <a:spcBef>
                <a:spcPct val="30000"/>
              </a:spcBef>
              <a:defRPr sz="1200">
                <a:solidFill>
                  <a:schemeClr val="tx1"/>
                </a:solidFill>
                <a:latin typeface="Arial" pitchFamily="34" charset="0"/>
                <a:ea typeface="Arial" pitchFamily="34" charset="0"/>
                <a:cs typeface="Arial" pitchFamily="34" charset="0"/>
              </a:defRPr>
            </a:lvl2pPr>
            <a:lvl3pPr marL="1121481" indent="-224296" eaLnBrk="0" hangingPunct="0">
              <a:spcBef>
                <a:spcPct val="30000"/>
              </a:spcBef>
              <a:defRPr sz="1200">
                <a:solidFill>
                  <a:schemeClr val="tx1"/>
                </a:solidFill>
                <a:latin typeface="Arial" pitchFamily="34" charset="0"/>
                <a:ea typeface="Arial" pitchFamily="34" charset="0"/>
                <a:cs typeface="Arial" pitchFamily="34" charset="0"/>
              </a:defRPr>
            </a:lvl3pPr>
            <a:lvl4pPr marL="1570074" indent="-224296" eaLnBrk="0" hangingPunct="0">
              <a:spcBef>
                <a:spcPct val="30000"/>
              </a:spcBef>
              <a:defRPr sz="1200">
                <a:solidFill>
                  <a:schemeClr val="tx1"/>
                </a:solidFill>
                <a:latin typeface="Arial" pitchFamily="34" charset="0"/>
                <a:ea typeface="Arial" pitchFamily="34" charset="0"/>
                <a:cs typeface="Arial" pitchFamily="34" charset="0"/>
              </a:defRPr>
            </a:lvl4pPr>
            <a:lvl5pPr marL="2018667" indent="-224296" eaLnBrk="0" hangingPunct="0">
              <a:spcBef>
                <a:spcPct val="30000"/>
              </a:spcBef>
              <a:defRPr sz="1200">
                <a:solidFill>
                  <a:schemeClr val="tx1"/>
                </a:solidFill>
                <a:latin typeface="Arial" pitchFamily="34" charset="0"/>
                <a:ea typeface="Arial" pitchFamily="34" charset="0"/>
                <a:cs typeface="Arial" pitchFamily="34" charset="0"/>
              </a:defRPr>
            </a:lvl5pPr>
            <a:lvl6pPr marL="2467259"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15851"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64444"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13036"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A2F47491-04EA-4C6F-9259-C13334186A4A}" type="slidenum">
              <a:rPr lang="en-US" altLang="en-US">
                <a:solidFill>
                  <a:prstClr val="black"/>
                </a:solidFill>
              </a:rPr>
              <a:pPr eaLnBrk="1" hangingPunct="1">
                <a:spcBef>
                  <a:spcPct val="0"/>
                </a:spcBef>
              </a:pPr>
              <a:t>21</a:t>
            </a:fld>
            <a:endParaRPr lang="en-US" altLang="en-US" dirty="0">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Talking points - Here’s how you help them utilize other means to get funding. </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28963" indent="-280370" eaLnBrk="0" hangingPunct="0">
              <a:spcBef>
                <a:spcPct val="30000"/>
              </a:spcBef>
              <a:defRPr sz="1200">
                <a:solidFill>
                  <a:schemeClr val="tx1"/>
                </a:solidFill>
                <a:latin typeface="Arial" pitchFamily="34" charset="0"/>
                <a:ea typeface="Arial" pitchFamily="34" charset="0"/>
                <a:cs typeface="Arial" pitchFamily="34" charset="0"/>
              </a:defRPr>
            </a:lvl2pPr>
            <a:lvl3pPr marL="1121481" indent="-224296" eaLnBrk="0" hangingPunct="0">
              <a:spcBef>
                <a:spcPct val="30000"/>
              </a:spcBef>
              <a:defRPr sz="1200">
                <a:solidFill>
                  <a:schemeClr val="tx1"/>
                </a:solidFill>
                <a:latin typeface="Arial" pitchFamily="34" charset="0"/>
                <a:ea typeface="Arial" pitchFamily="34" charset="0"/>
                <a:cs typeface="Arial" pitchFamily="34" charset="0"/>
              </a:defRPr>
            </a:lvl3pPr>
            <a:lvl4pPr marL="1570074" indent="-224296" eaLnBrk="0" hangingPunct="0">
              <a:spcBef>
                <a:spcPct val="30000"/>
              </a:spcBef>
              <a:defRPr sz="1200">
                <a:solidFill>
                  <a:schemeClr val="tx1"/>
                </a:solidFill>
                <a:latin typeface="Arial" pitchFamily="34" charset="0"/>
                <a:ea typeface="Arial" pitchFamily="34" charset="0"/>
                <a:cs typeface="Arial" pitchFamily="34" charset="0"/>
              </a:defRPr>
            </a:lvl4pPr>
            <a:lvl5pPr marL="2018667" indent="-224296" eaLnBrk="0" hangingPunct="0">
              <a:spcBef>
                <a:spcPct val="30000"/>
              </a:spcBef>
              <a:defRPr sz="1200">
                <a:solidFill>
                  <a:schemeClr val="tx1"/>
                </a:solidFill>
                <a:latin typeface="Arial" pitchFamily="34" charset="0"/>
                <a:ea typeface="Arial" pitchFamily="34" charset="0"/>
                <a:cs typeface="Arial" pitchFamily="34" charset="0"/>
              </a:defRPr>
            </a:lvl5pPr>
            <a:lvl6pPr marL="2467259"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15851"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64444"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13036"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D6CD5139-C1A3-4288-BCDD-72E5BF2F16D4}" type="slidenum">
              <a:rPr lang="en-US" altLang="en-US">
                <a:solidFill>
                  <a:prstClr val="black"/>
                </a:solidFill>
              </a:rPr>
              <a:pPr eaLnBrk="1" hangingPunct="1">
                <a:spcBef>
                  <a:spcPct val="0"/>
                </a:spcBef>
              </a:pPr>
              <a:t>22</a:t>
            </a:fld>
            <a:endParaRPr lang="en-US" alt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cs typeface="Arial" pitchFamily="34" charset="0"/>
              </a:rPr>
              <a:t>This page is for you to show samples (pictures, etc.) of fully funded projects in your area.  You can save any photos off the DonorsChoose.org website and insert in your powerpoint.  To save off the website, find the photo you want and right click to save to your computer.  To insert photo into power point, click the icon in the picture box and select your photo.  Once your photo is chosen, click on it, click on “Picture Tools”, “Format” and find the “Rotated White” option.  Size the photo by dragging the corners to fit on the slide.  There is also an area to insert text about the project you have funded.</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cs typeface="Arial" pitchFamily="34" charset="0"/>
              </a:defRPr>
            </a:lvl1pPr>
            <a:lvl2pPr marL="728963" indent="-280370" eaLnBrk="0" hangingPunct="0">
              <a:spcBef>
                <a:spcPct val="30000"/>
              </a:spcBef>
              <a:defRPr sz="1200">
                <a:solidFill>
                  <a:schemeClr val="tx1"/>
                </a:solidFill>
                <a:latin typeface="Arial" pitchFamily="34" charset="0"/>
                <a:ea typeface="Arial" pitchFamily="34" charset="0"/>
                <a:cs typeface="Arial" pitchFamily="34" charset="0"/>
              </a:defRPr>
            </a:lvl2pPr>
            <a:lvl3pPr marL="1121481" indent="-224296" eaLnBrk="0" hangingPunct="0">
              <a:spcBef>
                <a:spcPct val="30000"/>
              </a:spcBef>
              <a:defRPr sz="1200">
                <a:solidFill>
                  <a:schemeClr val="tx1"/>
                </a:solidFill>
                <a:latin typeface="Arial" pitchFamily="34" charset="0"/>
                <a:ea typeface="Arial" pitchFamily="34" charset="0"/>
                <a:cs typeface="Arial" pitchFamily="34" charset="0"/>
              </a:defRPr>
            </a:lvl3pPr>
            <a:lvl4pPr marL="1570074" indent="-224296" eaLnBrk="0" hangingPunct="0">
              <a:spcBef>
                <a:spcPct val="30000"/>
              </a:spcBef>
              <a:defRPr sz="1200">
                <a:solidFill>
                  <a:schemeClr val="tx1"/>
                </a:solidFill>
                <a:latin typeface="Arial" pitchFamily="34" charset="0"/>
                <a:ea typeface="Arial" pitchFamily="34" charset="0"/>
                <a:cs typeface="Arial" pitchFamily="34" charset="0"/>
              </a:defRPr>
            </a:lvl4pPr>
            <a:lvl5pPr marL="2018667" indent="-224296" eaLnBrk="0" hangingPunct="0">
              <a:spcBef>
                <a:spcPct val="30000"/>
              </a:spcBef>
              <a:defRPr sz="1200">
                <a:solidFill>
                  <a:schemeClr val="tx1"/>
                </a:solidFill>
                <a:latin typeface="Arial" pitchFamily="34" charset="0"/>
                <a:ea typeface="Arial" pitchFamily="34" charset="0"/>
                <a:cs typeface="Arial" pitchFamily="34" charset="0"/>
              </a:defRPr>
            </a:lvl5pPr>
            <a:lvl6pPr marL="2467259"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15851"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64444"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13036" indent="-224296"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570779EC-D722-426C-9DAA-805C3359C08B}" type="slidenum">
              <a:rPr lang="en-US" altLang="en-US">
                <a:solidFill>
                  <a:prstClr val="black"/>
                </a:solidFill>
              </a:rPr>
              <a:pPr eaLnBrk="1" hangingPunct="1">
                <a:spcBef>
                  <a:spcPct val="0"/>
                </a:spcBef>
              </a:pPr>
              <a:t>23</a:t>
            </a:fld>
            <a:endParaRPr lang="en-US"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Good afternoon.</a:t>
            </a:r>
          </a:p>
          <a:p>
            <a:pPr eaLnBrk="1" hangingPunct="1"/>
            <a:endParaRPr lang="en-US" altLang="en-US" dirty="0"/>
          </a:p>
          <a:p>
            <a:pPr eaLnBrk="1" hangingPunct="1"/>
            <a:r>
              <a:rPr lang="en-US" altLang="en-US" dirty="0"/>
              <a:t>My name is ________ and I am with The Horace Mann Companies. Our Company was named one of Forbes Most Trustworthy Companies in 2013 and 2014.  The first thing I want to do today is put your mind at ease.  I know what some of you are thinking – “ he/she is from an insurance company and his/her main objective is to sell me something.”  Well, let me assure you that is not why I am here, although it would be nice if each of you were a Horace Mann client.  </a:t>
            </a:r>
          </a:p>
          <a:p>
            <a:pPr eaLnBrk="1" hangingPunct="1"/>
            <a:endParaRPr lang="en-US" altLang="en-US" dirty="0"/>
          </a:p>
          <a:p>
            <a:pPr eaLnBrk="1" hangingPunct="1"/>
            <a:r>
              <a:rPr lang="en-US" altLang="en-US" dirty="0"/>
              <a:t>I am here today to talk to you about your state retirement program and a little about the retirement planning process.  I hope you leave here today with a better understanding of how your state retirement program works.  </a:t>
            </a:r>
          </a:p>
          <a:p>
            <a:endParaRPr lang="en-US" altLang="en-US" dirty="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33637" indent="-281929">
              <a:defRPr sz="2400">
                <a:solidFill>
                  <a:schemeClr val="tx1"/>
                </a:solidFill>
                <a:latin typeface="Arial" pitchFamily="34" charset="0"/>
                <a:ea typeface="MS PGothic" pitchFamily="34" charset="-128"/>
              </a:defRPr>
            </a:lvl2pPr>
            <a:lvl3pPr marL="1129269" indent="-225854">
              <a:defRPr sz="2400">
                <a:solidFill>
                  <a:schemeClr val="tx1"/>
                </a:solidFill>
                <a:latin typeface="Arial" pitchFamily="34" charset="0"/>
                <a:ea typeface="MS PGothic" pitchFamily="34" charset="-128"/>
              </a:defRPr>
            </a:lvl3pPr>
            <a:lvl4pPr marL="1580977" indent="-225854">
              <a:defRPr sz="2400">
                <a:solidFill>
                  <a:schemeClr val="tx1"/>
                </a:solidFill>
                <a:latin typeface="Arial" pitchFamily="34" charset="0"/>
                <a:ea typeface="MS PGothic" pitchFamily="34" charset="-128"/>
              </a:defRPr>
            </a:lvl4pPr>
            <a:lvl5pPr marL="2032684" indent="-225854">
              <a:defRPr sz="2400">
                <a:solidFill>
                  <a:schemeClr val="tx1"/>
                </a:solidFill>
                <a:latin typeface="Arial" pitchFamily="34" charset="0"/>
                <a:ea typeface="MS PGothic" pitchFamily="34" charset="-128"/>
              </a:defRPr>
            </a:lvl5pPr>
            <a:lvl6pPr marL="2481278" indent="-225854" eaLnBrk="0" fontAlgn="base" hangingPunct="0">
              <a:spcBef>
                <a:spcPct val="0"/>
              </a:spcBef>
              <a:spcAft>
                <a:spcPct val="0"/>
              </a:spcAft>
              <a:defRPr sz="2400">
                <a:solidFill>
                  <a:schemeClr val="tx1"/>
                </a:solidFill>
                <a:latin typeface="Arial" pitchFamily="34" charset="0"/>
                <a:ea typeface="MS PGothic" pitchFamily="34" charset="-128"/>
              </a:defRPr>
            </a:lvl6pPr>
            <a:lvl7pPr marL="2929870" indent="-225854" eaLnBrk="0" fontAlgn="base" hangingPunct="0">
              <a:spcBef>
                <a:spcPct val="0"/>
              </a:spcBef>
              <a:spcAft>
                <a:spcPct val="0"/>
              </a:spcAft>
              <a:defRPr sz="2400">
                <a:solidFill>
                  <a:schemeClr val="tx1"/>
                </a:solidFill>
                <a:latin typeface="Arial" pitchFamily="34" charset="0"/>
                <a:ea typeface="MS PGothic" pitchFamily="34" charset="-128"/>
              </a:defRPr>
            </a:lvl7pPr>
            <a:lvl8pPr marL="3378463" indent="-225854" eaLnBrk="0" fontAlgn="base" hangingPunct="0">
              <a:spcBef>
                <a:spcPct val="0"/>
              </a:spcBef>
              <a:spcAft>
                <a:spcPct val="0"/>
              </a:spcAft>
              <a:defRPr sz="2400">
                <a:solidFill>
                  <a:schemeClr val="tx1"/>
                </a:solidFill>
                <a:latin typeface="Arial" pitchFamily="34" charset="0"/>
                <a:ea typeface="MS PGothic" pitchFamily="34" charset="-128"/>
              </a:defRPr>
            </a:lvl8pPr>
            <a:lvl9pPr marL="3827056" indent="-225854"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985556D-2AA1-42D3-BA7C-48EF932A6353}" type="slidenum">
              <a:rPr lang="en-US" altLang="en-US" sz="1200">
                <a:solidFill>
                  <a:prstClr val="black"/>
                </a:solidFill>
              </a:rPr>
              <a:pPr/>
              <a:t>24</a:t>
            </a:fld>
            <a:endParaRPr lang="en-US" altLang="en-US" sz="1200"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33637" indent="-281929">
              <a:defRPr sz="2400">
                <a:solidFill>
                  <a:schemeClr val="tx1"/>
                </a:solidFill>
                <a:latin typeface="Arial" pitchFamily="34" charset="0"/>
                <a:ea typeface="MS PGothic" pitchFamily="34" charset="-128"/>
              </a:defRPr>
            </a:lvl2pPr>
            <a:lvl3pPr marL="1129269" indent="-225854">
              <a:defRPr sz="2400">
                <a:solidFill>
                  <a:schemeClr val="tx1"/>
                </a:solidFill>
                <a:latin typeface="Arial" pitchFamily="34" charset="0"/>
                <a:ea typeface="MS PGothic" pitchFamily="34" charset="-128"/>
              </a:defRPr>
            </a:lvl3pPr>
            <a:lvl4pPr marL="1580977" indent="-225854">
              <a:defRPr sz="2400">
                <a:solidFill>
                  <a:schemeClr val="tx1"/>
                </a:solidFill>
                <a:latin typeface="Arial" pitchFamily="34" charset="0"/>
                <a:ea typeface="MS PGothic" pitchFamily="34" charset="-128"/>
              </a:defRPr>
            </a:lvl4pPr>
            <a:lvl5pPr marL="2032684" indent="-225854">
              <a:defRPr sz="2400">
                <a:solidFill>
                  <a:schemeClr val="tx1"/>
                </a:solidFill>
                <a:latin typeface="Arial" pitchFamily="34" charset="0"/>
                <a:ea typeface="MS PGothic" pitchFamily="34" charset="-128"/>
              </a:defRPr>
            </a:lvl5pPr>
            <a:lvl6pPr marL="2481278" indent="-225854" eaLnBrk="0" fontAlgn="base" hangingPunct="0">
              <a:spcBef>
                <a:spcPct val="0"/>
              </a:spcBef>
              <a:spcAft>
                <a:spcPct val="0"/>
              </a:spcAft>
              <a:defRPr sz="2400">
                <a:solidFill>
                  <a:schemeClr val="tx1"/>
                </a:solidFill>
                <a:latin typeface="Arial" pitchFamily="34" charset="0"/>
                <a:ea typeface="MS PGothic" pitchFamily="34" charset="-128"/>
              </a:defRPr>
            </a:lvl6pPr>
            <a:lvl7pPr marL="2929870" indent="-225854" eaLnBrk="0" fontAlgn="base" hangingPunct="0">
              <a:spcBef>
                <a:spcPct val="0"/>
              </a:spcBef>
              <a:spcAft>
                <a:spcPct val="0"/>
              </a:spcAft>
              <a:defRPr sz="2400">
                <a:solidFill>
                  <a:schemeClr val="tx1"/>
                </a:solidFill>
                <a:latin typeface="Arial" pitchFamily="34" charset="0"/>
                <a:ea typeface="MS PGothic" pitchFamily="34" charset="-128"/>
              </a:defRPr>
            </a:lvl7pPr>
            <a:lvl8pPr marL="3378463" indent="-225854" eaLnBrk="0" fontAlgn="base" hangingPunct="0">
              <a:spcBef>
                <a:spcPct val="0"/>
              </a:spcBef>
              <a:spcAft>
                <a:spcPct val="0"/>
              </a:spcAft>
              <a:defRPr sz="2400">
                <a:solidFill>
                  <a:schemeClr val="tx1"/>
                </a:solidFill>
                <a:latin typeface="Arial" pitchFamily="34" charset="0"/>
                <a:ea typeface="MS PGothic" pitchFamily="34" charset="-128"/>
              </a:defRPr>
            </a:lvl8pPr>
            <a:lvl9pPr marL="3827056" indent="-225854"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752EFAE-52D8-4026-B555-CDA6E3C157C3}" type="slidenum">
              <a:rPr lang="en-US" altLang="en-US" sz="1200">
                <a:solidFill>
                  <a:prstClr val="black"/>
                </a:solidFill>
              </a:rPr>
              <a:pPr/>
              <a:t>25</a:t>
            </a:fld>
            <a:endParaRPr lang="en-US" altLang="en-US" sz="1200" dirty="0">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Times New Roman" pitchFamily="18" charset="0"/>
              </a:rPr>
              <a:t>We are going to cover a lot of things today and show you how a benefit is calculated.  Unfortunately, we don’t have time today to go into detail on each of these topics, but we will discuss most of them.</a:t>
            </a:r>
          </a:p>
          <a:p>
            <a:endParaRPr lang="en-US" altLang="en-US" dirty="0">
              <a:cs typeface="Times New Roman" pitchFamily="18" charset="0"/>
            </a:endParaRPr>
          </a:p>
          <a:p>
            <a:r>
              <a:rPr lang="en-US" altLang="en-US" b="1" dirty="0">
                <a:cs typeface="Times New Roman" pitchFamily="18" charset="0"/>
              </a:rPr>
              <a:t>This information is from the Member Handbook and the PSRS Web site.</a:t>
            </a:r>
          </a:p>
          <a:p>
            <a:endParaRPr lang="en-US" altLang="en-US" b="1"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Times New Roman" pitchFamily="18" charset="0"/>
              </a:rPr>
              <a:t>How many of you know who the beneficiary of your PSRS account is? </a:t>
            </a:r>
            <a:r>
              <a:rPr lang="en-US" altLang="en-US" sz="900" i="1" dirty="0">
                <a:cs typeface="Times New Roman" pitchFamily="18" charset="0"/>
              </a:rPr>
              <a:t>(Ask for a show of hands)</a:t>
            </a:r>
            <a:r>
              <a:rPr lang="en-US" altLang="en-US" i="1" dirty="0">
                <a:cs typeface="Times New Roman" pitchFamily="18" charset="0"/>
              </a:rPr>
              <a:t> </a:t>
            </a:r>
          </a:p>
          <a:p>
            <a:endParaRPr lang="en-US" altLang="en-US" dirty="0">
              <a:cs typeface="Times New Roman" pitchFamily="18" charset="0"/>
            </a:endParaRPr>
          </a:p>
          <a:p>
            <a:r>
              <a:rPr lang="en-US" altLang="en-US" dirty="0">
                <a:cs typeface="Times New Roman" pitchFamily="18" charset="0"/>
              </a:rPr>
              <a:t>If you raised your hand, please double check to be sure.  There are so many different places that you have to list a beneficiary that a lot of times people forget who is listed on what. Your beneficiary designation is shown on your annual statement and in the secure portion of the PSRS Web site.</a:t>
            </a:r>
          </a:p>
          <a:p>
            <a:endParaRPr lang="en-US" altLang="en-US" dirty="0">
              <a:cs typeface="Times New Roman" pitchFamily="18" charset="0"/>
            </a:endParaRPr>
          </a:p>
          <a:p>
            <a:r>
              <a:rPr lang="en-US" altLang="en-US" dirty="0">
                <a:cs typeface="Times New Roman" pitchFamily="18" charset="0"/>
              </a:rPr>
              <a:t>Before retirement you can name one or more persons, your estate, a trust, institutions, a charity or any combination as beneficiary. If your personal situation changes – for example if you get married or your beneficiary dies – you should review your designations and make any necessary changes.</a:t>
            </a:r>
          </a:p>
          <a:p>
            <a:endParaRPr lang="en-US" altLang="en-US" b="1" dirty="0">
              <a:cs typeface="Times New Roman" pitchFamily="18" charset="0"/>
            </a:endParaRPr>
          </a:p>
          <a:p>
            <a:r>
              <a:rPr lang="en-US" altLang="en-US" b="1" dirty="0">
                <a:cs typeface="Times New Roman" pitchFamily="18" charset="0"/>
              </a:rPr>
              <a:t>Agent note:  </a:t>
            </a:r>
            <a:r>
              <a:rPr lang="en-US" altLang="en-US" dirty="0"/>
              <a:t>If you are using the packaged kit, refer to the beneficiary form that’s included. Review the form before the presentation. In some states a spouse’s consent/signature is required, if the spouse is not the beneficiary.</a:t>
            </a:r>
            <a:endParaRPr lang="en-US" altLang="en-US" b="1" dirty="0">
              <a:cs typeface="Times New Roman" pitchFamily="18" charset="0"/>
            </a:endParaRPr>
          </a:p>
          <a:p>
            <a:endParaRPr lang="en-US" altLang="en-US" b="1" dirty="0">
              <a:cs typeface="Times New Roman" pitchFamily="18" charset="0"/>
            </a:endParaRPr>
          </a:p>
          <a:p>
            <a:endParaRPr lang="en-US" altLang="en-US" dirty="0"/>
          </a:p>
          <a:p>
            <a:endParaRPr lang="en-US" alt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33637" indent="-281929">
              <a:defRPr sz="2400">
                <a:solidFill>
                  <a:schemeClr val="tx1"/>
                </a:solidFill>
                <a:latin typeface="Arial" pitchFamily="34" charset="0"/>
                <a:ea typeface="MS PGothic" pitchFamily="34" charset="-128"/>
              </a:defRPr>
            </a:lvl2pPr>
            <a:lvl3pPr marL="1129269" indent="-225854">
              <a:defRPr sz="2400">
                <a:solidFill>
                  <a:schemeClr val="tx1"/>
                </a:solidFill>
                <a:latin typeface="Arial" pitchFamily="34" charset="0"/>
                <a:ea typeface="MS PGothic" pitchFamily="34" charset="-128"/>
              </a:defRPr>
            </a:lvl3pPr>
            <a:lvl4pPr marL="1580977" indent="-225854">
              <a:defRPr sz="2400">
                <a:solidFill>
                  <a:schemeClr val="tx1"/>
                </a:solidFill>
                <a:latin typeface="Arial" pitchFamily="34" charset="0"/>
                <a:ea typeface="MS PGothic" pitchFamily="34" charset="-128"/>
              </a:defRPr>
            </a:lvl4pPr>
            <a:lvl5pPr marL="2032684" indent="-225854">
              <a:defRPr sz="2400">
                <a:solidFill>
                  <a:schemeClr val="tx1"/>
                </a:solidFill>
                <a:latin typeface="Arial" pitchFamily="34" charset="0"/>
                <a:ea typeface="MS PGothic" pitchFamily="34" charset="-128"/>
              </a:defRPr>
            </a:lvl5pPr>
            <a:lvl6pPr marL="2481278" indent="-225854" eaLnBrk="0" fontAlgn="base" hangingPunct="0">
              <a:spcBef>
                <a:spcPct val="0"/>
              </a:spcBef>
              <a:spcAft>
                <a:spcPct val="0"/>
              </a:spcAft>
              <a:defRPr sz="2400">
                <a:solidFill>
                  <a:schemeClr val="tx1"/>
                </a:solidFill>
                <a:latin typeface="Arial" pitchFamily="34" charset="0"/>
                <a:ea typeface="MS PGothic" pitchFamily="34" charset="-128"/>
              </a:defRPr>
            </a:lvl6pPr>
            <a:lvl7pPr marL="2929870" indent="-225854" eaLnBrk="0" fontAlgn="base" hangingPunct="0">
              <a:spcBef>
                <a:spcPct val="0"/>
              </a:spcBef>
              <a:spcAft>
                <a:spcPct val="0"/>
              </a:spcAft>
              <a:defRPr sz="2400">
                <a:solidFill>
                  <a:schemeClr val="tx1"/>
                </a:solidFill>
                <a:latin typeface="Arial" pitchFamily="34" charset="0"/>
                <a:ea typeface="MS PGothic" pitchFamily="34" charset="-128"/>
              </a:defRPr>
            </a:lvl7pPr>
            <a:lvl8pPr marL="3378463" indent="-225854" eaLnBrk="0" fontAlgn="base" hangingPunct="0">
              <a:spcBef>
                <a:spcPct val="0"/>
              </a:spcBef>
              <a:spcAft>
                <a:spcPct val="0"/>
              </a:spcAft>
              <a:defRPr sz="2400">
                <a:solidFill>
                  <a:schemeClr val="tx1"/>
                </a:solidFill>
                <a:latin typeface="Arial" pitchFamily="34" charset="0"/>
                <a:ea typeface="MS PGothic" pitchFamily="34" charset="-128"/>
              </a:defRPr>
            </a:lvl8pPr>
            <a:lvl9pPr marL="3827056" indent="-225854"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3369E97-0080-40C8-9529-0E7E16834207}" type="slidenum">
              <a:rPr lang="en-US" altLang="en-US" sz="1200">
                <a:solidFill>
                  <a:prstClr val="black"/>
                </a:solidFill>
              </a:rPr>
              <a:pPr/>
              <a:t>26</a:t>
            </a:fld>
            <a:endParaRPr lang="en-US" altLang="en-US" sz="1200"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 is an example of the single life option for an individual who qualifies for unreduced benefits.</a:t>
            </a:r>
          </a:p>
          <a:p>
            <a:r>
              <a:rPr lang="en-US" altLang="en-US" dirty="0"/>
              <a:t>We have a </a:t>
            </a:r>
            <a:r>
              <a:rPr lang="en-US" altLang="en-US" b="1" dirty="0"/>
              <a:t>60-year-old</a:t>
            </a:r>
            <a:r>
              <a:rPr lang="en-US" altLang="en-US" dirty="0"/>
              <a:t> member, </a:t>
            </a:r>
            <a:r>
              <a:rPr lang="en-US" altLang="en-US" b="1" dirty="0"/>
              <a:t>30 years </a:t>
            </a:r>
            <a:r>
              <a:rPr lang="en-US" altLang="en-US" dirty="0"/>
              <a:t>of creditable service, and final average salary of</a:t>
            </a:r>
            <a:r>
              <a:rPr lang="en-US" altLang="en-US" b="1" dirty="0"/>
              <a:t> $50,000</a:t>
            </a:r>
            <a:r>
              <a:rPr lang="en-US" altLang="en-US" dirty="0"/>
              <a:t>, which is </a:t>
            </a:r>
            <a:r>
              <a:rPr lang="en-US" altLang="en-US" b="1" dirty="0"/>
              <a:t>$4,167 </a:t>
            </a:r>
            <a:r>
              <a:rPr lang="en-US" altLang="en-US" dirty="0"/>
              <a:t>per month. This formula comes from the state and we are going to simply plug the numbers in.</a:t>
            </a:r>
          </a:p>
          <a:p>
            <a:endParaRPr lang="en-US" altLang="en-US" dirty="0"/>
          </a:p>
          <a:p>
            <a:r>
              <a:rPr lang="en-US" altLang="en-US" b="1" dirty="0"/>
              <a:t>FAS of $4,167</a:t>
            </a:r>
            <a:r>
              <a:rPr lang="en-US" altLang="en-US" b="1" i="1" dirty="0"/>
              <a:t>times</a:t>
            </a:r>
            <a:r>
              <a:rPr lang="en-US" altLang="en-US" b="1" dirty="0"/>
              <a:t> .025 </a:t>
            </a:r>
            <a:r>
              <a:rPr lang="en-US" altLang="en-US" b="1" i="1" dirty="0"/>
              <a:t>times</a:t>
            </a:r>
            <a:r>
              <a:rPr lang="en-US" altLang="en-US" b="1" dirty="0"/>
              <a:t> 30 years equals a monthly benefit of $3,125. </a:t>
            </a:r>
            <a:r>
              <a:rPr lang="en-US" altLang="en-US" dirty="0"/>
              <a:t>Multiply that by 12 to get an annual benefit of $37,500.</a:t>
            </a:r>
            <a:endParaRPr lang="en-US" altLang="en-US" b="1" dirty="0"/>
          </a:p>
          <a:p>
            <a:r>
              <a:rPr lang="en-US" altLang="en-US" dirty="0"/>
              <a:t>Notice the sizeable gap in gross income of $1,042 per month.</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28963" indent="-280370">
              <a:spcBef>
                <a:spcPct val="30000"/>
              </a:spcBef>
              <a:defRPr sz="1200">
                <a:solidFill>
                  <a:schemeClr val="tx1"/>
                </a:solidFill>
                <a:latin typeface="Arial" pitchFamily="34" charset="0"/>
                <a:ea typeface="MS PGothic" pitchFamily="34" charset="-128"/>
              </a:defRPr>
            </a:lvl2pPr>
            <a:lvl3pPr marL="1121481" indent="-224296">
              <a:spcBef>
                <a:spcPct val="30000"/>
              </a:spcBef>
              <a:defRPr sz="1200">
                <a:solidFill>
                  <a:schemeClr val="tx1"/>
                </a:solidFill>
                <a:latin typeface="Arial" pitchFamily="34" charset="0"/>
                <a:ea typeface="MS PGothic" pitchFamily="34" charset="-128"/>
              </a:defRPr>
            </a:lvl3pPr>
            <a:lvl4pPr marL="1570074" indent="-224296">
              <a:spcBef>
                <a:spcPct val="30000"/>
              </a:spcBef>
              <a:defRPr sz="1200">
                <a:solidFill>
                  <a:schemeClr val="tx1"/>
                </a:solidFill>
                <a:latin typeface="Arial" pitchFamily="34" charset="0"/>
                <a:ea typeface="MS PGothic" pitchFamily="34" charset="-128"/>
              </a:defRPr>
            </a:lvl4pPr>
            <a:lvl5pPr marL="2018667" indent="-224296">
              <a:spcBef>
                <a:spcPct val="30000"/>
              </a:spcBef>
              <a:defRPr sz="1200">
                <a:solidFill>
                  <a:schemeClr val="tx1"/>
                </a:solidFill>
                <a:latin typeface="Arial" pitchFamily="34" charset="0"/>
                <a:ea typeface="MS PGothic" pitchFamily="34" charset="-128"/>
              </a:defRPr>
            </a:lvl5pPr>
            <a:lvl6pPr marL="2467259" indent="-224296" eaLnBrk="0" fontAlgn="base" hangingPunct="0">
              <a:spcBef>
                <a:spcPct val="30000"/>
              </a:spcBef>
              <a:spcAft>
                <a:spcPct val="0"/>
              </a:spcAft>
              <a:defRPr sz="1200">
                <a:solidFill>
                  <a:schemeClr val="tx1"/>
                </a:solidFill>
                <a:latin typeface="Arial" pitchFamily="34" charset="0"/>
                <a:ea typeface="MS PGothic" pitchFamily="34" charset="-128"/>
              </a:defRPr>
            </a:lvl6pPr>
            <a:lvl7pPr marL="2915851" indent="-224296" eaLnBrk="0" fontAlgn="base" hangingPunct="0">
              <a:spcBef>
                <a:spcPct val="30000"/>
              </a:spcBef>
              <a:spcAft>
                <a:spcPct val="0"/>
              </a:spcAft>
              <a:defRPr sz="1200">
                <a:solidFill>
                  <a:schemeClr val="tx1"/>
                </a:solidFill>
                <a:latin typeface="Arial" pitchFamily="34" charset="0"/>
                <a:ea typeface="MS PGothic" pitchFamily="34" charset="-128"/>
              </a:defRPr>
            </a:lvl7pPr>
            <a:lvl8pPr marL="3364444" indent="-224296" eaLnBrk="0" fontAlgn="base" hangingPunct="0">
              <a:spcBef>
                <a:spcPct val="30000"/>
              </a:spcBef>
              <a:spcAft>
                <a:spcPct val="0"/>
              </a:spcAft>
              <a:defRPr sz="1200">
                <a:solidFill>
                  <a:schemeClr val="tx1"/>
                </a:solidFill>
                <a:latin typeface="Arial" pitchFamily="34" charset="0"/>
                <a:ea typeface="MS PGothic" pitchFamily="34" charset="-128"/>
              </a:defRPr>
            </a:lvl8pPr>
            <a:lvl9pPr marL="3813036" indent="-224296"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50BE318A-67EC-4AB1-BCF9-CD704DAE5EC1}" type="slidenum">
              <a:rPr lang="en-US" altLang="en-US">
                <a:solidFill>
                  <a:prstClr val="black"/>
                </a:solidFill>
              </a:rPr>
              <a:pPr>
                <a:spcBef>
                  <a:spcPct val="0"/>
                </a:spcBef>
              </a:pPr>
              <a:t>27</a:t>
            </a:fld>
            <a:endParaRPr lang="en-US" alt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Using the same example, here are payment options that would provide for a beneficiary who is also age 60. There are two types of benefit payment plans – single life plans and joint and survivor plans. All payment options provide monthly benefits as long as you live.</a:t>
            </a:r>
          </a:p>
          <a:p>
            <a:endParaRPr lang="en-US" altLang="en-US" b="1" dirty="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33637" indent="-281929">
              <a:defRPr sz="2400">
                <a:solidFill>
                  <a:schemeClr val="tx1"/>
                </a:solidFill>
                <a:latin typeface="Arial" pitchFamily="34" charset="0"/>
                <a:ea typeface="MS PGothic" pitchFamily="34" charset="-128"/>
              </a:defRPr>
            </a:lvl2pPr>
            <a:lvl3pPr marL="1129269" indent="-225854">
              <a:defRPr sz="2400">
                <a:solidFill>
                  <a:schemeClr val="tx1"/>
                </a:solidFill>
                <a:latin typeface="Arial" pitchFamily="34" charset="0"/>
                <a:ea typeface="MS PGothic" pitchFamily="34" charset="-128"/>
              </a:defRPr>
            </a:lvl3pPr>
            <a:lvl4pPr marL="1580977" indent="-225854">
              <a:defRPr sz="2400">
                <a:solidFill>
                  <a:schemeClr val="tx1"/>
                </a:solidFill>
                <a:latin typeface="Arial" pitchFamily="34" charset="0"/>
                <a:ea typeface="MS PGothic" pitchFamily="34" charset="-128"/>
              </a:defRPr>
            </a:lvl4pPr>
            <a:lvl5pPr marL="2032684" indent="-225854">
              <a:defRPr sz="2400">
                <a:solidFill>
                  <a:schemeClr val="tx1"/>
                </a:solidFill>
                <a:latin typeface="Arial" pitchFamily="34" charset="0"/>
                <a:ea typeface="MS PGothic" pitchFamily="34" charset="-128"/>
              </a:defRPr>
            </a:lvl5pPr>
            <a:lvl6pPr marL="2481278" indent="-225854" eaLnBrk="0" fontAlgn="base" hangingPunct="0">
              <a:spcBef>
                <a:spcPct val="0"/>
              </a:spcBef>
              <a:spcAft>
                <a:spcPct val="0"/>
              </a:spcAft>
              <a:defRPr sz="2400">
                <a:solidFill>
                  <a:schemeClr val="tx1"/>
                </a:solidFill>
                <a:latin typeface="Arial" pitchFamily="34" charset="0"/>
                <a:ea typeface="MS PGothic" pitchFamily="34" charset="-128"/>
              </a:defRPr>
            </a:lvl6pPr>
            <a:lvl7pPr marL="2929870" indent="-225854" eaLnBrk="0" fontAlgn="base" hangingPunct="0">
              <a:spcBef>
                <a:spcPct val="0"/>
              </a:spcBef>
              <a:spcAft>
                <a:spcPct val="0"/>
              </a:spcAft>
              <a:defRPr sz="2400">
                <a:solidFill>
                  <a:schemeClr val="tx1"/>
                </a:solidFill>
                <a:latin typeface="Arial" pitchFamily="34" charset="0"/>
                <a:ea typeface="MS PGothic" pitchFamily="34" charset="-128"/>
              </a:defRPr>
            </a:lvl7pPr>
            <a:lvl8pPr marL="3378463" indent="-225854" eaLnBrk="0" fontAlgn="base" hangingPunct="0">
              <a:spcBef>
                <a:spcPct val="0"/>
              </a:spcBef>
              <a:spcAft>
                <a:spcPct val="0"/>
              </a:spcAft>
              <a:defRPr sz="2400">
                <a:solidFill>
                  <a:schemeClr val="tx1"/>
                </a:solidFill>
                <a:latin typeface="Arial" pitchFamily="34" charset="0"/>
                <a:ea typeface="MS PGothic" pitchFamily="34" charset="-128"/>
              </a:defRPr>
            </a:lvl8pPr>
            <a:lvl9pPr marL="3827056" indent="-225854"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10EA26E-9BB1-4A2C-9FCF-EBE4AAB3932A}" type="slidenum">
              <a:rPr lang="en-US" altLang="en-US" sz="1200">
                <a:solidFill>
                  <a:prstClr val="black"/>
                </a:solidFill>
              </a:rPr>
              <a:pPr/>
              <a:t>28</a:t>
            </a:fld>
            <a:endParaRPr lang="en-US" altLang="en-US" sz="1200"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And finally, review your retirement plan at least once a year.  </a:t>
            </a:r>
            <a:r>
              <a:rPr lang="en-US" altLang="en-US" b="1" dirty="0"/>
              <a:t>Retirement planning is a process, not an event!</a:t>
            </a:r>
          </a:p>
          <a:p>
            <a:pPr eaLnBrk="1" hangingPunct="1"/>
            <a:endParaRPr lang="en-US" altLang="en-US" dirty="0"/>
          </a:p>
          <a:p>
            <a:pPr eaLnBrk="1" hangingPunct="1"/>
            <a:r>
              <a:rPr lang="en-US" altLang="en-US" dirty="0"/>
              <a:t>What you did as far as retirement planning 10 years ago, 5 years ago, or maybe even last year may not still be the best option for you now – periodic review is one of the most important steps in the planning process.</a:t>
            </a:r>
          </a:p>
          <a:p>
            <a:pPr eaLnBrk="1" hangingPunct="1"/>
            <a:endParaRPr lang="en-US" altLang="en-US" dirty="0"/>
          </a:p>
          <a:p>
            <a:pPr eaLnBrk="1" hangingPunct="1"/>
            <a:r>
              <a:rPr lang="en-US" altLang="en-US" dirty="0"/>
              <a:t>Thank you for attending this session. I hope you have learned more about your state retirement program.  If you would like to meet individually about your retirement needs, please complete the interest card and let me know the best way to contact you. </a:t>
            </a:r>
          </a:p>
          <a:p>
            <a:pPr eaLnBrk="1" hangingPunct="1"/>
            <a:r>
              <a:rPr lang="en-US" altLang="en-US" dirty="0"/>
              <a:t>[END OF PRESENTATION]</a:t>
            </a:r>
          </a:p>
          <a:p>
            <a:pPr eaLnBrk="1" hangingPunct="1"/>
            <a:endParaRPr lang="en-US" altLang="en-US" dirty="0"/>
          </a:p>
          <a:p>
            <a:pPr eaLnBrk="1" hangingPunct="1"/>
            <a:r>
              <a:rPr lang="en-US" altLang="en-US" b="1" dirty="0"/>
              <a:t>Note: The presentation continues with three OPTIONAL slides.  </a:t>
            </a:r>
          </a:p>
          <a:p>
            <a:endParaRPr lang="en-US" altLang="en-US" dirty="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33637" indent="-281929">
              <a:defRPr sz="2400">
                <a:solidFill>
                  <a:schemeClr val="tx1"/>
                </a:solidFill>
                <a:latin typeface="Arial" pitchFamily="34" charset="0"/>
                <a:ea typeface="MS PGothic" pitchFamily="34" charset="-128"/>
              </a:defRPr>
            </a:lvl2pPr>
            <a:lvl3pPr marL="1129269" indent="-225854">
              <a:defRPr sz="2400">
                <a:solidFill>
                  <a:schemeClr val="tx1"/>
                </a:solidFill>
                <a:latin typeface="Arial" pitchFamily="34" charset="0"/>
                <a:ea typeface="MS PGothic" pitchFamily="34" charset="-128"/>
              </a:defRPr>
            </a:lvl3pPr>
            <a:lvl4pPr marL="1580977" indent="-225854">
              <a:defRPr sz="2400">
                <a:solidFill>
                  <a:schemeClr val="tx1"/>
                </a:solidFill>
                <a:latin typeface="Arial" pitchFamily="34" charset="0"/>
                <a:ea typeface="MS PGothic" pitchFamily="34" charset="-128"/>
              </a:defRPr>
            </a:lvl4pPr>
            <a:lvl5pPr marL="2032684" indent="-225854">
              <a:defRPr sz="2400">
                <a:solidFill>
                  <a:schemeClr val="tx1"/>
                </a:solidFill>
                <a:latin typeface="Arial" pitchFamily="34" charset="0"/>
                <a:ea typeface="MS PGothic" pitchFamily="34" charset="-128"/>
              </a:defRPr>
            </a:lvl5pPr>
            <a:lvl6pPr marL="2481278" indent="-225854" eaLnBrk="0" fontAlgn="base" hangingPunct="0">
              <a:spcBef>
                <a:spcPct val="0"/>
              </a:spcBef>
              <a:spcAft>
                <a:spcPct val="0"/>
              </a:spcAft>
              <a:defRPr sz="2400">
                <a:solidFill>
                  <a:schemeClr val="tx1"/>
                </a:solidFill>
                <a:latin typeface="Arial" pitchFamily="34" charset="0"/>
                <a:ea typeface="MS PGothic" pitchFamily="34" charset="-128"/>
              </a:defRPr>
            </a:lvl6pPr>
            <a:lvl7pPr marL="2929870" indent="-225854" eaLnBrk="0" fontAlgn="base" hangingPunct="0">
              <a:spcBef>
                <a:spcPct val="0"/>
              </a:spcBef>
              <a:spcAft>
                <a:spcPct val="0"/>
              </a:spcAft>
              <a:defRPr sz="2400">
                <a:solidFill>
                  <a:schemeClr val="tx1"/>
                </a:solidFill>
                <a:latin typeface="Arial" pitchFamily="34" charset="0"/>
                <a:ea typeface="MS PGothic" pitchFamily="34" charset="-128"/>
              </a:defRPr>
            </a:lvl7pPr>
            <a:lvl8pPr marL="3378463" indent="-225854" eaLnBrk="0" fontAlgn="base" hangingPunct="0">
              <a:spcBef>
                <a:spcPct val="0"/>
              </a:spcBef>
              <a:spcAft>
                <a:spcPct val="0"/>
              </a:spcAft>
              <a:defRPr sz="2400">
                <a:solidFill>
                  <a:schemeClr val="tx1"/>
                </a:solidFill>
                <a:latin typeface="Arial" pitchFamily="34" charset="0"/>
                <a:ea typeface="MS PGothic" pitchFamily="34" charset="-128"/>
              </a:defRPr>
            </a:lvl8pPr>
            <a:lvl9pPr marL="3827056" indent="-225854"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435436F-8319-48A1-80FF-7302DBD8809D}" type="slidenum">
              <a:rPr lang="en-US" altLang="en-US" sz="1200">
                <a:solidFill>
                  <a:prstClr val="black"/>
                </a:solidFill>
              </a:rPr>
              <a:pPr/>
              <a:t>29</a:t>
            </a:fld>
            <a:endParaRPr lang="en-US" altLang="en-US" sz="1200"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maintain</a:t>
            </a:r>
            <a:r>
              <a:rPr lang="en-US" baseline="0" dirty="0"/>
              <a:t> strong national and state association relationships.</a:t>
            </a:r>
          </a:p>
          <a:p>
            <a:endParaRPr lang="en-US" baseline="0" dirty="0"/>
          </a:p>
          <a:p>
            <a:r>
              <a:rPr lang="en-US" baseline="0" dirty="0"/>
              <a:t>We’re a strategic partner and active leader with the Association of School Business Officials International (ASBO);</a:t>
            </a:r>
          </a:p>
          <a:p>
            <a:r>
              <a:rPr lang="en-US" baseline="0" dirty="0"/>
              <a:t>Proud sponsor of the ASBO International’s Certified Administrator of School Finance and Operations program, a mark of professional excellence in school businesses.</a:t>
            </a:r>
          </a:p>
          <a:p>
            <a:endParaRPr lang="en-US" baseline="0" dirty="0"/>
          </a:p>
          <a:p>
            <a:r>
              <a:rPr lang="en-US" baseline="0" dirty="0"/>
              <a:t>We also participate at The School Superintendents Association (AASA), National Association of Secondary School Principals (NASSP)  and National Association of Elementary School Principals (NAESP) annual conventions.</a:t>
            </a:r>
          </a:p>
          <a:p>
            <a:endParaRPr lang="en-US" baseline="0" dirty="0"/>
          </a:p>
          <a:p>
            <a:r>
              <a:rPr lang="en-US" baseline="0" dirty="0"/>
              <a:t>Our state relationships include:</a:t>
            </a:r>
          </a:p>
          <a:p>
            <a:pPr marL="616894" lvl="1" indent="-168244">
              <a:buFont typeface="Arial" panose="020B0604020202020204" pitchFamily="34" charset="0"/>
              <a:buChar char="•"/>
            </a:pPr>
            <a:r>
              <a:rPr lang="en-US" b="1" baseline="0" dirty="0">
                <a:solidFill>
                  <a:srgbClr val="FF0000"/>
                </a:solidFill>
              </a:rPr>
              <a:t>XXXXXX</a:t>
            </a:r>
          </a:p>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83442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are dedicated</a:t>
            </a:r>
            <a:r>
              <a:rPr lang="en-US" baseline="0" dirty="0"/>
              <a:t> to their profession. </a:t>
            </a:r>
          </a:p>
          <a:p>
            <a:endParaRPr lang="en-US" baseline="0" dirty="0"/>
          </a:p>
          <a:p>
            <a:r>
              <a:rPr lang="en-US" baseline="0" dirty="0"/>
              <a:t>We know this through our own educator surveys and those of others. </a:t>
            </a:r>
          </a:p>
          <a:p>
            <a:endParaRPr lang="en-US" baseline="0" dirty="0"/>
          </a:p>
          <a:p>
            <a:r>
              <a:rPr lang="en-US" baseline="0" dirty="0"/>
              <a:t>We need to make sure they are investing in their own financial futures so they’ll continue to be there to invest in their students’ futures. </a:t>
            </a:r>
            <a:endParaRPr lang="en-US" dirty="0"/>
          </a:p>
        </p:txBody>
      </p:sp>
      <p:sp>
        <p:nvSpPr>
          <p:cNvPr id="4" name="Slide Number Placeholder 3"/>
          <p:cNvSpPr>
            <a:spLocks noGrp="1"/>
          </p:cNvSpPr>
          <p:nvPr>
            <p:ph type="sldNum" sz="quarter" idx="10"/>
          </p:nvPr>
        </p:nvSpPr>
        <p:spPr/>
        <p:txBody>
          <a:bodyPr/>
          <a:lstStyle/>
          <a:p>
            <a:fld id="{661F5A97-5667-4159-8A63-93330D19FE5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78331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5C8636-2E02-4684-939C-2672FFF54501}"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761671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Schedule an appointment to find the solution that’s best for you and your situation</a:t>
            </a:r>
            <a:r>
              <a:rPr lang="en-US" dirty="0">
                <a:latin typeface="Arial Narrow" panose="020B0606020202030204" pitchFamily="34" charset="0"/>
                <a:ea typeface="MS PGothic" pitchFamily="34" charset="-128"/>
              </a:rPr>
              <a:t>. </a:t>
            </a:r>
          </a:p>
          <a:p>
            <a:endParaRPr lang="en-US" dirty="0">
              <a:latin typeface="Arial Narrow" panose="020B0606020202030204" pitchFamily="34" charset="0"/>
              <a:ea typeface="MS PGothic" pitchFamily="34" charset="-128"/>
            </a:endParaRPr>
          </a:p>
        </p:txBody>
      </p:sp>
      <p:sp>
        <p:nvSpPr>
          <p:cNvPr id="4" name="Slide Number Placeholder 3"/>
          <p:cNvSpPr>
            <a:spLocks noGrp="1"/>
          </p:cNvSpPr>
          <p:nvPr>
            <p:ph type="sldNum" sz="quarter" idx="10"/>
          </p:nvPr>
        </p:nvSpPr>
        <p:spPr/>
        <p:txBody>
          <a:bodyPr/>
          <a:lstStyle/>
          <a:p>
            <a:fld id="{1B9C26B1-6ED3-4D3F-A919-3858FDABC6A0}" type="slidenum">
              <a:rPr lang="en-US" smtClean="0"/>
              <a:t>32</a:t>
            </a:fld>
            <a:endParaRPr lang="en-US" dirty="0"/>
          </a:p>
        </p:txBody>
      </p:sp>
    </p:spTree>
    <p:extLst>
      <p:ext uri="{BB962C8B-B14F-4D97-AF65-F5344CB8AC3E}">
        <p14:creationId xmlns:p14="http://schemas.microsoft.com/office/powerpoint/2010/main" val="1622583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i="1" baseline="0" dirty="0"/>
          </a:p>
        </p:txBody>
      </p:sp>
      <p:sp>
        <p:nvSpPr>
          <p:cNvPr id="4" name="Slide Number Placeholder 3"/>
          <p:cNvSpPr>
            <a:spLocks noGrp="1"/>
          </p:cNvSpPr>
          <p:nvPr>
            <p:ph type="sldNum" sz="quarter" idx="10"/>
          </p:nvPr>
        </p:nvSpPr>
        <p:spPr/>
        <p:txBody>
          <a:bodyPr/>
          <a:lstStyle/>
          <a:p>
            <a:fld id="{46245280-06C1-4D70-A74E-61683F4CB4F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638601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Read from slide</a:t>
            </a:r>
          </a:p>
          <a:p>
            <a:endParaRPr lang="en-US" altLang="en-US"/>
          </a:p>
          <a:p>
            <a:r>
              <a:rPr lang="en-US" altLang="en-US"/>
              <a:t>Today we’re going to discuss solutions for managing student loan debt.</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C0FB3AF7-AA0B-4C90-A273-555F2D82F7B6}" type="slidenum">
              <a:rPr lang="en-US" altLang="en-US" smtClean="0">
                <a:solidFill>
                  <a:srgbClr val="000000"/>
                </a:solidFill>
              </a:rPr>
              <a:pPr eaLnBrk="1" hangingPunct="1"/>
              <a:t>5</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3552">
              <a:defRPr/>
            </a:pPr>
            <a:r>
              <a:rPr lang="en-US" dirty="0">
                <a:solidFill>
                  <a:prstClr val="black"/>
                </a:solidFill>
              </a:rPr>
              <a:t>Average student loan debt from 2014 is more than $30,000 </a:t>
            </a:r>
            <a:r>
              <a:rPr lang="en-US" sz="800" b="1" i="1" dirty="0">
                <a:solidFill>
                  <a:prstClr val="black">
                    <a:lumMod val="75000"/>
                    <a:lumOff val="25000"/>
                  </a:prstClr>
                </a:solidFill>
              </a:rPr>
              <a:t>(debt.org)</a:t>
            </a:r>
            <a:endParaRPr lang="en-US" dirty="0">
              <a:solidFill>
                <a:prstClr val="black"/>
              </a:solidFill>
            </a:endParaRPr>
          </a:p>
          <a:p>
            <a:pPr defTabSz="893552">
              <a:defRPr/>
            </a:pPr>
            <a:endParaRPr lang="en-US" dirty="0">
              <a:solidFill>
                <a:prstClr val="black"/>
              </a:solidFill>
            </a:endParaRPr>
          </a:p>
          <a:p>
            <a:pPr defTabSz="893552">
              <a:defRPr/>
            </a:pPr>
            <a:r>
              <a:rPr lang="en-US" dirty="0">
                <a:solidFill>
                  <a:prstClr val="black"/>
                </a:solidFill>
              </a:rPr>
              <a:t>What does the debt do to the young person?</a:t>
            </a:r>
          </a:p>
          <a:p>
            <a:pPr marL="393975" indent="-393975" defTabSz="893552">
              <a:buFontTx/>
              <a:buAutoNum type="arabicParenR"/>
              <a:defRPr/>
            </a:pPr>
            <a:r>
              <a:rPr lang="en-US" b="1" dirty="0">
                <a:solidFill>
                  <a:prstClr val="black"/>
                </a:solidFill>
              </a:rPr>
              <a:t>Pressure to make money </a:t>
            </a:r>
            <a:r>
              <a:rPr lang="en-US" dirty="0">
                <a:solidFill>
                  <a:prstClr val="black"/>
                </a:solidFill>
              </a:rPr>
              <a:t>– get a job and get a job that pays enough to handle the cost</a:t>
            </a:r>
          </a:p>
          <a:p>
            <a:pPr marL="393975" lvl="1" indent="-393975" defTabSz="893552">
              <a:defRPr/>
            </a:pPr>
            <a:r>
              <a:rPr lang="en-US" dirty="0">
                <a:solidFill>
                  <a:prstClr val="black"/>
                </a:solidFill>
              </a:rPr>
              <a:t>	</a:t>
            </a:r>
            <a:r>
              <a:rPr lang="en-US" i="1" dirty="0">
                <a:solidFill>
                  <a:prstClr val="black"/>
                </a:solidFill>
              </a:rPr>
              <a:t>Potential impact to you </a:t>
            </a:r>
            <a:r>
              <a:rPr lang="en-US" dirty="0">
                <a:solidFill>
                  <a:prstClr val="black"/>
                </a:solidFill>
              </a:rPr>
              <a:t>–challenges retaining new teachers as they adjust to the teaching profession, they are determining if it pays enough.</a:t>
            </a:r>
          </a:p>
          <a:p>
            <a:pPr marL="393975" indent="-393975" defTabSz="893552">
              <a:defRPr/>
            </a:pPr>
            <a:r>
              <a:rPr lang="en-US" b="1" dirty="0">
                <a:solidFill>
                  <a:prstClr val="black"/>
                </a:solidFill>
              </a:rPr>
              <a:t>2)</a:t>
            </a:r>
            <a:r>
              <a:rPr lang="en-US" dirty="0">
                <a:solidFill>
                  <a:prstClr val="black"/>
                </a:solidFill>
              </a:rPr>
              <a:t> </a:t>
            </a:r>
            <a:r>
              <a:rPr lang="en-US" b="1" dirty="0">
                <a:solidFill>
                  <a:prstClr val="black"/>
                </a:solidFill>
              </a:rPr>
              <a:t>Stress of preparing for retirement </a:t>
            </a:r>
            <a:r>
              <a:rPr lang="en-US" dirty="0">
                <a:solidFill>
                  <a:prstClr val="black"/>
                </a:solidFill>
              </a:rPr>
              <a:t>– millennials are talking about retirement planning and are concerned about planning  BUT  debt is an obstacle to actually doing something about it. </a:t>
            </a:r>
          </a:p>
          <a:p>
            <a:pPr marL="393975" indent="-393975" defTabSz="893552">
              <a:defRPr/>
            </a:pPr>
            <a:r>
              <a:rPr lang="en-US" b="1" dirty="0">
                <a:solidFill>
                  <a:prstClr val="black"/>
                </a:solidFill>
              </a:rPr>
              <a:t>3)</a:t>
            </a:r>
            <a:r>
              <a:rPr lang="en-US" dirty="0">
                <a:solidFill>
                  <a:prstClr val="black"/>
                </a:solidFill>
              </a:rPr>
              <a:t> </a:t>
            </a:r>
            <a:r>
              <a:rPr lang="en-US" b="1" dirty="0">
                <a:solidFill>
                  <a:prstClr val="black"/>
                </a:solidFill>
              </a:rPr>
              <a:t>Impact on the parents</a:t>
            </a:r>
            <a:r>
              <a:rPr lang="en-US" dirty="0">
                <a:solidFill>
                  <a:prstClr val="black"/>
                </a:solidFill>
              </a:rPr>
              <a:t>–  </a:t>
            </a:r>
            <a:r>
              <a:rPr lang="en-US" i="1" dirty="0">
                <a:solidFill>
                  <a:prstClr val="black"/>
                </a:solidFill>
              </a:rPr>
              <a:t>(insert personal experience in raising your daughters)</a:t>
            </a:r>
          </a:p>
          <a:p>
            <a:pPr marL="393975" indent="-393975" defTabSz="893552">
              <a:buFont typeface="Arial" panose="020B0604020202020204" pitchFamily="34" charset="0"/>
              <a:buChar char="•"/>
              <a:defRPr/>
            </a:pPr>
            <a:r>
              <a:rPr lang="en-US" dirty="0">
                <a:solidFill>
                  <a:prstClr val="black"/>
                </a:solidFill>
              </a:rPr>
              <a:t>Graduating and moving back home – likely not paying rent</a:t>
            </a:r>
          </a:p>
          <a:p>
            <a:pPr marL="393975" indent="-393975" defTabSz="893552">
              <a:buFont typeface="Arial" panose="020B0604020202020204" pitchFamily="34" charset="0"/>
              <a:buChar char="•"/>
              <a:defRPr/>
            </a:pPr>
            <a:r>
              <a:rPr lang="en-US" dirty="0">
                <a:solidFill>
                  <a:prstClr val="black"/>
                </a:solidFill>
              </a:rPr>
              <a:t>Mom and Dad are frequently paying some of the bills – cell phone, groceries</a:t>
            </a:r>
          </a:p>
          <a:p>
            <a:pPr marL="393975" indent="-393975" defTabSz="893552">
              <a:buFont typeface="Arial" panose="020B0604020202020204" pitchFamily="34" charset="0"/>
              <a:buChar char="•"/>
              <a:defRPr/>
            </a:pPr>
            <a:r>
              <a:rPr lang="en-US" dirty="0">
                <a:solidFill>
                  <a:prstClr val="black"/>
                </a:solidFill>
              </a:rPr>
              <a:t>Staying on their parents car insurance </a:t>
            </a:r>
          </a:p>
          <a:p>
            <a:pPr marL="393975" indent="-393975" defTabSz="893552">
              <a:buFont typeface="Arial" panose="020B0604020202020204" pitchFamily="34" charset="0"/>
              <a:buChar char="•"/>
              <a:defRPr/>
            </a:pPr>
            <a:r>
              <a:rPr lang="en-US" dirty="0">
                <a:solidFill>
                  <a:prstClr val="black"/>
                </a:solidFill>
              </a:rPr>
              <a:t>Student loans are virtually unforgivable – not for bankruptcy or at death – so smart parents are carrying a term life insurance policy on their young adult to cover that student loan debt. </a:t>
            </a:r>
          </a:p>
          <a:p>
            <a:pPr marL="393975" indent="-393975" defTabSz="893552">
              <a:defRPr/>
            </a:pPr>
            <a:r>
              <a:rPr lang="en-US" b="1" dirty="0">
                <a:solidFill>
                  <a:prstClr val="black"/>
                </a:solidFill>
              </a:rPr>
              <a:t>4) The “delay” </a:t>
            </a:r>
            <a:r>
              <a:rPr lang="en-US" dirty="0">
                <a:solidFill>
                  <a:prstClr val="black"/>
                </a:solidFill>
              </a:rPr>
              <a:t>– millennials are marrying and starting families later, buying homes later.  </a:t>
            </a:r>
          </a:p>
          <a:p>
            <a:pPr defTabSz="893552">
              <a:defRPr/>
            </a:pPr>
            <a:endParaRPr lang="en-US" dirty="0">
              <a:solidFill>
                <a:prstClr val="black"/>
              </a:solidFill>
            </a:endParaRPr>
          </a:p>
          <a:p>
            <a:pPr defTabSz="893552">
              <a:defRPr/>
            </a:pPr>
            <a:r>
              <a:rPr lang="en-US" i="1" dirty="0">
                <a:solidFill>
                  <a:prstClr val="black"/>
                </a:solidFill>
              </a:rPr>
              <a:t>What does that mean to you?  </a:t>
            </a:r>
            <a:r>
              <a:rPr lang="en-US" dirty="0">
                <a:solidFill>
                  <a:prstClr val="black"/>
                </a:solidFill>
              </a:rPr>
              <a:t>Back to the challenge of retaining new teachers – </a:t>
            </a:r>
            <a:r>
              <a:rPr lang="en-US" b="1" i="1" dirty="0">
                <a:solidFill>
                  <a:prstClr val="black"/>
                </a:solidFill>
              </a:rPr>
              <a:t>once they put down roots in the community, you have a better chance to keep them.</a:t>
            </a:r>
          </a:p>
          <a:p>
            <a:endParaRPr lang="en-US" dirty="0"/>
          </a:p>
        </p:txBody>
      </p:sp>
      <p:sp>
        <p:nvSpPr>
          <p:cNvPr id="4" name="Slide Number Placeholder 3"/>
          <p:cNvSpPr>
            <a:spLocks noGrp="1"/>
          </p:cNvSpPr>
          <p:nvPr>
            <p:ph type="sldNum" sz="quarter" idx="10"/>
          </p:nvPr>
        </p:nvSpPr>
        <p:spPr/>
        <p:txBody>
          <a:bodyPr/>
          <a:lstStyle/>
          <a:p>
            <a:fld id="{42E10E3A-233B-45DF-A031-53D7305B4AB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76770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Surveys have shown that teachers spend a lot of their own money, some $500 a year. </a:t>
            </a:r>
          </a:p>
          <a:p>
            <a:endParaRPr lang="en-US" dirty="0"/>
          </a:p>
          <a:p>
            <a:r>
              <a:rPr lang="en-US" dirty="0"/>
              <a:t>By</a:t>
            </a:r>
            <a:r>
              <a:rPr lang="en-US" baseline="0" dirty="0"/>
              <a:t> providing them with other sources for that funding (such as DonorsChoose.org), they can save that money and make it work toward their financial security.</a:t>
            </a:r>
          </a:p>
        </p:txBody>
      </p:sp>
      <p:sp>
        <p:nvSpPr>
          <p:cNvPr id="4" name="Slide Number Placeholder 3"/>
          <p:cNvSpPr>
            <a:spLocks noGrp="1"/>
          </p:cNvSpPr>
          <p:nvPr>
            <p:ph type="sldNum" sz="quarter" idx="10"/>
          </p:nvPr>
        </p:nvSpPr>
        <p:spPr/>
        <p:txBody>
          <a:bodyPr/>
          <a:lstStyle/>
          <a:p>
            <a:fld id="{46245280-06C1-4D70-A74E-61683F4CB4F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595888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from slide</a:t>
            </a:r>
          </a:p>
        </p:txBody>
      </p:sp>
      <p:sp>
        <p:nvSpPr>
          <p:cNvPr id="4" name="Slide Number Placeholder 3"/>
          <p:cNvSpPr>
            <a:spLocks noGrp="1"/>
          </p:cNvSpPr>
          <p:nvPr>
            <p:ph type="sldNum" sz="quarter" idx="10"/>
          </p:nvPr>
        </p:nvSpPr>
        <p:spPr/>
        <p:txBody>
          <a:bodyPr/>
          <a:lstStyle/>
          <a:p>
            <a:fld id="{46245280-06C1-4D70-A74E-61683F4CB4F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723247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110E686E-5AB1-4924-940A-3E88C22B8FB9}" type="slidenum">
              <a:rPr lang="en-US" altLang="en-US" smtClean="0">
                <a:solidFill>
                  <a:srgbClr val="000000"/>
                </a:solidFill>
              </a:rPr>
              <a:pPr eaLnBrk="1" hangingPunct="1"/>
              <a:t>9</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Review slide.</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5C2FD7CB-7EB5-4505-808C-B603F0D9AD80}" type="slidenum">
              <a:rPr lang="en-US" altLang="en-US" smtClean="0">
                <a:solidFill>
                  <a:srgbClr val="000000"/>
                </a:solidFill>
              </a:rPr>
              <a:pPr eaLnBrk="1" hangingPunct="1"/>
              <a:t>10</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457200" y="3651250"/>
            <a:ext cx="822325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457200" y="2130425"/>
            <a:ext cx="6869373" cy="1470025"/>
          </a:xfrm>
        </p:spPr>
        <p:txBody>
          <a:bodyPr anchor="b"/>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 y="3688161"/>
            <a:ext cx="6869373"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34191BB2-F62D-4210-BFE7-BC8AE20D81F4}" type="slidenum">
              <a:rPr lang="en-US" altLang="en-US"/>
              <a:pPr>
                <a:defRPr/>
              </a:pPr>
              <a:t>‹#›</a:t>
            </a:fld>
            <a:endParaRPr lang="en-US" altLang="en-US"/>
          </a:p>
        </p:txBody>
      </p:sp>
    </p:spTree>
    <p:extLst>
      <p:ext uri="{BB962C8B-B14F-4D97-AF65-F5344CB8AC3E}">
        <p14:creationId xmlns:p14="http://schemas.microsoft.com/office/powerpoint/2010/main" val="15793029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C60E81A7-8CD4-4E7D-80DC-FB8349524232}" type="slidenum">
              <a:rPr lang="en-US" altLang="en-US"/>
              <a:pPr>
                <a:defRPr/>
              </a:pPr>
              <a:t>‹#›</a:t>
            </a:fld>
            <a:endParaRPr lang="en-US" altLang="en-US"/>
          </a:p>
        </p:txBody>
      </p:sp>
    </p:spTree>
    <p:extLst>
      <p:ext uri="{BB962C8B-B14F-4D97-AF65-F5344CB8AC3E}">
        <p14:creationId xmlns:p14="http://schemas.microsoft.com/office/powerpoint/2010/main" val="36071744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40237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40237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p>
        </p:txBody>
      </p:sp>
      <p:sp>
        <p:nvSpPr>
          <p:cNvPr id="9" name="Slide Number Placeholder 8"/>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58988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p>
        </p:txBody>
      </p:sp>
      <p:sp>
        <p:nvSpPr>
          <p:cNvPr id="5" name="Slide Number Placeholder 4"/>
          <p:cNvSpPr>
            <a:spLocks noGrp="1"/>
          </p:cNvSpPr>
          <p:nvPr>
            <p:ph type="sldNum" sz="quarter" idx="12"/>
          </p:nvPr>
        </p:nvSpPr>
        <p:spPr/>
        <p:txBody>
          <a:bodyPr/>
          <a:lstStyle/>
          <a:p>
            <a:pPr>
              <a:defRPr/>
            </a:pPr>
            <a:fld id="{49003D12-4A2A-4831-8BEA-FBAB7241E23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05987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p>
        </p:txBody>
      </p:sp>
      <p:sp>
        <p:nvSpPr>
          <p:cNvPr id="4" name="Slide Number Placeholder 3"/>
          <p:cNvSpPr>
            <a:spLocks noGrp="1"/>
          </p:cNvSpPr>
          <p:nvPr>
            <p:ph type="sldNum" sz="quarter" idx="12"/>
          </p:nvPr>
        </p:nvSpPr>
        <p:spPr/>
        <p:txBody>
          <a:bodyPr/>
          <a:lstStyle/>
          <a:p>
            <a:pPr>
              <a:defRPr/>
            </a:pPr>
            <a:fld id="{B4C8B323-89DB-4754-9D18-C8DBDF52B9C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891886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6666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5045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p>
        </p:txBody>
      </p:sp>
      <p:sp>
        <p:nvSpPr>
          <p:cNvPr id="7" name="Slide Number Placeholder 6"/>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8054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314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4362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0981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p>
        </p:txBody>
      </p:sp>
      <p:sp>
        <p:nvSpPr>
          <p:cNvPr id="7" name="Slide Number Placeholder 6"/>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53775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p>
        </p:txBody>
      </p:sp>
      <p:sp>
        <p:nvSpPr>
          <p:cNvPr id="6" name="Slide Number Placeholder 5"/>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73839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3111445" y="2974670"/>
            <a:ext cx="6994774"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8" name="Rectangle 7"/>
          <p:cNvSpPr/>
          <p:nvPr/>
        </p:nvSpPr>
        <p:spPr>
          <a:xfrm rot="5400000">
            <a:off x="-4707335" y="4542685"/>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9" name="Rectangle 8"/>
          <p:cNvSpPr/>
          <p:nvPr/>
        </p:nvSpPr>
        <p:spPr>
          <a:xfrm rot="5400000">
            <a:off x="-4769512" y="4542687"/>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1" name="Title 1"/>
          <p:cNvSpPr>
            <a:spLocks noGrp="1"/>
          </p:cNvSpPr>
          <p:nvPr>
            <p:ph type="ctrTitle"/>
          </p:nvPr>
        </p:nvSpPr>
        <p:spPr>
          <a:xfrm rot="5400000">
            <a:off x="1223730" y="2570147"/>
            <a:ext cx="6167849" cy="1470025"/>
          </a:xfrm>
        </p:spPr>
        <p:txBody>
          <a:bodyPr anchor="b"/>
          <a:lstStyle>
            <a:lvl1pPr algn="l">
              <a:defRPr/>
            </a:lvl1pPr>
          </a:lstStyle>
          <a:p>
            <a:r>
              <a:rPr lang="en-US"/>
              <a:t>Click to edit Master title style</a:t>
            </a:r>
            <a:endParaRPr lang="en-US" dirty="0"/>
          </a:p>
        </p:txBody>
      </p:sp>
      <p:sp>
        <p:nvSpPr>
          <p:cNvPr id="12" name="Subtitle 2"/>
          <p:cNvSpPr>
            <a:spLocks noGrp="1"/>
          </p:cNvSpPr>
          <p:nvPr>
            <p:ph type="subTitle" idx="1"/>
          </p:nvPr>
        </p:nvSpPr>
        <p:spPr>
          <a:xfrm rot="5400000">
            <a:off x="-501094" y="2428861"/>
            <a:ext cx="6167844" cy="1752600"/>
          </a:xfrm>
        </p:spPr>
        <p:txBody>
          <a:bodyPr anchor="t"/>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13" name="Straight Connector 12"/>
          <p:cNvCxnSpPr/>
          <p:nvPr/>
        </p:nvCxnSpPr>
        <p:spPr>
          <a:xfrm>
            <a:off x="3513951" y="221237"/>
            <a:ext cx="0" cy="6499994"/>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HM left 24-159blk.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8591" y="4998434"/>
            <a:ext cx="2298700" cy="482600"/>
          </a:xfrm>
          <a:prstGeom prst="rect">
            <a:avLst/>
          </a:prstGeom>
        </p:spPr>
      </p:pic>
    </p:spTree>
    <p:extLst>
      <p:ext uri="{BB962C8B-B14F-4D97-AF65-F5344CB8AC3E}">
        <p14:creationId xmlns:p14="http://schemas.microsoft.com/office/powerpoint/2010/main" val="618853488"/>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600"/>
            <a:ext cx="4038600" cy="416170"/>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hasCustomPrompt="1"/>
          </p:nvPr>
        </p:nvSpPr>
        <p:spPr>
          <a:xfrm>
            <a:off x="857250" y="1779494"/>
            <a:ext cx="3086100" cy="2040905"/>
          </a:xfrm>
        </p:spPr>
        <p:txBody>
          <a:bodyPr lIns="45720" tIns="45720" rIns="45720" anchor="t">
            <a:noAutofit/>
          </a:bodyPr>
          <a:lstStyle>
            <a:lvl1pPr marL="0" indent="0" algn="ctr">
              <a:spcBef>
                <a:spcPts val="600"/>
              </a:spcBef>
              <a:buNone/>
              <a:defRPr sz="4600">
                <a:solidFill>
                  <a:schemeClr val="tx1">
                    <a:lumMod val="75000"/>
                    <a:lumOff val="25000"/>
                  </a:schemeClr>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9" name="Footer Placeholder 3"/>
          <p:cNvSpPr>
            <a:spLocks noGrp="1"/>
          </p:cNvSpPr>
          <p:nvPr>
            <p:ph type="ftr" sz="quarter" idx="11"/>
          </p:nvPr>
        </p:nvSpPr>
        <p:spPr>
          <a:xfrm>
            <a:off x="457200" y="6318814"/>
            <a:ext cx="2895600" cy="365125"/>
          </a:xfrm>
        </p:spPr>
        <p:txBody>
          <a:bodyPr/>
          <a:lstStyle/>
          <a:p>
            <a:r>
              <a:rPr lang="en-US">
                <a:solidFill>
                  <a:prstClr val="black">
                    <a:tint val="75000"/>
                  </a:prstClr>
                </a:solidFill>
              </a:rPr>
              <a:t>Institutional Use Only-Not to be used with individual plan participants</a:t>
            </a:r>
          </a:p>
        </p:txBody>
      </p:sp>
      <p:sp>
        <p:nvSpPr>
          <p:cNvPr id="10" name="Slide Number Placeholder 4"/>
          <p:cNvSpPr>
            <a:spLocks noGrp="1"/>
          </p:cNvSpPr>
          <p:nvPr>
            <p:ph type="sldNum" sz="quarter" idx="14"/>
          </p:nvPr>
        </p:nvSpPr>
        <p:spPr>
          <a:xfrm>
            <a:off x="3505200" y="6312697"/>
            <a:ext cx="2133600" cy="365125"/>
          </a:xfrm>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62816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statement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chor="t"/>
          <a:lstStyle>
            <a:lvl1pPr>
              <a:defRPr sz="18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p>
        </p:txBody>
      </p:sp>
      <p:sp>
        <p:nvSpPr>
          <p:cNvPr id="5" name="Slide Number Placeholder 4"/>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7" name="Content Placeholder 6"/>
          <p:cNvSpPr>
            <a:spLocks noGrp="1"/>
          </p:cNvSpPr>
          <p:nvPr>
            <p:ph sz="quarter" idx="13"/>
          </p:nvPr>
        </p:nvSpPr>
        <p:spPr>
          <a:xfrm>
            <a:off x="457200" y="1828800"/>
            <a:ext cx="82296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337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6BDA1976-272B-4E07-80F9-DB2F77F71BB3}" type="slidenum">
              <a:rPr lang="en-US" altLang="en-US"/>
              <a:pPr>
                <a:defRPr/>
              </a:pPr>
              <a:t>‹#›</a:t>
            </a:fld>
            <a:endParaRPr lang="en-US" altLang="en-US"/>
          </a:p>
        </p:txBody>
      </p:sp>
    </p:spTree>
    <p:extLst>
      <p:ext uri="{BB962C8B-B14F-4D97-AF65-F5344CB8AC3E}">
        <p14:creationId xmlns:p14="http://schemas.microsoft.com/office/powerpoint/2010/main" val="403557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9" name="Rectangle 8"/>
          <p:cNvSpPr/>
          <p:nvPr/>
        </p:nvSpPr>
        <p:spPr>
          <a:xfrm>
            <a:off x="0" y="5972281"/>
            <a:ext cx="9144000"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 name="Title 1"/>
          <p:cNvSpPr>
            <a:spLocks noGrp="1"/>
          </p:cNvSpPr>
          <p:nvPr>
            <p:ph type="ctrTitle"/>
          </p:nvPr>
        </p:nvSpPr>
        <p:spPr>
          <a:xfrm>
            <a:off x="457200" y="2130425"/>
            <a:ext cx="6869373" cy="1470025"/>
          </a:xfrm>
        </p:spPr>
        <p:txBody>
          <a:bodyPr anchor="b"/>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 y="3688161"/>
            <a:ext cx="6869373" cy="1752600"/>
          </a:xfrm>
        </p:spPr>
        <p:txBody>
          <a:bodyPr anchor="t"/>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17D7E85-059A-4BAB-BF6C-0F48CEB690DA}" type="slidenum">
              <a:rPr lang="en-US" smtClean="0">
                <a:solidFill>
                  <a:prstClr val="black"/>
                </a:solidFill>
              </a:rPr>
              <a:pPr>
                <a:defRPr/>
              </a:pPr>
              <a:t>‹#›</a:t>
            </a:fld>
            <a:endParaRPr lang="en-US" dirty="0">
              <a:solidFill>
                <a:prstClr val="black"/>
              </a:solidFill>
            </a:endParaRPr>
          </a:p>
        </p:txBody>
      </p:sp>
      <p:cxnSp>
        <p:nvCxnSpPr>
          <p:cNvPr id="7" name="Straight Connector 6"/>
          <p:cNvCxnSpPr/>
          <p:nvPr/>
        </p:nvCxnSpPr>
        <p:spPr>
          <a:xfrm>
            <a:off x="457200" y="365091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1" name="Rectangle 10"/>
          <p:cNvSpPr/>
          <p:nvPr/>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pic>
        <p:nvPicPr>
          <p:cNvPr id="13" name="Picture 12" descr="HM left 24-159blk.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2120" y="6121560"/>
            <a:ext cx="2298700" cy="482600"/>
          </a:xfrm>
          <a:prstGeom prst="rect">
            <a:avLst/>
          </a:prstGeom>
        </p:spPr>
      </p:pic>
    </p:spTree>
    <p:extLst>
      <p:ext uri="{BB962C8B-B14F-4D97-AF65-F5344CB8AC3E}">
        <p14:creationId xmlns:p14="http://schemas.microsoft.com/office/powerpoint/2010/main" val="305789020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5634" y="1484434"/>
            <a:ext cx="8201166" cy="4425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D914DCD-0B6D-4052-AC70-6F4E49CF82C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024765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8" name="Rectangle 7"/>
          <p:cNvSpPr/>
          <p:nvPr/>
        </p:nvSpPr>
        <p:spPr>
          <a:xfrm>
            <a:off x="0" y="5972281"/>
            <a:ext cx="9144000"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 name="Title 1"/>
          <p:cNvSpPr>
            <a:spLocks noGrp="1"/>
          </p:cNvSpPr>
          <p:nvPr>
            <p:ph type="title" hasCustomPrompt="1"/>
          </p:nvPr>
        </p:nvSpPr>
        <p:spPr>
          <a:xfrm>
            <a:off x="722313" y="4406900"/>
            <a:ext cx="7772400" cy="1362075"/>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9" name="Rectangle 8"/>
          <p:cNvSpPr/>
          <p:nvPr/>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0" name="Rectangle 9"/>
          <p:cNvSpPr/>
          <p:nvPr/>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pic>
        <p:nvPicPr>
          <p:cNvPr id="12" name="Picture 11" descr="HM left 24-159blk.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2120" y="6121560"/>
            <a:ext cx="2298700" cy="482600"/>
          </a:xfrm>
          <a:prstGeom prst="rect">
            <a:avLst/>
          </a:prstGeom>
        </p:spPr>
      </p:pic>
    </p:spTree>
    <p:extLst>
      <p:ext uri="{BB962C8B-B14F-4D97-AF65-F5344CB8AC3E}">
        <p14:creationId xmlns:p14="http://schemas.microsoft.com/office/powerpoint/2010/main" val="1732047382"/>
      </p:ext>
    </p:extLst>
  </p:cSld>
  <p:clrMapOvr>
    <a:overrideClrMapping bg1="lt1" tx1="dk1" bg2="lt2" tx2="dk2" accent1="accent1" accent2="accent2" accent3="accent3" accent4="accent4" accent5="accent5" accent6="accent6" hlink="hlink" folHlink="folHlink"/>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tro statement">
    <p:spTree>
      <p:nvGrpSpPr>
        <p:cNvPr id="1" name=""/>
        <p:cNvGrpSpPr/>
        <p:nvPr/>
      </p:nvGrpSpPr>
      <p:grpSpPr>
        <a:xfrm>
          <a:off x="0" y="0"/>
          <a:ext cx="0" cy="0"/>
          <a:chOff x="0" y="0"/>
          <a:chExt cx="0" cy="0"/>
        </a:xfrm>
      </p:grpSpPr>
      <p:sp>
        <p:nvSpPr>
          <p:cNvPr id="2" name="Title 1"/>
          <p:cNvSpPr>
            <a:spLocks noGrp="1"/>
          </p:cNvSpPr>
          <p:nvPr>
            <p:ph type="title"/>
          </p:nvPr>
        </p:nvSpPr>
        <p:spPr>
          <a:xfrm>
            <a:off x="485634" y="274639"/>
            <a:ext cx="8201165" cy="1106486"/>
          </a:xfrm>
        </p:spPr>
        <p:txBody>
          <a:bodyPr anchor="t">
            <a:normAutofit/>
          </a:bodyPr>
          <a:lstStyle>
            <a:lvl1pPr>
              <a:defRPr sz="18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6" name="Content Placeholder 5"/>
          <p:cNvSpPr>
            <a:spLocks noGrp="1"/>
          </p:cNvSpPr>
          <p:nvPr>
            <p:ph sz="quarter" idx="12"/>
          </p:nvPr>
        </p:nvSpPr>
        <p:spPr>
          <a:xfrm>
            <a:off x="485775" y="1668725"/>
            <a:ext cx="8201025" cy="3946263"/>
          </a:xfrm>
        </p:spPr>
        <p:txBody>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513543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 up content">
    <p:spTree>
      <p:nvGrpSpPr>
        <p:cNvPr id="1" name=""/>
        <p:cNvGrpSpPr/>
        <p:nvPr/>
      </p:nvGrpSpPr>
      <p:grpSpPr>
        <a:xfrm>
          <a:off x="0" y="0"/>
          <a:ext cx="0" cy="0"/>
          <a:chOff x="0" y="0"/>
          <a:chExt cx="0" cy="0"/>
        </a:xfrm>
      </p:grpSpPr>
      <p:sp>
        <p:nvSpPr>
          <p:cNvPr id="2" name="Title 1"/>
          <p:cNvSpPr>
            <a:spLocks noGrp="1"/>
          </p:cNvSpPr>
          <p:nvPr>
            <p:ph type="title"/>
          </p:nvPr>
        </p:nvSpPr>
        <p:spPr>
          <a:xfrm>
            <a:off x="485634" y="231733"/>
            <a:ext cx="8201165" cy="11430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12" name="Content Placeholder 2"/>
          <p:cNvSpPr>
            <a:spLocks noGrp="1"/>
          </p:cNvSpPr>
          <p:nvPr>
            <p:ph idx="1"/>
          </p:nvPr>
        </p:nvSpPr>
        <p:spPr>
          <a:xfrm>
            <a:off x="485634" y="1417351"/>
            <a:ext cx="4025406"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idx="17"/>
          </p:nvPr>
        </p:nvSpPr>
        <p:spPr>
          <a:xfrm>
            <a:off x="4657345" y="1417638"/>
            <a:ext cx="4029454"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idx="18"/>
          </p:nvPr>
        </p:nvSpPr>
        <p:spPr>
          <a:xfrm>
            <a:off x="4657345" y="3927647"/>
            <a:ext cx="4029454"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idx="19"/>
          </p:nvPr>
        </p:nvSpPr>
        <p:spPr>
          <a:xfrm>
            <a:off x="485634" y="3927647"/>
            <a:ext cx="4025406"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9954581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09692"/>
            <a:ext cx="4038600" cy="4430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09692"/>
            <a:ext cx="4038600" cy="4430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6748397-9598-425F-80FD-D2BD5449F73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90101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40237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40237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878003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9003D12-4A2A-4831-8BEA-FBAB7241E23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9099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lgn="l">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B94FFB9C-5921-4C9D-9DBB-BEEC9145267E}" type="slidenum">
              <a:rPr lang="en-US" altLang="en-US"/>
              <a:pPr>
                <a:defRPr/>
              </a:pPr>
              <a:t>‹#›</a:t>
            </a:fld>
            <a:endParaRPr lang="en-US" altLang="en-US"/>
          </a:p>
        </p:txBody>
      </p:sp>
    </p:spTree>
    <p:extLst>
      <p:ext uri="{BB962C8B-B14F-4D97-AF65-F5344CB8AC3E}">
        <p14:creationId xmlns:p14="http://schemas.microsoft.com/office/powerpoint/2010/main" val="3840450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B4C8B323-89DB-4754-9D18-C8DBDF52B9C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40650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6666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5045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973357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314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4362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0981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6000845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404957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3111445" y="2974670"/>
            <a:ext cx="6994774"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8" name="Rectangle 7"/>
          <p:cNvSpPr/>
          <p:nvPr/>
        </p:nvSpPr>
        <p:spPr>
          <a:xfrm rot="5400000">
            <a:off x="-4707335" y="4542685"/>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9" name="Rectangle 8"/>
          <p:cNvSpPr/>
          <p:nvPr/>
        </p:nvSpPr>
        <p:spPr>
          <a:xfrm rot="5400000">
            <a:off x="-4769512" y="4542687"/>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1" name="Title 1"/>
          <p:cNvSpPr>
            <a:spLocks noGrp="1"/>
          </p:cNvSpPr>
          <p:nvPr>
            <p:ph type="ctrTitle"/>
          </p:nvPr>
        </p:nvSpPr>
        <p:spPr>
          <a:xfrm rot="5400000">
            <a:off x="1223730" y="2570147"/>
            <a:ext cx="6167849" cy="1470025"/>
          </a:xfrm>
        </p:spPr>
        <p:txBody>
          <a:bodyPr anchor="b"/>
          <a:lstStyle>
            <a:lvl1pPr algn="l">
              <a:defRPr/>
            </a:lvl1pPr>
          </a:lstStyle>
          <a:p>
            <a:r>
              <a:rPr lang="en-US"/>
              <a:t>Click to edit Master title style</a:t>
            </a:r>
            <a:endParaRPr lang="en-US" dirty="0"/>
          </a:p>
        </p:txBody>
      </p:sp>
      <p:sp>
        <p:nvSpPr>
          <p:cNvPr id="12" name="Subtitle 2"/>
          <p:cNvSpPr>
            <a:spLocks noGrp="1"/>
          </p:cNvSpPr>
          <p:nvPr>
            <p:ph type="subTitle" idx="1"/>
          </p:nvPr>
        </p:nvSpPr>
        <p:spPr>
          <a:xfrm rot="5400000">
            <a:off x="-501094" y="2428861"/>
            <a:ext cx="6167844" cy="1752600"/>
          </a:xfrm>
        </p:spPr>
        <p:txBody>
          <a:bodyPr anchor="t"/>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13" name="Straight Connector 12"/>
          <p:cNvCxnSpPr/>
          <p:nvPr/>
        </p:nvCxnSpPr>
        <p:spPr>
          <a:xfrm>
            <a:off x="3513951" y="221237"/>
            <a:ext cx="0" cy="6499994"/>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HM left 24-159blk.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8591" y="4998434"/>
            <a:ext cx="2298700" cy="482600"/>
          </a:xfrm>
          <a:prstGeom prst="rect">
            <a:avLst/>
          </a:prstGeom>
        </p:spPr>
      </p:pic>
    </p:spTree>
    <p:extLst>
      <p:ext uri="{BB962C8B-B14F-4D97-AF65-F5344CB8AC3E}">
        <p14:creationId xmlns:p14="http://schemas.microsoft.com/office/powerpoint/2010/main" val="164439305"/>
      </p:ext>
    </p:extLst>
  </p:cSld>
  <p:clrMapOvr>
    <a:overrideClrMapping bg1="lt1" tx1="dk1" bg2="lt2" tx2="dk2" accent1="accent1" accent2="accent2" accent3="accent3" accent4="accent4" accent5="accent5" accent6="accent6" hlink="hlink" folHlink="folHlink"/>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600"/>
            <a:ext cx="4038600" cy="416170"/>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hasCustomPrompt="1"/>
          </p:nvPr>
        </p:nvSpPr>
        <p:spPr>
          <a:xfrm>
            <a:off x="857250" y="1779494"/>
            <a:ext cx="3086100" cy="2040905"/>
          </a:xfrm>
        </p:spPr>
        <p:txBody>
          <a:bodyPr lIns="45720" tIns="45720" rIns="45720" anchor="t">
            <a:noAutofit/>
          </a:bodyPr>
          <a:lstStyle>
            <a:lvl1pPr marL="0" indent="0" algn="ctr">
              <a:spcBef>
                <a:spcPts val="600"/>
              </a:spcBef>
              <a:buNone/>
              <a:defRPr sz="4600">
                <a:solidFill>
                  <a:schemeClr val="tx1">
                    <a:lumMod val="75000"/>
                    <a:lumOff val="25000"/>
                  </a:schemeClr>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9" name="Footer Placeholder 3"/>
          <p:cNvSpPr>
            <a:spLocks noGrp="1"/>
          </p:cNvSpPr>
          <p:nvPr>
            <p:ph type="ftr" sz="quarter" idx="11"/>
          </p:nvPr>
        </p:nvSpPr>
        <p:spPr>
          <a:xfrm>
            <a:off x="457200" y="6318814"/>
            <a:ext cx="2895600" cy="365125"/>
          </a:xfrm>
        </p:spPr>
        <p:txBody>
          <a:bodyPr/>
          <a:lstStyle/>
          <a:p>
            <a:endParaRPr lang="en-US">
              <a:solidFill>
                <a:prstClr val="black">
                  <a:tint val="75000"/>
                </a:prstClr>
              </a:solidFill>
            </a:endParaRPr>
          </a:p>
        </p:txBody>
      </p:sp>
      <p:sp>
        <p:nvSpPr>
          <p:cNvPr id="10" name="Slide Number Placeholder 4"/>
          <p:cNvSpPr>
            <a:spLocks noGrp="1"/>
          </p:cNvSpPr>
          <p:nvPr>
            <p:ph type="sldNum" sz="quarter" idx="14"/>
          </p:nvPr>
        </p:nvSpPr>
        <p:spPr>
          <a:xfrm>
            <a:off x="3505200" y="6312697"/>
            <a:ext cx="2133600" cy="365125"/>
          </a:xfrm>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7337360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tatement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chor="t"/>
          <a:lstStyle>
            <a:lvl1pPr>
              <a:defRPr sz="18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7" name="Content Placeholder 6"/>
          <p:cNvSpPr>
            <a:spLocks noGrp="1"/>
          </p:cNvSpPr>
          <p:nvPr>
            <p:ph sz="quarter" idx="13"/>
          </p:nvPr>
        </p:nvSpPr>
        <p:spPr>
          <a:xfrm>
            <a:off x="457200" y="1828800"/>
            <a:ext cx="82296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0939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9" name="Rectangle 8"/>
          <p:cNvSpPr/>
          <p:nvPr/>
        </p:nvSpPr>
        <p:spPr>
          <a:xfrm>
            <a:off x="0" y="5972281"/>
            <a:ext cx="9144000"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 name="Title 1"/>
          <p:cNvSpPr>
            <a:spLocks noGrp="1"/>
          </p:cNvSpPr>
          <p:nvPr>
            <p:ph type="ctrTitle"/>
          </p:nvPr>
        </p:nvSpPr>
        <p:spPr>
          <a:xfrm>
            <a:off x="457200" y="2130425"/>
            <a:ext cx="6869373" cy="1470025"/>
          </a:xfrm>
        </p:spPr>
        <p:txBody>
          <a:bodyPr anchor="b"/>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 y="3688161"/>
            <a:ext cx="6869373" cy="1752600"/>
          </a:xfrm>
        </p:spPr>
        <p:txBody>
          <a:bodyPr anchor="t"/>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17D7E85-059A-4BAB-BF6C-0F48CEB690DA}" type="slidenum">
              <a:rPr lang="en-US" smtClean="0">
                <a:solidFill>
                  <a:prstClr val="black"/>
                </a:solidFill>
              </a:rPr>
              <a:pPr>
                <a:defRPr/>
              </a:pPr>
              <a:t>‹#›</a:t>
            </a:fld>
            <a:endParaRPr lang="en-US" dirty="0">
              <a:solidFill>
                <a:prstClr val="black"/>
              </a:solidFill>
            </a:endParaRPr>
          </a:p>
        </p:txBody>
      </p:sp>
      <p:cxnSp>
        <p:nvCxnSpPr>
          <p:cNvPr id="7" name="Straight Connector 6"/>
          <p:cNvCxnSpPr/>
          <p:nvPr/>
        </p:nvCxnSpPr>
        <p:spPr>
          <a:xfrm>
            <a:off x="457200" y="365091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1" name="Rectangle 10"/>
          <p:cNvSpPr/>
          <p:nvPr/>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pic>
        <p:nvPicPr>
          <p:cNvPr id="13" name="Picture 12" descr="HM left 24-159blk.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2120" y="6121560"/>
            <a:ext cx="2298700" cy="482600"/>
          </a:xfrm>
          <a:prstGeom prst="rect">
            <a:avLst/>
          </a:prstGeom>
        </p:spPr>
      </p:pic>
    </p:spTree>
    <p:extLst>
      <p:ext uri="{BB962C8B-B14F-4D97-AF65-F5344CB8AC3E}">
        <p14:creationId xmlns:p14="http://schemas.microsoft.com/office/powerpoint/2010/main" val="423831718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5634" y="1484434"/>
            <a:ext cx="8201166" cy="4425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D914DCD-0B6D-4052-AC70-6F4E49CF82C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798920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8" name="Rectangle 7"/>
          <p:cNvSpPr/>
          <p:nvPr/>
        </p:nvSpPr>
        <p:spPr>
          <a:xfrm>
            <a:off x="0" y="5972281"/>
            <a:ext cx="9144000"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 name="Title 1"/>
          <p:cNvSpPr>
            <a:spLocks noGrp="1"/>
          </p:cNvSpPr>
          <p:nvPr>
            <p:ph type="title" hasCustomPrompt="1"/>
          </p:nvPr>
        </p:nvSpPr>
        <p:spPr>
          <a:xfrm>
            <a:off x="722313" y="4406900"/>
            <a:ext cx="7772400" cy="1362075"/>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9" name="Rectangle 8"/>
          <p:cNvSpPr/>
          <p:nvPr/>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0" name="Rectangle 9"/>
          <p:cNvSpPr/>
          <p:nvPr/>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pic>
        <p:nvPicPr>
          <p:cNvPr id="12" name="Picture 11" descr="HM left 24-159blk.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2120" y="6121560"/>
            <a:ext cx="2298700" cy="482600"/>
          </a:xfrm>
          <a:prstGeom prst="rect">
            <a:avLst/>
          </a:prstGeom>
        </p:spPr>
      </p:pic>
    </p:spTree>
    <p:extLst>
      <p:ext uri="{BB962C8B-B14F-4D97-AF65-F5344CB8AC3E}">
        <p14:creationId xmlns:p14="http://schemas.microsoft.com/office/powerpoint/2010/main" val="2926241781"/>
      </p:ext>
    </p:extLst>
  </p:cSld>
  <p:clrMapOvr>
    <a:overrideClrMapping bg1="lt1" tx1="dk1" bg2="lt2" tx2="dk2" accent1="accent1" accent2="accent2" accent3="accent3" accent4="accent4" accent5="accent5" accent6="accent6" hlink="hlink" folHlink="folHlink"/>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B901B1C4-62FC-488A-BE76-3D4CB56262E9}" type="slidenum">
              <a:rPr lang="en-US" altLang="en-US"/>
              <a:pPr>
                <a:defRPr/>
              </a:pPr>
              <a:t>‹#›</a:t>
            </a:fld>
            <a:endParaRPr lang="en-US" altLang="en-US"/>
          </a:p>
        </p:txBody>
      </p:sp>
    </p:spTree>
    <p:extLst>
      <p:ext uri="{BB962C8B-B14F-4D97-AF65-F5344CB8AC3E}">
        <p14:creationId xmlns:p14="http://schemas.microsoft.com/office/powerpoint/2010/main" val="128233130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ntro statement">
    <p:spTree>
      <p:nvGrpSpPr>
        <p:cNvPr id="1" name=""/>
        <p:cNvGrpSpPr/>
        <p:nvPr/>
      </p:nvGrpSpPr>
      <p:grpSpPr>
        <a:xfrm>
          <a:off x="0" y="0"/>
          <a:ext cx="0" cy="0"/>
          <a:chOff x="0" y="0"/>
          <a:chExt cx="0" cy="0"/>
        </a:xfrm>
      </p:grpSpPr>
      <p:sp>
        <p:nvSpPr>
          <p:cNvPr id="2" name="Title 1"/>
          <p:cNvSpPr>
            <a:spLocks noGrp="1"/>
          </p:cNvSpPr>
          <p:nvPr>
            <p:ph type="title"/>
          </p:nvPr>
        </p:nvSpPr>
        <p:spPr>
          <a:xfrm>
            <a:off x="485634" y="274639"/>
            <a:ext cx="8201165" cy="1106486"/>
          </a:xfrm>
        </p:spPr>
        <p:txBody>
          <a:bodyPr anchor="t">
            <a:normAutofit/>
          </a:bodyPr>
          <a:lstStyle>
            <a:lvl1pPr>
              <a:defRPr sz="18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6" name="Content Placeholder 5"/>
          <p:cNvSpPr>
            <a:spLocks noGrp="1"/>
          </p:cNvSpPr>
          <p:nvPr>
            <p:ph sz="quarter" idx="12"/>
          </p:nvPr>
        </p:nvSpPr>
        <p:spPr>
          <a:xfrm>
            <a:off x="485775" y="1668725"/>
            <a:ext cx="8201025" cy="3946263"/>
          </a:xfrm>
        </p:spPr>
        <p:txBody>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897030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up content">
    <p:spTree>
      <p:nvGrpSpPr>
        <p:cNvPr id="1" name=""/>
        <p:cNvGrpSpPr/>
        <p:nvPr/>
      </p:nvGrpSpPr>
      <p:grpSpPr>
        <a:xfrm>
          <a:off x="0" y="0"/>
          <a:ext cx="0" cy="0"/>
          <a:chOff x="0" y="0"/>
          <a:chExt cx="0" cy="0"/>
        </a:xfrm>
      </p:grpSpPr>
      <p:sp>
        <p:nvSpPr>
          <p:cNvPr id="2" name="Title 1"/>
          <p:cNvSpPr>
            <a:spLocks noGrp="1"/>
          </p:cNvSpPr>
          <p:nvPr>
            <p:ph type="title"/>
          </p:nvPr>
        </p:nvSpPr>
        <p:spPr>
          <a:xfrm>
            <a:off x="485634" y="231733"/>
            <a:ext cx="8201165" cy="11430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12" name="Content Placeholder 2"/>
          <p:cNvSpPr>
            <a:spLocks noGrp="1"/>
          </p:cNvSpPr>
          <p:nvPr>
            <p:ph idx="1"/>
          </p:nvPr>
        </p:nvSpPr>
        <p:spPr>
          <a:xfrm>
            <a:off x="485634" y="1417351"/>
            <a:ext cx="4025406"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idx="17"/>
          </p:nvPr>
        </p:nvSpPr>
        <p:spPr>
          <a:xfrm>
            <a:off x="4657345" y="1417638"/>
            <a:ext cx="4029454"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idx="18"/>
          </p:nvPr>
        </p:nvSpPr>
        <p:spPr>
          <a:xfrm>
            <a:off x="4657345" y="3927647"/>
            <a:ext cx="4029454"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idx="19"/>
          </p:nvPr>
        </p:nvSpPr>
        <p:spPr>
          <a:xfrm>
            <a:off x="485634" y="3927647"/>
            <a:ext cx="4025406"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49115057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09692"/>
            <a:ext cx="4038600" cy="4430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09692"/>
            <a:ext cx="4038600" cy="4430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6748397-9598-425F-80FD-D2BD5449F73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0219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40237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40237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8513199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9003D12-4A2A-4831-8BEA-FBAB7241E23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05449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B4C8B323-89DB-4754-9D18-C8DBDF52B9C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84245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6666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5045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3969849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314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4362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0981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1787355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035204"/>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3111445" y="2974670"/>
            <a:ext cx="6994774"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8" name="Rectangle 7"/>
          <p:cNvSpPr/>
          <p:nvPr/>
        </p:nvSpPr>
        <p:spPr>
          <a:xfrm rot="5400000">
            <a:off x="-4707335" y="4542685"/>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9" name="Rectangle 8"/>
          <p:cNvSpPr/>
          <p:nvPr/>
        </p:nvSpPr>
        <p:spPr>
          <a:xfrm rot="5400000">
            <a:off x="-4769512" y="4542687"/>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1" name="Title 1"/>
          <p:cNvSpPr>
            <a:spLocks noGrp="1"/>
          </p:cNvSpPr>
          <p:nvPr>
            <p:ph type="ctrTitle"/>
          </p:nvPr>
        </p:nvSpPr>
        <p:spPr>
          <a:xfrm rot="5400000">
            <a:off x="1223730" y="2570147"/>
            <a:ext cx="6167849" cy="1470025"/>
          </a:xfrm>
        </p:spPr>
        <p:txBody>
          <a:bodyPr anchor="b"/>
          <a:lstStyle>
            <a:lvl1pPr algn="l">
              <a:defRPr/>
            </a:lvl1pPr>
          </a:lstStyle>
          <a:p>
            <a:r>
              <a:rPr lang="en-US"/>
              <a:t>Click to edit Master title style</a:t>
            </a:r>
            <a:endParaRPr lang="en-US" dirty="0"/>
          </a:p>
        </p:txBody>
      </p:sp>
      <p:sp>
        <p:nvSpPr>
          <p:cNvPr id="12" name="Subtitle 2"/>
          <p:cNvSpPr>
            <a:spLocks noGrp="1"/>
          </p:cNvSpPr>
          <p:nvPr>
            <p:ph type="subTitle" idx="1"/>
          </p:nvPr>
        </p:nvSpPr>
        <p:spPr>
          <a:xfrm rot="5400000">
            <a:off x="-501094" y="2428861"/>
            <a:ext cx="6167844" cy="1752600"/>
          </a:xfrm>
        </p:spPr>
        <p:txBody>
          <a:bodyPr anchor="t"/>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13" name="Straight Connector 12"/>
          <p:cNvCxnSpPr/>
          <p:nvPr/>
        </p:nvCxnSpPr>
        <p:spPr>
          <a:xfrm>
            <a:off x="3513951" y="221237"/>
            <a:ext cx="0" cy="6499994"/>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HM left 24-159blk.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8591" y="4998434"/>
            <a:ext cx="2298700" cy="482600"/>
          </a:xfrm>
          <a:prstGeom prst="rect">
            <a:avLst/>
          </a:prstGeom>
        </p:spPr>
      </p:pic>
    </p:spTree>
    <p:extLst>
      <p:ext uri="{BB962C8B-B14F-4D97-AF65-F5344CB8AC3E}">
        <p14:creationId xmlns:p14="http://schemas.microsoft.com/office/powerpoint/2010/main" val="2375023572"/>
      </p:ext>
    </p:extLst>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19454305-0A4B-41FE-AE96-80963B8C1895}" type="slidenum">
              <a:rPr lang="en-US" altLang="en-US"/>
              <a:pPr>
                <a:defRPr/>
              </a:pPr>
              <a:t>‹#›</a:t>
            </a:fld>
            <a:endParaRPr lang="en-US" altLang="en-US"/>
          </a:p>
        </p:txBody>
      </p:sp>
    </p:spTree>
    <p:extLst>
      <p:ext uri="{BB962C8B-B14F-4D97-AF65-F5344CB8AC3E}">
        <p14:creationId xmlns:p14="http://schemas.microsoft.com/office/powerpoint/2010/main" val="234521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600"/>
            <a:ext cx="4038600" cy="416170"/>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hasCustomPrompt="1"/>
          </p:nvPr>
        </p:nvSpPr>
        <p:spPr>
          <a:xfrm>
            <a:off x="857250" y="1779494"/>
            <a:ext cx="3086100" cy="2040905"/>
          </a:xfrm>
        </p:spPr>
        <p:txBody>
          <a:bodyPr lIns="45720" tIns="45720" rIns="45720" anchor="t">
            <a:noAutofit/>
          </a:bodyPr>
          <a:lstStyle>
            <a:lvl1pPr marL="0" indent="0" algn="ctr">
              <a:spcBef>
                <a:spcPts val="600"/>
              </a:spcBef>
              <a:buNone/>
              <a:defRPr sz="4600">
                <a:solidFill>
                  <a:schemeClr val="tx1">
                    <a:lumMod val="75000"/>
                    <a:lumOff val="25000"/>
                  </a:schemeClr>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9" name="Footer Placeholder 3"/>
          <p:cNvSpPr>
            <a:spLocks noGrp="1"/>
          </p:cNvSpPr>
          <p:nvPr>
            <p:ph type="ftr" sz="quarter" idx="11"/>
          </p:nvPr>
        </p:nvSpPr>
        <p:spPr>
          <a:xfrm>
            <a:off x="457200" y="6318814"/>
            <a:ext cx="2895600" cy="365125"/>
          </a:xfrm>
        </p:spPr>
        <p:txBody>
          <a:bodyPr/>
          <a:lstStyle/>
          <a:p>
            <a:endParaRPr lang="en-US">
              <a:solidFill>
                <a:prstClr val="black">
                  <a:tint val="75000"/>
                </a:prstClr>
              </a:solidFill>
            </a:endParaRPr>
          </a:p>
        </p:txBody>
      </p:sp>
      <p:sp>
        <p:nvSpPr>
          <p:cNvPr id="10" name="Slide Number Placeholder 4"/>
          <p:cNvSpPr>
            <a:spLocks noGrp="1"/>
          </p:cNvSpPr>
          <p:nvPr>
            <p:ph type="sldNum" sz="quarter" idx="14"/>
          </p:nvPr>
        </p:nvSpPr>
        <p:spPr>
          <a:xfrm>
            <a:off x="3505200" y="6312697"/>
            <a:ext cx="2133600" cy="365125"/>
          </a:xfrm>
        </p:spPr>
        <p:txBody>
          <a:bodyPr/>
          <a:lstStyle/>
          <a:p>
            <a:fld id="{574F9BE5-3929-4D20-9E75-73114DBEA42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67215946"/>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tatement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chor="t"/>
          <a:lstStyle>
            <a:lvl1pPr>
              <a:defRPr sz="18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7" name="Content Placeholder 6"/>
          <p:cNvSpPr>
            <a:spLocks noGrp="1"/>
          </p:cNvSpPr>
          <p:nvPr>
            <p:ph sz="quarter" idx="13"/>
          </p:nvPr>
        </p:nvSpPr>
        <p:spPr>
          <a:xfrm>
            <a:off x="457200" y="1828800"/>
            <a:ext cx="82296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60526"/>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5" name="Group 44"/>
          <p:cNvGrpSpPr>
            <a:grpSpLocks/>
          </p:cNvGrpSpPr>
          <p:nvPr/>
        </p:nvGrpSpPr>
        <p:grpSpPr bwMode="auto">
          <a:xfrm>
            <a:off x="0" y="0"/>
            <a:ext cx="9144000" cy="6858000"/>
            <a:chOff x="0" y="0"/>
            <a:chExt cx="9144000" cy="6858000"/>
          </a:xfrm>
        </p:grpSpPr>
        <p:grpSp>
          <p:nvGrpSpPr>
            <p:cNvPr id="6" name="Group 8"/>
            <p:cNvGrpSpPr>
              <a:grpSpLocks/>
            </p:cNvGrpSpPr>
            <p:nvPr userDrawn="1"/>
          </p:nvGrpSpPr>
          <p:grpSpPr bwMode="auto">
            <a:xfrm>
              <a:off x="0" y="0"/>
              <a:ext cx="2514600" cy="6858000"/>
              <a:chOff x="0" y="0"/>
              <a:chExt cx="2514600" cy="6858000"/>
            </a:xfrm>
          </p:grpSpPr>
          <p:sp>
            <p:nvSpPr>
              <p:cNvPr id="18" name="Rectangle 17"/>
              <p:cNvSpPr/>
              <p:nvPr userDrawn="1"/>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3"/>
              <p:cNvSpPr/>
              <p:nvPr userDrawn="1"/>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oup 9"/>
            <p:cNvGrpSpPr>
              <a:grpSpLocks/>
            </p:cNvGrpSpPr>
            <p:nvPr/>
          </p:nvGrpSpPr>
          <p:grpSpPr bwMode="auto">
            <a:xfrm>
              <a:off x="422910" y="0"/>
              <a:ext cx="2514600" cy="6858000"/>
              <a:chOff x="0" y="0"/>
              <a:chExt cx="2514600" cy="6858000"/>
            </a:xfrm>
          </p:grpSpPr>
          <p:sp>
            <p:nvSpPr>
              <p:cNvPr id="15" name="Rectangle 14"/>
              <p:cNvSpPr/>
              <p:nvPr/>
            </p:nvSpPr>
            <p:spPr>
              <a:xfrm>
                <a:off x="913765"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635"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userDrawn="1"/>
            </p:nvSpPr>
            <p:spPr>
              <a:xfrm>
                <a:off x="227965"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 name="Group 9"/>
            <p:cNvGrpSpPr>
              <a:grpSpLocks/>
            </p:cNvGrpSpPr>
            <p:nvPr/>
          </p:nvGrpSpPr>
          <p:grpSpPr bwMode="auto">
            <a:xfrm rot="10800000">
              <a:off x="6629400" y="0"/>
              <a:ext cx="2514600" cy="6858000"/>
              <a:chOff x="0" y="0"/>
              <a:chExt cx="2514600" cy="6858000"/>
            </a:xfrm>
          </p:grpSpPr>
          <p:sp>
            <p:nvSpPr>
              <p:cNvPr id="12" name="Rectangle 11"/>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 name="Rectangle 8"/>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1" name="Rectangle 20"/>
          <p:cNvSpPr/>
          <p:nvPr/>
        </p:nvSpPr>
        <p:spPr>
          <a:xfrm>
            <a:off x="4560888" y="-22225"/>
            <a:ext cx="3679825" cy="6272213"/>
          </a:xfrm>
          <a:prstGeom prst="rect">
            <a:avLst/>
          </a:prstGeom>
          <a:solidFill>
            <a:srgbClr val="F5F5F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4651375" y="6088063"/>
            <a:ext cx="3505200" cy="82550"/>
          </a:xfrm>
          <a:prstGeom prst="rect">
            <a:avLst/>
          </a:prstGeom>
          <a:solidFill>
            <a:srgbClr val="CB60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27" descr="HM left 30 159blk.w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5700" y="622300"/>
            <a:ext cx="2895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9" name="Picture Placeholder 28"/>
          <p:cNvSpPr>
            <a:spLocks noGrp="1"/>
          </p:cNvSpPr>
          <p:nvPr>
            <p:ph type="pic" sz="quarter" idx="13"/>
          </p:nvPr>
        </p:nvSpPr>
        <p:spPr>
          <a:xfrm>
            <a:off x="152400" y="1295400"/>
            <a:ext cx="4267200" cy="3657600"/>
          </a:xfrm>
        </p:spPr>
        <p:txBody>
          <a:bodyPr/>
          <a:lstStyle/>
          <a:p>
            <a:pPr lvl="0"/>
            <a:endParaRPr lang="en-US" noProof="0"/>
          </a:p>
        </p:txBody>
      </p:sp>
      <p:sp>
        <p:nvSpPr>
          <p:cNvPr id="26" name="Date Placeholder 3"/>
          <p:cNvSpPr>
            <a:spLocks noGrp="1"/>
          </p:cNvSpPr>
          <p:nvPr>
            <p:ph type="dt" sz="half" idx="14"/>
          </p:nvPr>
        </p:nvSpPr>
        <p:spPr>
          <a:xfrm>
            <a:off x="4738688" y="1516063"/>
            <a:ext cx="2133600" cy="752475"/>
          </a:xfrm>
        </p:spPr>
        <p:txBody>
          <a:bodyPr anchor="b"/>
          <a:lstStyle>
            <a:lvl1pPr algn="l">
              <a:defRPr sz="2400"/>
            </a:lvl1pPr>
          </a:lstStyle>
          <a:p>
            <a:pPr>
              <a:defRPr/>
            </a:pPr>
            <a:fld id="{C4C40910-28E4-4AE3-800F-B40F3CA0F7CB}" type="datetime1">
              <a:rPr lang="en-US" altLang="en-US"/>
              <a:pPr>
                <a:defRPr/>
              </a:pPr>
              <a:t>2/19/2020</a:t>
            </a:fld>
            <a:endParaRPr lang="en-US" altLang="en-US"/>
          </a:p>
        </p:txBody>
      </p:sp>
      <p:sp>
        <p:nvSpPr>
          <p:cNvPr id="27" name="Footer Placeholder 4"/>
          <p:cNvSpPr>
            <a:spLocks noGrp="1"/>
          </p:cNvSpPr>
          <p:nvPr>
            <p:ph type="ftr" sz="quarter" idx="15"/>
          </p:nvPr>
        </p:nvSpPr>
        <p:spPr>
          <a:xfrm>
            <a:off x="5303838" y="5719763"/>
            <a:ext cx="2830512" cy="365125"/>
          </a:xfrm>
        </p:spPr>
        <p:txBody>
          <a:bodyPr>
            <a:normAutofit/>
          </a:bodyPr>
          <a:lstStyle>
            <a:lvl1pPr>
              <a:defRPr>
                <a:solidFill>
                  <a:schemeClr val="accent1"/>
                </a:solidFill>
                <a:latin typeface="Arial Narrow"/>
                <a:cs typeface="Arial Narrow"/>
              </a:defRPr>
            </a:lvl1pPr>
          </a:lstStyle>
          <a:p>
            <a:pPr>
              <a:defRPr/>
            </a:pPr>
            <a:endParaRPr lang="en-US"/>
          </a:p>
        </p:txBody>
      </p:sp>
      <p:sp>
        <p:nvSpPr>
          <p:cNvPr id="28" name="Slide Number Placeholder 5"/>
          <p:cNvSpPr>
            <a:spLocks noGrp="1"/>
          </p:cNvSpPr>
          <p:nvPr>
            <p:ph type="sldNum" sz="quarter" idx="16"/>
          </p:nvPr>
        </p:nvSpPr>
        <p:spPr>
          <a:xfrm>
            <a:off x="4649788" y="5719763"/>
            <a:ext cx="642937" cy="365125"/>
          </a:xfrm>
        </p:spPr>
        <p:txBody>
          <a:bodyPr/>
          <a:lstStyle>
            <a:lvl1pPr>
              <a:defRPr>
                <a:solidFill>
                  <a:schemeClr val="accent1"/>
                </a:solidFill>
              </a:defRPr>
            </a:lvl1pPr>
          </a:lstStyle>
          <a:p>
            <a:pPr>
              <a:defRPr/>
            </a:pPr>
            <a:fld id="{3E835D04-C601-4846-8C19-EA41FFAF6F01}" type="slidenum">
              <a:rPr lang="en-US" altLang="en-US"/>
              <a:pPr>
                <a:defRPr/>
              </a:pPr>
              <a:t>‹#›</a:t>
            </a:fld>
            <a:endParaRPr lang="en-US" altLang="en-US"/>
          </a:p>
        </p:txBody>
      </p:sp>
    </p:spTree>
    <p:extLst>
      <p:ext uri="{BB962C8B-B14F-4D97-AF65-F5344CB8AC3E}">
        <p14:creationId xmlns:p14="http://schemas.microsoft.com/office/powerpoint/2010/main" val="361212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485636" y="228600"/>
            <a:ext cx="8201165" cy="838200"/>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85634" y="1905001"/>
            <a:ext cx="8201166" cy="40053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9"/>
          <p:cNvSpPr>
            <a:spLocks noGrp="1"/>
          </p:cNvSpPr>
          <p:nvPr>
            <p:ph type="body" sz="quarter" idx="10"/>
          </p:nvPr>
        </p:nvSpPr>
        <p:spPr>
          <a:xfrm>
            <a:off x="480502" y="1066800"/>
            <a:ext cx="8229600" cy="533400"/>
          </a:xfrm>
        </p:spPr>
        <p:txBody>
          <a:bodyPr/>
          <a:lstStyle>
            <a:lvl1pPr>
              <a:defRPr sz="2200" b="1" i="0">
                <a:solidFill>
                  <a:schemeClr val="accent2"/>
                </a:solidFill>
                <a:latin typeface="Arial"/>
                <a:cs typeface="Arial"/>
              </a:defRPr>
            </a:lvl1pPr>
          </a:lstStyle>
          <a:p>
            <a:pPr lvl="0"/>
            <a:r>
              <a:rPr lang="en-US"/>
              <a:t>Click to edit Master text styles</a:t>
            </a:r>
          </a:p>
        </p:txBody>
      </p:sp>
      <p:sp>
        <p:nvSpPr>
          <p:cNvPr id="5" name="Footer Placeholder 4"/>
          <p:cNvSpPr>
            <a:spLocks noGrp="1"/>
          </p:cNvSpPr>
          <p:nvPr>
            <p:ph type="ftr" sz="quarter" idx="11"/>
          </p:nvPr>
        </p:nvSpPr>
        <p:spPr>
          <a:xfrm>
            <a:off x="2057400" y="6550025"/>
            <a:ext cx="4924425" cy="158750"/>
          </a:xfrm>
        </p:spPr>
        <p:txBody>
          <a:bodyPr/>
          <a:lstStyle>
            <a:lvl1pPr algn="l">
              <a:defRPr lang="en-US" sz="1000" dirty="0">
                <a:solidFill>
                  <a:srgbClr val="75787B"/>
                </a:solidFill>
                <a:cs typeface="Arial Narrow"/>
              </a:defRPr>
            </a:lvl1pPr>
          </a:lstStyle>
          <a:p>
            <a:pPr>
              <a:defRPr/>
            </a:pPr>
            <a:r>
              <a:t>For Plan Sponsor Use Only. Horace Mann Investors, Inc./Horace Mann Life Insurance Company</a:t>
            </a:r>
            <a:endParaRPr>
              <a:solidFill>
                <a:prstClr val="black">
                  <a:tint val="75000"/>
                </a:prstClr>
              </a:solidFill>
              <a:cs typeface="+mn-cs"/>
            </a:endParaRPr>
          </a:p>
        </p:txBody>
      </p:sp>
      <p:sp>
        <p:nvSpPr>
          <p:cNvPr id="6" name="Slide Number Placeholder 5"/>
          <p:cNvSpPr>
            <a:spLocks noGrp="1"/>
          </p:cNvSpPr>
          <p:nvPr>
            <p:ph type="sldNum" sz="quarter" idx="12"/>
          </p:nvPr>
        </p:nvSpPr>
        <p:spPr>
          <a:xfrm>
            <a:off x="8001000" y="6556375"/>
            <a:ext cx="762000" cy="152400"/>
          </a:xfrm>
        </p:spPr>
        <p:txBody>
          <a:bodyPr rtlCol="0"/>
          <a:lstStyle>
            <a:lvl1pPr algn="r">
              <a:defRPr sz="1000" smtClean="0">
                <a:solidFill>
                  <a:prstClr val="black">
                    <a:tint val="75000"/>
                  </a:prstClr>
                </a:solidFill>
              </a:defRPr>
            </a:lvl1pPr>
          </a:lstStyle>
          <a:p>
            <a:pPr>
              <a:defRPr/>
            </a:pPr>
            <a:fld id="{7E93BB90-D4E3-4BD9-9930-4AA80E8771E1}" type="slidenum">
              <a:rPr lang="en-US"/>
              <a:pPr>
                <a:defRPr/>
              </a:pPr>
              <a:t>‹#›</a:t>
            </a:fld>
            <a:endParaRPr lang="en-US" dirty="0"/>
          </a:p>
        </p:txBody>
      </p:sp>
    </p:spTree>
    <p:extLst>
      <p:ext uri="{BB962C8B-B14F-4D97-AF65-F5344CB8AC3E}">
        <p14:creationId xmlns:p14="http://schemas.microsoft.com/office/powerpoint/2010/main" val="1869304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Cover/Title Slide">
    <p:bg>
      <p:bgRef idx="1001">
        <a:schemeClr val="bg2"/>
      </p:bgRef>
    </p:bg>
    <p:spTree>
      <p:nvGrpSpPr>
        <p:cNvPr id="1" name=""/>
        <p:cNvGrpSpPr/>
        <p:nvPr/>
      </p:nvGrpSpPr>
      <p:grpSpPr>
        <a:xfrm>
          <a:off x="0" y="0"/>
          <a:ext cx="0" cy="0"/>
          <a:chOff x="0" y="0"/>
          <a:chExt cx="0" cy="0"/>
        </a:xfrm>
      </p:grpSpPr>
      <p:sp>
        <p:nvSpPr>
          <p:cNvPr id="12" name="Rectangle 11"/>
          <p:cNvSpPr/>
          <p:nvPr/>
        </p:nvSpPr>
        <p:spPr>
          <a:xfrm>
            <a:off x="-24625" y="-25410"/>
            <a:ext cx="9196312" cy="6897234"/>
          </a:xfrm>
          <a:prstGeom prst="rect">
            <a:avLst/>
          </a:prstGeom>
          <a:solidFill>
            <a:schemeClr val="bg2"/>
          </a:solidFill>
          <a:ln>
            <a:solidFill>
              <a:srgbClr val="C6E6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Date Placeholder 3"/>
          <p:cNvSpPr>
            <a:spLocks noGrp="1"/>
          </p:cNvSpPr>
          <p:nvPr>
            <p:ph type="dt" sz="half" idx="10"/>
          </p:nvPr>
        </p:nvSpPr>
        <p:spPr/>
        <p:txBody>
          <a:bodyPr/>
          <a:lstStyle>
            <a:lvl1pPr>
              <a:defRPr>
                <a:solidFill>
                  <a:srgbClr val="A6A6A6"/>
                </a:solidFill>
              </a:defRPr>
            </a:lvl1pPr>
          </a:lstStyle>
          <a:p>
            <a:fld id="{C4E592A6-CA79-4A98-8B92-2C7B364ED061}" type="datetime1">
              <a:rPr lang="en-US" smtClean="0"/>
              <a:pPr/>
              <a:t>2/19/2020</a:t>
            </a:fld>
            <a:endParaRPr lang="en-US" dirty="0"/>
          </a:p>
        </p:txBody>
      </p:sp>
      <p:sp>
        <p:nvSpPr>
          <p:cNvPr id="5" name="Footer Placeholder 4"/>
          <p:cNvSpPr>
            <a:spLocks noGrp="1"/>
          </p:cNvSpPr>
          <p:nvPr>
            <p:ph type="ftr" sz="quarter" idx="11"/>
          </p:nvPr>
        </p:nvSpPr>
        <p:spPr/>
        <p:txBody>
          <a:bodyPr/>
          <a:lstStyle>
            <a:lvl1pPr>
              <a:defRPr>
                <a:solidFill>
                  <a:srgbClr val="A6A6A6"/>
                </a:solidFill>
              </a:defRPr>
            </a:lvl1pPr>
          </a:lstStyle>
          <a:p>
            <a:r>
              <a:rPr lang="en-US" dirty="0"/>
              <a:t>PPT-00138 (1/15)</a:t>
            </a:r>
          </a:p>
        </p:txBody>
      </p:sp>
      <p:sp>
        <p:nvSpPr>
          <p:cNvPr id="6" name="Slide Number Placeholder 5"/>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
        <p:nvSpPr>
          <p:cNvPr id="7" name="Rectangle 6"/>
          <p:cNvSpPr/>
          <p:nvPr/>
        </p:nvSpPr>
        <p:spPr>
          <a:xfrm>
            <a:off x="284163" y="444728"/>
            <a:ext cx="8574087" cy="1468437"/>
          </a:xfrm>
          <a:prstGeom prst="rect">
            <a:avLst/>
          </a:prstGeom>
          <a:noFill/>
        </p:spPr>
        <p:txBody>
          <a:bodyPr vert="horz" lIns="91440" tIns="45720" rIns="182880" bIns="365760" rtlCol="0" anchor="b" anchorCtr="0">
            <a:normAutofit/>
          </a:bodyPr>
          <a:lstStyle/>
          <a:p>
            <a:pPr>
              <a:spcBef>
                <a:spcPct val="0"/>
              </a:spcBef>
            </a:pPr>
            <a:endParaRPr sz="4200" dirty="0">
              <a:solidFill>
                <a:prstClr val="white"/>
              </a:solidFill>
              <a:latin typeface="Corbel"/>
            </a:endParaRPr>
          </a:p>
        </p:txBody>
      </p:sp>
      <p:sp>
        <p:nvSpPr>
          <p:cNvPr id="15" name="Rectangle 14"/>
          <p:cNvSpPr/>
          <p:nvPr/>
        </p:nvSpPr>
        <p:spPr>
          <a:xfrm>
            <a:off x="-28810" y="4800600"/>
            <a:ext cx="9198865" cy="1600200"/>
          </a:xfrm>
          <a:prstGeom prst="rect">
            <a:avLst/>
          </a:prstGeom>
          <a:solidFill>
            <a:schemeClr val="tx1">
              <a:lumMod val="50000"/>
              <a:lumOff val="50000"/>
            </a:schemeClr>
          </a:solidFill>
          <a:ln>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dirty="0">
              <a:solidFill>
                <a:prstClr val="black"/>
              </a:solidFill>
            </a:endParaRPr>
          </a:p>
        </p:txBody>
      </p:sp>
      <p:sp>
        <p:nvSpPr>
          <p:cNvPr id="2" name="Title 1"/>
          <p:cNvSpPr>
            <a:spLocks noGrp="1"/>
          </p:cNvSpPr>
          <p:nvPr>
            <p:ph type="ctrTitle"/>
          </p:nvPr>
        </p:nvSpPr>
        <p:spPr>
          <a:xfrm>
            <a:off x="457200" y="4800600"/>
            <a:ext cx="8229600"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Arial Narrow"/>
                <a:ea typeface="+mj-ea"/>
                <a:cs typeface="Arial Narrow"/>
              </a:defRPr>
            </a:lvl1pPr>
          </a:lstStyle>
          <a:p>
            <a:r>
              <a:rPr lang="en-US"/>
              <a:t>Click to edit Master title style</a:t>
            </a:r>
            <a:endParaRPr dirty="0"/>
          </a:p>
        </p:txBody>
      </p:sp>
      <p:sp>
        <p:nvSpPr>
          <p:cNvPr id="3" name="Subtitle 2"/>
          <p:cNvSpPr>
            <a:spLocks noGrp="1"/>
          </p:cNvSpPr>
          <p:nvPr>
            <p:ph type="subTitle" idx="1" hasCustomPrompt="1"/>
          </p:nvPr>
        </p:nvSpPr>
        <p:spPr>
          <a:xfrm>
            <a:off x="457199" y="5916168"/>
            <a:ext cx="8229601" cy="484632"/>
          </a:xfrm>
          <a:noFill/>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Arial Narrow"/>
                <a:ea typeface="+mn-ea"/>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 Click to edit Master subtitle style</a:t>
            </a:r>
            <a:endParaRPr dirty="0"/>
          </a:p>
        </p:txBody>
      </p:sp>
      <p:grpSp>
        <p:nvGrpSpPr>
          <p:cNvPr id="8" name="Group 16"/>
          <p:cNvGrpSpPr/>
          <p:nvPr/>
        </p:nvGrpSpPr>
        <p:grpSpPr>
          <a:xfrm>
            <a:off x="-36322" y="4724400"/>
            <a:ext cx="9208009" cy="152400"/>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grpSp>
      <p:pic>
        <p:nvPicPr>
          <p:cNvPr id="20" name="Picture 19" descr="HM left 30 159blknew.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600200"/>
            <a:ext cx="5486400" cy="1305306"/>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138950376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 name="Title 1"/>
          <p:cNvSpPr>
            <a:spLocks noGrp="1"/>
          </p:cNvSpPr>
          <p:nvPr>
            <p:ph type="title"/>
          </p:nvPr>
        </p:nvSpPr>
        <p:spPr>
          <a:noFill/>
        </p:spPr>
        <p:txBody>
          <a:bodyPr>
            <a:normAutofit/>
          </a:bodyPr>
          <a:lstStyle>
            <a:lvl1pPr>
              <a:defRPr sz="4000"/>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1097860-4B44-49AA-9BFF-DC18399DE49C}" type="datetime1">
              <a:rPr lang="en-US" smtClean="0">
                <a:solidFill>
                  <a:prstClr val="white">
                    <a:lumMod val="65000"/>
                  </a:prstClr>
                </a:solidFill>
              </a:rPr>
              <a:pPr/>
              <a:t>2/19/2020</a:t>
            </a:fld>
            <a:endParaRPr lang="en-US" dirty="0">
              <a:solidFill>
                <a:prstClr val="white">
                  <a:lumMod val="65000"/>
                </a:prstClr>
              </a:solidFill>
            </a:endParaRPr>
          </a:p>
        </p:txBody>
      </p:sp>
      <p:sp>
        <p:nvSpPr>
          <p:cNvPr id="5" name="Footer Placeholder 4"/>
          <p:cNvSpPr>
            <a:spLocks noGrp="1"/>
          </p:cNvSpPr>
          <p:nvPr>
            <p:ph type="ftr" sz="quarter" idx="11"/>
          </p:nvPr>
        </p:nvSpPr>
        <p:spPr/>
        <p:txBody>
          <a:bodyPr/>
          <a:lstStyle/>
          <a:p>
            <a:r>
              <a:rPr lang="en-US" dirty="0">
                <a:solidFill>
                  <a:prstClr val="white">
                    <a:lumMod val="65000"/>
                  </a:prstClr>
                </a:solidFill>
              </a:rPr>
              <a:t>PPT-00138 (1/15)</a:t>
            </a:r>
          </a:p>
        </p:txBody>
      </p:sp>
      <p:sp>
        <p:nvSpPr>
          <p:cNvPr id="6" name="Slide Number Placeholder 5"/>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
        <p:nvSpPr>
          <p:cNvPr id="13" name="Line 3"/>
          <p:cNvSpPr>
            <a:spLocks noChangeShapeType="1"/>
          </p:cNvSpPr>
          <p:nvPr/>
        </p:nvSpPr>
        <p:spPr bwMode="auto">
          <a:xfrm>
            <a:off x="284162" y="1405017"/>
            <a:ext cx="8595360" cy="0"/>
          </a:xfrm>
          <a:prstGeom prst="line">
            <a:avLst/>
          </a:prstGeom>
          <a:noFill/>
          <a:ln w="28575">
            <a:solidFill>
              <a:schemeClr val="tx1"/>
            </a:solidFill>
            <a:round/>
            <a:headEnd/>
            <a:tailEnd/>
          </a:ln>
        </p:spPr>
        <p:txBody>
          <a:bodyPr/>
          <a:lstStyle/>
          <a:p>
            <a:pPr defTabSz="457200"/>
            <a:endParaRPr lang="en-US" dirty="0">
              <a:solidFill>
                <a:prstClr val="black"/>
              </a:solidFill>
            </a:endParaRPr>
          </a:p>
        </p:txBody>
      </p:sp>
    </p:spTree>
    <p:extLst>
      <p:ext uri="{BB962C8B-B14F-4D97-AF65-F5344CB8AC3E}">
        <p14:creationId xmlns:p14="http://schemas.microsoft.com/office/powerpoint/2010/main" val="35953421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 name="Title 1"/>
          <p:cNvSpPr>
            <a:spLocks noGrp="1"/>
          </p:cNvSpPr>
          <p:nvPr>
            <p:ph type="title"/>
          </p:nvPr>
        </p:nvSpPr>
        <p:spPr>
          <a:noFill/>
        </p:spPr>
        <p:txBody>
          <a:bodyPr/>
          <a:lstStyle/>
          <a:p>
            <a:r>
              <a:rPr lang="en-US"/>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AF1D614D-7447-4C4D-92C0-9A676DB47238}" type="datetime1">
              <a:rPr lang="en-US" smtClean="0">
                <a:solidFill>
                  <a:prstClr val="white">
                    <a:lumMod val="65000"/>
                  </a:prstClr>
                </a:solidFill>
              </a:rPr>
              <a:pPr/>
              <a:t>2/19/2020</a:t>
            </a:fld>
            <a:endParaRPr lang="en-US" dirty="0">
              <a:solidFill>
                <a:prstClr val="white">
                  <a:lumMod val="65000"/>
                </a:prstClr>
              </a:solidFill>
            </a:endParaRPr>
          </a:p>
        </p:txBody>
      </p:sp>
      <p:sp>
        <p:nvSpPr>
          <p:cNvPr id="5" name="Footer Placeholder 4"/>
          <p:cNvSpPr>
            <a:spLocks noGrp="1"/>
          </p:cNvSpPr>
          <p:nvPr>
            <p:ph type="ftr" sz="quarter" idx="11"/>
          </p:nvPr>
        </p:nvSpPr>
        <p:spPr/>
        <p:txBody>
          <a:bodyPr/>
          <a:lstStyle/>
          <a:p>
            <a:r>
              <a:rPr lang="en-US" dirty="0">
                <a:solidFill>
                  <a:prstClr val="white">
                    <a:lumMod val="65000"/>
                  </a:prstClr>
                </a:solidFill>
              </a:rPr>
              <a:t>PPT-00138 (1/15)</a:t>
            </a:r>
          </a:p>
        </p:txBody>
      </p:sp>
      <p:sp>
        <p:nvSpPr>
          <p:cNvPr id="6" name="Slide Number Placeholder 5"/>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613103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cKinsey Style">
    <p:spTree>
      <p:nvGrpSpPr>
        <p:cNvPr id="1" name=""/>
        <p:cNvGrpSpPr/>
        <p:nvPr/>
      </p:nvGrpSpPr>
      <p:grpSpPr>
        <a:xfrm>
          <a:off x="0" y="0"/>
          <a:ext cx="0" cy="0"/>
          <a:chOff x="0" y="0"/>
          <a:chExt cx="0" cy="0"/>
        </a:xfrm>
      </p:grpSpPr>
      <p:sp>
        <p:nvSpPr>
          <p:cNvPr id="2" name="Title 1"/>
          <p:cNvSpPr>
            <a:spLocks noGrp="1"/>
          </p:cNvSpPr>
          <p:nvPr>
            <p:ph type="title"/>
          </p:nvPr>
        </p:nvSpPr>
        <p:spPr>
          <a:xfrm>
            <a:off x="284162" y="381000"/>
            <a:ext cx="8595360" cy="1524000"/>
          </a:xfrm>
        </p:spPr>
        <p:txBody>
          <a:bodyPr anchor="t">
            <a:normAutofit/>
          </a:bodyPr>
          <a:lstStyle>
            <a:lvl1pPr>
              <a:defRPr sz="20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51C908-F662-4F7E-A01B-25FFC8561355}" type="datetime1">
              <a:rPr lang="en-US" smtClean="0">
                <a:solidFill>
                  <a:prstClr val="white">
                    <a:lumMod val="65000"/>
                  </a:prstClr>
                </a:solidFill>
              </a:rPr>
              <a:pPr/>
              <a:t>2/19/2020</a:t>
            </a:fld>
            <a:endParaRPr lang="en-US" dirty="0">
              <a:solidFill>
                <a:prstClr val="white">
                  <a:lumMod val="65000"/>
                </a:prstClr>
              </a:solidFill>
            </a:endParaRPr>
          </a:p>
        </p:txBody>
      </p:sp>
      <p:sp>
        <p:nvSpPr>
          <p:cNvPr id="4" name="Footer Placeholder 3"/>
          <p:cNvSpPr>
            <a:spLocks noGrp="1"/>
          </p:cNvSpPr>
          <p:nvPr>
            <p:ph type="ftr" sz="quarter" idx="11"/>
          </p:nvPr>
        </p:nvSpPr>
        <p:spPr/>
        <p:txBody>
          <a:bodyPr/>
          <a:lstStyle/>
          <a:p>
            <a:r>
              <a:rPr lang="en-US" dirty="0">
                <a:solidFill>
                  <a:prstClr val="white">
                    <a:lumMod val="65000"/>
                  </a:prstClr>
                </a:solidFill>
              </a:rPr>
              <a:t>PPT-00138 (1/15)</a:t>
            </a:r>
          </a:p>
        </p:txBody>
      </p:sp>
      <p:sp>
        <p:nvSpPr>
          <p:cNvPr id="5" name="Slide Number Placeholder 4"/>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
        <p:nvSpPr>
          <p:cNvPr id="7" name="Content Placeholder 6"/>
          <p:cNvSpPr>
            <a:spLocks noGrp="1"/>
          </p:cNvSpPr>
          <p:nvPr>
            <p:ph sz="quarter" idx="13"/>
          </p:nvPr>
        </p:nvSpPr>
        <p:spPr>
          <a:xfrm>
            <a:off x="304800" y="2057400"/>
            <a:ext cx="8595360" cy="4218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Line 3"/>
          <p:cNvSpPr>
            <a:spLocks noChangeShapeType="1"/>
          </p:cNvSpPr>
          <p:nvPr/>
        </p:nvSpPr>
        <p:spPr bwMode="auto">
          <a:xfrm>
            <a:off x="284162" y="1903856"/>
            <a:ext cx="8595360" cy="0"/>
          </a:xfrm>
          <a:prstGeom prst="line">
            <a:avLst/>
          </a:prstGeom>
          <a:noFill/>
          <a:ln w="28575">
            <a:solidFill>
              <a:schemeClr val="tx1"/>
            </a:solidFill>
            <a:round/>
            <a:headEnd/>
            <a:tailEnd/>
          </a:ln>
        </p:spPr>
        <p:txBody>
          <a:bodyPr/>
          <a:lstStyle/>
          <a:p>
            <a:pPr defTabSz="457200"/>
            <a:endParaRPr lang="en-US" dirty="0">
              <a:solidFill>
                <a:prstClr val="black"/>
              </a:solidFill>
            </a:endParaRPr>
          </a:p>
        </p:txBody>
      </p:sp>
    </p:spTree>
    <p:extLst>
      <p:ext uri="{BB962C8B-B14F-4D97-AF65-F5344CB8AC3E}">
        <p14:creationId xmlns:p14="http://schemas.microsoft.com/office/powerpoint/2010/main" val="16012393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03412" y="1524000"/>
            <a:ext cx="3931920" cy="46021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78188" y="1524000"/>
            <a:ext cx="3931920" cy="46021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859F117-228C-496C-A5B5-29572790CAB6}" type="datetime1">
              <a:rPr lang="en-US" smtClean="0">
                <a:solidFill>
                  <a:prstClr val="white">
                    <a:lumMod val="65000"/>
                  </a:prstClr>
                </a:solidFill>
              </a:rPr>
              <a:pPr/>
              <a:t>2/19/2020</a:t>
            </a:fld>
            <a:endParaRPr lang="en-US" dirty="0">
              <a:solidFill>
                <a:prstClr val="white">
                  <a:lumMod val="65000"/>
                </a:prstClr>
              </a:solidFill>
            </a:endParaRPr>
          </a:p>
        </p:txBody>
      </p:sp>
      <p:sp>
        <p:nvSpPr>
          <p:cNvPr id="6" name="Footer Placeholder 5"/>
          <p:cNvSpPr>
            <a:spLocks noGrp="1"/>
          </p:cNvSpPr>
          <p:nvPr>
            <p:ph type="ftr" sz="quarter" idx="11"/>
          </p:nvPr>
        </p:nvSpPr>
        <p:spPr/>
        <p:txBody>
          <a:bodyPr/>
          <a:lstStyle/>
          <a:p>
            <a:r>
              <a:rPr lang="en-US" dirty="0">
                <a:solidFill>
                  <a:prstClr val="white">
                    <a:lumMod val="65000"/>
                  </a:prstClr>
                </a:solidFill>
              </a:rPr>
              <a:t>PPT-00138 (1/15)</a:t>
            </a:r>
          </a:p>
        </p:txBody>
      </p:sp>
      <p:sp>
        <p:nvSpPr>
          <p:cNvPr id="7" name="Slide Number Placeholder 6"/>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
        <p:nvSpPr>
          <p:cNvPr id="14" name="Line 3"/>
          <p:cNvSpPr>
            <a:spLocks noChangeShapeType="1"/>
          </p:cNvSpPr>
          <p:nvPr/>
        </p:nvSpPr>
        <p:spPr bwMode="auto">
          <a:xfrm>
            <a:off x="284163" y="1248825"/>
            <a:ext cx="8595360" cy="0"/>
          </a:xfrm>
          <a:prstGeom prst="line">
            <a:avLst/>
          </a:prstGeom>
          <a:noFill/>
          <a:ln w="28575">
            <a:solidFill>
              <a:schemeClr val="tx1"/>
            </a:solidFill>
            <a:round/>
            <a:headEnd/>
            <a:tailEnd/>
          </a:ln>
        </p:spPr>
        <p:txBody>
          <a:bodyPr/>
          <a:lstStyle/>
          <a:p>
            <a:pPr defTabSz="457200"/>
            <a:endParaRPr lang="en-US" dirty="0">
              <a:solidFill>
                <a:prstClr val="black"/>
              </a:solidFill>
            </a:endParaRPr>
          </a:p>
        </p:txBody>
      </p:sp>
    </p:spTree>
    <p:extLst>
      <p:ext uri="{BB962C8B-B14F-4D97-AF65-F5344CB8AC3E}">
        <p14:creationId xmlns:p14="http://schemas.microsoft.com/office/powerpoint/2010/main" val="1603175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03412" y="1524000"/>
            <a:ext cx="3931920" cy="833250"/>
          </a:xfrm>
        </p:spPr>
        <p:txBody>
          <a:bodyPr anchor="b">
            <a:noAutofit/>
          </a:bodyPr>
          <a:lstStyle>
            <a:lvl1pPr marL="0" indent="0" algn="l">
              <a:lnSpc>
                <a:spcPct val="100000"/>
              </a:lnSpc>
              <a:spcBef>
                <a:spcPts val="600"/>
              </a:spcBef>
              <a:buNone/>
              <a:defRPr sz="26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3412" y="2362200"/>
            <a:ext cx="3931920" cy="3886200"/>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79495" y="1524000"/>
            <a:ext cx="3931920" cy="833250"/>
          </a:xfrm>
        </p:spPr>
        <p:txBody>
          <a:bodyPr anchor="b">
            <a:noAutofit/>
          </a:bodyPr>
          <a:lstStyle>
            <a:lvl1pPr marL="0" indent="0" algn="l">
              <a:lnSpc>
                <a:spcPct val="100000"/>
              </a:lnSpc>
              <a:spcBef>
                <a:spcPts val="600"/>
              </a:spcBef>
              <a:buNone/>
              <a:defRPr sz="2600" b="0">
                <a:solidFill>
                  <a:srgbClr val="651F7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9495" y="2362200"/>
            <a:ext cx="3931920" cy="3886200"/>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E3B82B1B-CFBD-42CF-9618-84B75CF4A273}" type="datetime1">
              <a:rPr lang="en-US" smtClean="0">
                <a:solidFill>
                  <a:prstClr val="white">
                    <a:lumMod val="65000"/>
                  </a:prstClr>
                </a:solidFill>
              </a:rPr>
              <a:pPr/>
              <a:t>2/19/2020</a:t>
            </a:fld>
            <a:endParaRPr lang="en-US" dirty="0">
              <a:solidFill>
                <a:prstClr val="white">
                  <a:lumMod val="65000"/>
                </a:prstClr>
              </a:solidFill>
            </a:endParaRPr>
          </a:p>
        </p:txBody>
      </p:sp>
      <p:sp>
        <p:nvSpPr>
          <p:cNvPr id="8" name="Footer Placeholder 7"/>
          <p:cNvSpPr>
            <a:spLocks noGrp="1"/>
          </p:cNvSpPr>
          <p:nvPr>
            <p:ph type="ftr" sz="quarter" idx="11"/>
          </p:nvPr>
        </p:nvSpPr>
        <p:spPr/>
        <p:txBody>
          <a:bodyPr/>
          <a:lstStyle/>
          <a:p>
            <a:r>
              <a:rPr lang="en-US" dirty="0">
                <a:solidFill>
                  <a:prstClr val="white">
                    <a:lumMod val="65000"/>
                  </a:prstClr>
                </a:solidFill>
              </a:rPr>
              <a:t>PPT-00138 (1/15)</a:t>
            </a:r>
          </a:p>
        </p:txBody>
      </p:sp>
      <p:sp>
        <p:nvSpPr>
          <p:cNvPr id="9" name="Slide Number Placeholder 8"/>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
        <p:nvSpPr>
          <p:cNvPr id="16" name="Line 3"/>
          <p:cNvSpPr>
            <a:spLocks noChangeShapeType="1"/>
          </p:cNvSpPr>
          <p:nvPr/>
        </p:nvSpPr>
        <p:spPr bwMode="auto">
          <a:xfrm>
            <a:off x="284162" y="1248825"/>
            <a:ext cx="8595359" cy="0"/>
          </a:xfrm>
          <a:prstGeom prst="line">
            <a:avLst/>
          </a:prstGeom>
          <a:noFill/>
          <a:ln w="28575">
            <a:solidFill>
              <a:schemeClr val="tx1"/>
            </a:solidFill>
            <a:round/>
            <a:headEnd/>
            <a:tailEnd/>
          </a:ln>
        </p:spPr>
        <p:txBody>
          <a:bodyPr/>
          <a:lstStyle/>
          <a:p>
            <a:pPr defTabSz="457200"/>
            <a:endParaRPr lang="en-US" dirty="0">
              <a:solidFill>
                <a:prstClr val="black"/>
              </a:solidFill>
            </a:endParaRPr>
          </a:p>
        </p:txBody>
      </p:sp>
    </p:spTree>
    <p:extLst>
      <p:ext uri="{BB962C8B-B14F-4D97-AF65-F5344CB8AC3E}">
        <p14:creationId xmlns:p14="http://schemas.microsoft.com/office/powerpoint/2010/main" val="334288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1"/>
          </p:nvPr>
        </p:nvSpPr>
        <p:spPr/>
        <p:txBody>
          <a:bodyPr/>
          <a:lstStyle>
            <a:lvl1pPr>
              <a:defRPr/>
            </a:lvl1pPr>
          </a:lstStyle>
          <a:p>
            <a:pPr>
              <a:defRPr/>
            </a:pPr>
            <a:fld id="{067C75D4-F99E-4CEA-8C63-34C3D97551ED}" type="slidenum">
              <a:rPr lang="en-US" altLang="en-US"/>
              <a:pPr>
                <a:defRPr/>
              </a:pPr>
              <a:t>‹#›</a:t>
            </a:fld>
            <a:endParaRPr lang="en-US" altLang="en-US"/>
          </a:p>
        </p:txBody>
      </p:sp>
    </p:spTree>
    <p:extLst>
      <p:ext uri="{BB962C8B-B14F-4D97-AF65-F5344CB8AC3E}">
        <p14:creationId xmlns:p14="http://schemas.microsoft.com/office/powerpoint/2010/main" val="18761151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E8BCD031-DF87-4F89-8A1A-B7084AA492F1}" type="datetime1">
              <a:rPr lang="en-US" smtClean="0">
                <a:solidFill>
                  <a:prstClr val="white">
                    <a:lumMod val="65000"/>
                  </a:prstClr>
                </a:solidFill>
              </a:rPr>
              <a:pPr/>
              <a:t>2/19/2020</a:t>
            </a:fld>
            <a:endParaRPr lang="en-US" dirty="0">
              <a:solidFill>
                <a:prstClr val="white">
                  <a:lumMod val="65000"/>
                </a:prstClr>
              </a:solidFill>
            </a:endParaRPr>
          </a:p>
        </p:txBody>
      </p:sp>
      <p:sp>
        <p:nvSpPr>
          <p:cNvPr id="4" name="Footer Placeholder 3"/>
          <p:cNvSpPr>
            <a:spLocks noGrp="1"/>
          </p:cNvSpPr>
          <p:nvPr>
            <p:ph type="ftr" sz="quarter" idx="11"/>
          </p:nvPr>
        </p:nvSpPr>
        <p:spPr/>
        <p:txBody>
          <a:bodyPr/>
          <a:lstStyle/>
          <a:p>
            <a:r>
              <a:rPr lang="en-US" dirty="0">
                <a:solidFill>
                  <a:prstClr val="white">
                    <a:lumMod val="65000"/>
                  </a:prstClr>
                </a:solidFill>
              </a:rPr>
              <a:t>PPT-00138 (1/15)</a:t>
            </a:r>
          </a:p>
        </p:txBody>
      </p:sp>
      <p:sp>
        <p:nvSpPr>
          <p:cNvPr id="5" name="Slide Number Placeholder 4"/>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
        <p:nvSpPr>
          <p:cNvPr id="8" name="Line 3"/>
          <p:cNvSpPr>
            <a:spLocks noChangeShapeType="1"/>
          </p:cNvSpPr>
          <p:nvPr/>
        </p:nvSpPr>
        <p:spPr bwMode="auto">
          <a:xfrm>
            <a:off x="284162" y="1248825"/>
            <a:ext cx="8595359" cy="0"/>
          </a:xfrm>
          <a:prstGeom prst="line">
            <a:avLst/>
          </a:prstGeom>
          <a:noFill/>
          <a:ln w="28575">
            <a:solidFill>
              <a:schemeClr val="tx1"/>
            </a:solidFill>
            <a:round/>
            <a:headEnd/>
            <a:tailEnd/>
          </a:ln>
        </p:spPr>
        <p:txBody>
          <a:bodyPr/>
          <a:lstStyle/>
          <a:p>
            <a:pPr defTabSz="457200"/>
            <a:endParaRPr lang="en-US" dirty="0">
              <a:solidFill>
                <a:prstClr val="black"/>
              </a:solidFill>
            </a:endParaRPr>
          </a:p>
        </p:txBody>
      </p:sp>
    </p:spTree>
    <p:extLst>
      <p:ext uri="{BB962C8B-B14F-4D97-AF65-F5344CB8AC3E}">
        <p14:creationId xmlns:p14="http://schemas.microsoft.com/office/powerpoint/2010/main" val="4895460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 u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E86092-0104-41E2-B834-11A4F8E8A846}" type="datetime1">
              <a:rPr lang="en-US" smtClean="0">
                <a:solidFill>
                  <a:prstClr val="white">
                    <a:lumMod val="65000"/>
                  </a:prstClr>
                </a:solidFill>
              </a:rPr>
              <a:pPr/>
              <a:t>2/19/2020</a:t>
            </a:fld>
            <a:endParaRPr lang="en-US" dirty="0">
              <a:solidFill>
                <a:prstClr val="white">
                  <a:lumMod val="65000"/>
                </a:prstClr>
              </a:solidFill>
            </a:endParaRPr>
          </a:p>
        </p:txBody>
      </p:sp>
      <p:sp>
        <p:nvSpPr>
          <p:cNvPr id="4" name="Footer Placeholder 3"/>
          <p:cNvSpPr>
            <a:spLocks noGrp="1"/>
          </p:cNvSpPr>
          <p:nvPr>
            <p:ph type="ftr" sz="quarter" idx="11"/>
          </p:nvPr>
        </p:nvSpPr>
        <p:spPr/>
        <p:txBody>
          <a:bodyPr/>
          <a:lstStyle/>
          <a:p>
            <a:r>
              <a:rPr lang="en-US" dirty="0">
                <a:solidFill>
                  <a:prstClr val="white">
                    <a:lumMod val="65000"/>
                  </a:prstClr>
                </a:solidFill>
              </a:rPr>
              <a:t>PPT-00138 (1/15)</a:t>
            </a:r>
          </a:p>
        </p:txBody>
      </p:sp>
      <p:sp>
        <p:nvSpPr>
          <p:cNvPr id="5" name="Slide Number Placeholder 4"/>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
        <p:nvSpPr>
          <p:cNvPr id="12" name="Content Placeholder 2"/>
          <p:cNvSpPr>
            <a:spLocks noGrp="1"/>
          </p:cNvSpPr>
          <p:nvPr>
            <p:ph idx="1"/>
          </p:nvPr>
        </p:nvSpPr>
        <p:spPr>
          <a:xfrm>
            <a:off x="304799" y="1503224"/>
            <a:ext cx="4206240"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idx="17"/>
          </p:nvPr>
        </p:nvSpPr>
        <p:spPr>
          <a:xfrm>
            <a:off x="4648199" y="1509889"/>
            <a:ext cx="4231321"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idx="18"/>
          </p:nvPr>
        </p:nvSpPr>
        <p:spPr>
          <a:xfrm>
            <a:off x="4648200" y="4038600"/>
            <a:ext cx="4231322"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idx="19"/>
          </p:nvPr>
        </p:nvSpPr>
        <p:spPr>
          <a:xfrm>
            <a:off x="304800" y="4038600"/>
            <a:ext cx="4206240"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Line 3"/>
          <p:cNvSpPr>
            <a:spLocks noChangeShapeType="1"/>
          </p:cNvSpPr>
          <p:nvPr/>
        </p:nvSpPr>
        <p:spPr bwMode="auto">
          <a:xfrm>
            <a:off x="284162" y="1248825"/>
            <a:ext cx="8595359" cy="0"/>
          </a:xfrm>
          <a:prstGeom prst="line">
            <a:avLst/>
          </a:prstGeom>
          <a:noFill/>
          <a:ln w="28575">
            <a:solidFill>
              <a:schemeClr val="tx1"/>
            </a:solidFill>
            <a:round/>
            <a:headEnd/>
            <a:tailEnd/>
          </a:ln>
        </p:spPr>
        <p:txBody>
          <a:bodyPr/>
          <a:lstStyle/>
          <a:p>
            <a:pPr defTabSz="457200"/>
            <a:endParaRPr lang="en-US" dirty="0">
              <a:solidFill>
                <a:prstClr val="black"/>
              </a:solidFill>
            </a:endParaRPr>
          </a:p>
        </p:txBody>
      </p:sp>
    </p:spTree>
    <p:extLst>
      <p:ext uri="{BB962C8B-B14F-4D97-AF65-F5344CB8AC3E}">
        <p14:creationId xmlns:p14="http://schemas.microsoft.com/office/powerpoint/2010/main" val="828355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E27D7-B435-48A5-9D58-0B07189FBEC2}" type="datetime1">
              <a:rPr lang="en-US" smtClean="0">
                <a:solidFill>
                  <a:prstClr val="white">
                    <a:lumMod val="65000"/>
                  </a:prstClr>
                </a:solidFill>
              </a:rPr>
              <a:pPr/>
              <a:t>2/19/2020</a:t>
            </a:fld>
            <a:endParaRPr lang="en-US" dirty="0">
              <a:solidFill>
                <a:prstClr val="white">
                  <a:lumMod val="65000"/>
                </a:prstClr>
              </a:solidFill>
            </a:endParaRPr>
          </a:p>
        </p:txBody>
      </p:sp>
      <p:sp>
        <p:nvSpPr>
          <p:cNvPr id="3" name="Footer Placeholder 2"/>
          <p:cNvSpPr>
            <a:spLocks noGrp="1"/>
          </p:cNvSpPr>
          <p:nvPr>
            <p:ph type="ftr" sz="quarter" idx="11"/>
          </p:nvPr>
        </p:nvSpPr>
        <p:spPr/>
        <p:txBody>
          <a:bodyPr/>
          <a:lstStyle/>
          <a:p>
            <a:r>
              <a:rPr lang="en-US" dirty="0">
                <a:solidFill>
                  <a:prstClr val="white">
                    <a:lumMod val="65000"/>
                  </a:prstClr>
                </a:solidFill>
              </a:rPr>
              <a:t>PPT-00138 (1/15)</a:t>
            </a:r>
          </a:p>
        </p:txBody>
      </p:sp>
      <p:sp>
        <p:nvSpPr>
          <p:cNvPr id="4" name="Slide Number Placeholder 3"/>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2674395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0580" y="514350"/>
            <a:ext cx="4069080" cy="1314450"/>
          </a:xfrm>
          <a:noFill/>
        </p:spPr>
        <p:txBody>
          <a:bodyPr anchor="b">
            <a:noAutofit/>
          </a:bodyPr>
          <a:lstStyle>
            <a:lvl1pPr algn="l">
              <a:defRPr sz="3200" b="1">
                <a:solidFill>
                  <a:schemeClr val="tx1"/>
                </a:solidFill>
              </a:defRPr>
            </a:lvl1pPr>
          </a:lstStyle>
          <a:p>
            <a:r>
              <a:rPr lang="en-US"/>
              <a:t>Click to edit Master title style</a:t>
            </a:r>
            <a:endParaRPr dirty="0"/>
          </a:p>
        </p:txBody>
      </p:sp>
      <p:sp>
        <p:nvSpPr>
          <p:cNvPr id="3" name="Content Placeholder 2"/>
          <p:cNvSpPr>
            <a:spLocks noGrp="1"/>
          </p:cNvSpPr>
          <p:nvPr>
            <p:ph idx="1"/>
          </p:nvPr>
        </p:nvSpPr>
        <p:spPr>
          <a:xfrm>
            <a:off x="4783567" y="500192"/>
            <a:ext cx="4069080" cy="5595808"/>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268941" y="1981199"/>
            <a:ext cx="4069080" cy="4114801"/>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3F803-4C89-4E57-B964-3216F5426CBD}" type="datetime1">
              <a:rPr lang="en-US" smtClean="0">
                <a:solidFill>
                  <a:prstClr val="white">
                    <a:lumMod val="65000"/>
                  </a:prstClr>
                </a:solidFill>
              </a:rPr>
              <a:pPr/>
              <a:t>2/19/2020</a:t>
            </a:fld>
            <a:endParaRPr lang="en-US" dirty="0">
              <a:solidFill>
                <a:prstClr val="white">
                  <a:lumMod val="65000"/>
                </a:prstClr>
              </a:solidFill>
            </a:endParaRPr>
          </a:p>
        </p:txBody>
      </p:sp>
      <p:sp>
        <p:nvSpPr>
          <p:cNvPr id="6" name="Footer Placeholder 5"/>
          <p:cNvSpPr>
            <a:spLocks noGrp="1"/>
          </p:cNvSpPr>
          <p:nvPr>
            <p:ph type="ftr" sz="quarter" idx="11"/>
          </p:nvPr>
        </p:nvSpPr>
        <p:spPr/>
        <p:txBody>
          <a:bodyPr/>
          <a:lstStyle/>
          <a:p>
            <a:r>
              <a:rPr lang="en-US" dirty="0">
                <a:solidFill>
                  <a:prstClr val="white">
                    <a:lumMod val="65000"/>
                  </a:prstClr>
                </a:solidFill>
              </a:rPr>
              <a:t>PPT-00138 (1/15)</a:t>
            </a:r>
          </a:p>
        </p:txBody>
      </p:sp>
      <p:sp>
        <p:nvSpPr>
          <p:cNvPr id="7" name="Slide Number Placeholder 6"/>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1892020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290689" y="4778189"/>
            <a:ext cx="8577072" cy="566738"/>
          </a:xfrm>
          <a:noFill/>
        </p:spPr>
        <p:txBody>
          <a:bodyPr anchor="b">
            <a:normAutofit/>
          </a:bodyPr>
          <a:lstStyle>
            <a:lvl1pPr algn="l">
              <a:defRPr sz="2800" b="0">
                <a:solidFill>
                  <a:srgbClr val="000000"/>
                </a:solidFill>
              </a:defRPr>
            </a:lvl1pPr>
          </a:lstStyle>
          <a:p>
            <a:r>
              <a:rPr lang="en-US"/>
              <a:t>Click to edit Master title style</a:t>
            </a:r>
            <a:endParaRPr dirty="0"/>
          </a:p>
        </p:txBody>
      </p:sp>
      <p:sp>
        <p:nvSpPr>
          <p:cNvPr id="3" name="Picture Placeholder 2"/>
          <p:cNvSpPr>
            <a:spLocks noGrp="1"/>
          </p:cNvSpPr>
          <p:nvPr>
            <p:ph type="pic" idx="1"/>
          </p:nvPr>
        </p:nvSpPr>
        <p:spPr>
          <a:xfrm>
            <a:off x="284163" y="457200"/>
            <a:ext cx="8577072" cy="419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294506" y="5344927"/>
            <a:ext cx="8577072"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EBF135-F3E4-49DD-A96F-8F9A86F7CA97}" type="datetime1">
              <a:rPr lang="en-US" smtClean="0">
                <a:solidFill>
                  <a:prstClr val="white">
                    <a:lumMod val="65000"/>
                  </a:prstClr>
                </a:solidFill>
              </a:rPr>
              <a:pPr/>
              <a:t>2/19/2020</a:t>
            </a:fld>
            <a:endParaRPr lang="en-US" dirty="0">
              <a:solidFill>
                <a:prstClr val="white">
                  <a:lumMod val="65000"/>
                </a:prstClr>
              </a:solidFill>
            </a:endParaRPr>
          </a:p>
        </p:txBody>
      </p:sp>
      <p:sp>
        <p:nvSpPr>
          <p:cNvPr id="6" name="Footer Placeholder 5"/>
          <p:cNvSpPr>
            <a:spLocks noGrp="1"/>
          </p:cNvSpPr>
          <p:nvPr>
            <p:ph type="ftr" sz="quarter" idx="11"/>
          </p:nvPr>
        </p:nvSpPr>
        <p:spPr/>
        <p:txBody>
          <a:bodyPr/>
          <a:lstStyle/>
          <a:p>
            <a:r>
              <a:rPr lang="en-US" dirty="0">
                <a:solidFill>
                  <a:prstClr val="white">
                    <a:lumMod val="65000"/>
                  </a:prstClr>
                </a:solidFill>
              </a:rPr>
              <a:t>PPT-00138 (1/15)</a:t>
            </a:r>
          </a:p>
        </p:txBody>
      </p:sp>
      <p:sp>
        <p:nvSpPr>
          <p:cNvPr id="7" name="Slide Number Placeholder 6"/>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1356076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9" name="Rectangle 8"/>
          <p:cNvSpPr/>
          <p:nvPr/>
        </p:nvSpPr>
        <p:spPr>
          <a:xfrm>
            <a:off x="285044" y="4267200"/>
            <a:ext cx="3246120" cy="2057400"/>
          </a:xfrm>
          <a:prstGeom prst="rect">
            <a:avLst/>
          </a:prstGeom>
          <a:solidFill>
            <a:schemeClr val="bg2"/>
          </a:solidFill>
          <a:ln>
            <a:solidFill>
              <a:schemeClr val="bg2"/>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en-US" dirty="0">
              <a:solidFill>
                <a:prstClr val="white"/>
              </a:solidFill>
            </a:endParaRPr>
          </a:p>
        </p:txBody>
      </p:sp>
      <p:sp>
        <p:nvSpPr>
          <p:cNvPr id="3" name="Content Placeholder 2"/>
          <p:cNvSpPr>
            <a:spLocks noGrp="1"/>
          </p:cNvSpPr>
          <p:nvPr>
            <p:ph idx="1"/>
          </p:nvPr>
        </p:nvSpPr>
        <p:spPr>
          <a:xfrm>
            <a:off x="3657600" y="609600"/>
            <a:ext cx="5195047" cy="55165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61A5B08-7F15-4A96-AF9B-6CDEF740719D}" type="datetime1">
              <a:rPr lang="en-US" smtClean="0">
                <a:solidFill>
                  <a:prstClr val="white">
                    <a:lumMod val="65000"/>
                  </a:prstClr>
                </a:solidFill>
              </a:rPr>
              <a:pPr/>
              <a:t>2/19/2020</a:t>
            </a:fld>
            <a:endParaRPr lang="en-US" dirty="0">
              <a:solidFill>
                <a:prstClr val="white">
                  <a:lumMod val="65000"/>
                </a:prstClr>
              </a:solidFill>
            </a:endParaRPr>
          </a:p>
        </p:txBody>
      </p:sp>
      <p:sp>
        <p:nvSpPr>
          <p:cNvPr id="6" name="Footer Placeholder 5"/>
          <p:cNvSpPr>
            <a:spLocks noGrp="1"/>
          </p:cNvSpPr>
          <p:nvPr>
            <p:ph type="ftr" sz="quarter" idx="11"/>
          </p:nvPr>
        </p:nvSpPr>
        <p:spPr/>
        <p:txBody>
          <a:bodyPr/>
          <a:lstStyle/>
          <a:p>
            <a:r>
              <a:rPr lang="en-US" dirty="0">
                <a:solidFill>
                  <a:prstClr val="white">
                    <a:lumMod val="65000"/>
                  </a:prstClr>
                </a:solidFill>
              </a:rPr>
              <a:t>PPT-00138 (1/15)</a:t>
            </a:r>
          </a:p>
        </p:txBody>
      </p:sp>
      <p:sp>
        <p:nvSpPr>
          <p:cNvPr id="7" name="Slide Number Placeholder 6"/>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
        <p:nvSpPr>
          <p:cNvPr id="12" name="Rectangle 11"/>
          <p:cNvSpPr/>
          <p:nvPr/>
        </p:nvSpPr>
        <p:spPr>
          <a:xfrm>
            <a:off x="284162" y="4267200"/>
            <a:ext cx="3221037" cy="2120153"/>
          </a:xfrm>
          <a:prstGeom prst="rect">
            <a:avLst/>
          </a:prstGeom>
          <a:noFill/>
        </p:spPr>
        <p:txBody>
          <a:bodyPr vert="horz" lIns="91440" tIns="45720" rIns="182880" bIns="365760" rtlCol="0" anchor="b" anchorCtr="0">
            <a:normAutofit/>
          </a:bodyPr>
          <a:lstStyle/>
          <a:p>
            <a:pPr>
              <a:spcBef>
                <a:spcPct val="0"/>
              </a:spcBef>
            </a:pPr>
            <a:endParaRPr sz="4200" dirty="0">
              <a:solidFill>
                <a:prstClr val="white"/>
              </a:solidFill>
              <a:latin typeface="Corbel"/>
            </a:endParaRPr>
          </a:p>
        </p:txBody>
      </p:sp>
      <p:sp>
        <p:nvSpPr>
          <p:cNvPr id="4" name="Text Placeholder 3"/>
          <p:cNvSpPr>
            <a:spLocks noGrp="1"/>
          </p:cNvSpPr>
          <p:nvPr>
            <p:ph type="body" sz="half" idx="2"/>
          </p:nvPr>
        </p:nvSpPr>
        <p:spPr>
          <a:xfrm>
            <a:off x="419101" y="4953001"/>
            <a:ext cx="2933699" cy="1246094"/>
          </a:xfrm>
        </p:spPr>
        <p:txBody>
          <a:bodyPr>
            <a:normAutofit/>
          </a:bodyPr>
          <a:lstStyle>
            <a:lvl1pPr marL="0" indent="0" algn="l">
              <a:spcBef>
                <a:spcPts val="0"/>
              </a:spcBef>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410764" y="4419600"/>
            <a:ext cx="2937708" cy="510988"/>
          </a:xfrm>
          <a:noFill/>
        </p:spPr>
        <p:txBody>
          <a:bodyPr anchor="b">
            <a:normAutofit/>
          </a:bodyPr>
          <a:lstStyle>
            <a:lvl1pPr algn="l">
              <a:defRPr sz="2000" b="1">
                <a:solidFill>
                  <a:srgbClr val="000000"/>
                </a:solidFill>
              </a:defRPr>
            </a:lvl1pPr>
          </a:lstStyle>
          <a:p>
            <a:r>
              <a:rPr lang="en-US"/>
              <a:t>Click to edit Master title style</a:t>
            </a:r>
            <a:endParaRPr dirty="0"/>
          </a:p>
        </p:txBody>
      </p:sp>
      <p:sp>
        <p:nvSpPr>
          <p:cNvPr id="14" name="Picture Placeholder 13"/>
          <p:cNvSpPr>
            <a:spLocks noGrp="1"/>
          </p:cNvSpPr>
          <p:nvPr>
            <p:ph type="pic" sz="quarter" idx="13"/>
          </p:nvPr>
        </p:nvSpPr>
        <p:spPr>
          <a:xfrm>
            <a:off x="284163" y="594360"/>
            <a:ext cx="3221037" cy="3675888"/>
          </a:xfrm>
        </p:spPr>
        <p:txBody>
          <a:bodyPr/>
          <a:lstStyle>
            <a:lvl1pPr algn="l">
              <a:buNone/>
              <a:defRPr/>
            </a:lvl1pPr>
          </a:lstStyle>
          <a:p>
            <a:r>
              <a:rPr lang="en-US" dirty="0"/>
              <a:t>Drag picture to placeholder or click icon to add</a:t>
            </a:r>
            <a:endParaRPr dirty="0"/>
          </a:p>
        </p:txBody>
      </p:sp>
    </p:spTree>
    <p:extLst>
      <p:ext uri="{BB962C8B-B14F-4D97-AF65-F5344CB8AC3E}">
        <p14:creationId xmlns:p14="http://schemas.microsoft.com/office/powerpoint/2010/main" val="1325562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noFill/>
        </p:spPr>
        <p:txBody>
          <a:bodyPr vert="horz" lIns="91440" tIns="45720" rIns="182880" bIns="365760" rtlCol="0" anchor="b" anchorCtr="0">
            <a:normAutofit/>
          </a:bodyPr>
          <a:lstStyle/>
          <a:p>
            <a:pPr>
              <a:spcBef>
                <a:spcPct val="0"/>
              </a:spcBef>
            </a:pPr>
            <a:endParaRPr sz="4200" dirty="0">
              <a:solidFill>
                <a:prstClr val="white"/>
              </a:solidFill>
              <a:latin typeface="Corbel"/>
            </a:endParaRPr>
          </a:p>
        </p:txBody>
      </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tx1"/>
                </a:solidFill>
                <a:latin typeface="Arial Narrow"/>
                <a:ea typeface="+mj-ea"/>
                <a:cs typeface="Arial Narrow"/>
              </a:defRPr>
            </a:lvl1pPr>
          </a:lstStyle>
          <a:p>
            <a:r>
              <a:rPr lang="en-US"/>
              <a:t>Click to edit Master title style</a:t>
            </a:r>
            <a:endParaRPr dirty="0"/>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5B6CC9-8EF6-4D03-81D2-77C2313BCD22}" type="datetime1">
              <a:rPr lang="en-US" smtClean="0">
                <a:solidFill>
                  <a:prstClr val="white">
                    <a:lumMod val="65000"/>
                  </a:prstClr>
                </a:solidFill>
              </a:rPr>
              <a:pPr/>
              <a:t>2/19/2020</a:t>
            </a:fld>
            <a:endParaRPr lang="en-US" dirty="0">
              <a:solidFill>
                <a:prstClr val="white">
                  <a:lumMod val="65000"/>
                </a:prstClr>
              </a:solidFill>
            </a:endParaRPr>
          </a:p>
        </p:txBody>
      </p:sp>
      <p:sp>
        <p:nvSpPr>
          <p:cNvPr id="6" name="Footer Placeholder 5"/>
          <p:cNvSpPr>
            <a:spLocks noGrp="1"/>
          </p:cNvSpPr>
          <p:nvPr>
            <p:ph type="ftr" sz="quarter" idx="11"/>
          </p:nvPr>
        </p:nvSpPr>
        <p:spPr/>
        <p:txBody>
          <a:bodyPr/>
          <a:lstStyle/>
          <a:p>
            <a:r>
              <a:rPr lang="en-US" dirty="0">
                <a:solidFill>
                  <a:prstClr val="white">
                    <a:lumMod val="65000"/>
                  </a:prstClr>
                </a:solidFill>
              </a:rPr>
              <a:t>PPT-00138 (1/15)</a:t>
            </a:r>
          </a:p>
        </p:txBody>
      </p:sp>
      <p:sp>
        <p:nvSpPr>
          <p:cNvPr id="7" name="Slide Number Placeholder 6"/>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extLst>
      <p:ext uri="{BB962C8B-B14F-4D97-AF65-F5344CB8AC3E}">
        <p14:creationId xmlns:p14="http://schemas.microsoft.com/office/powerpoint/2010/main" val="831254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2E84C1F-69EA-45AE-89E3-CBB20CFAA969}" type="datetime1">
              <a:rPr lang="en-US" smtClean="0">
                <a:solidFill>
                  <a:prstClr val="white">
                    <a:lumMod val="65000"/>
                  </a:prstClr>
                </a:solidFill>
              </a:rPr>
              <a:pPr/>
              <a:t>2/19/2020</a:t>
            </a:fld>
            <a:endParaRPr lang="en-US" dirty="0">
              <a:solidFill>
                <a:prstClr val="white">
                  <a:lumMod val="65000"/>
                </a:prstClr>
              </a:solidFill>
            </a:endParaRPr>
          </a:p>
        </p:txBody>
      </p:sp>
      <p:sp>
        <p:nvSpPr>
          <p:cNvPr id="5" name="Footer Placeholder 4"/>
          <p:cNvSpPr>
            <a:spLocks noGrp="1"/>
          </p:cNvSpPr>
          <p:nvPr>
            <p:ph type="ftr" sz="quarter" idx="11"/>
          </p:nvPr>
        </p:nvSpPr>
        <p:spPr/>
        <p:txBody>
          <a:bodyPr/>
          <a:lstStyle/>
          <a:p>
            <a:r>
              <a:rPr lang="en-US" dirty="0">
                <a:solidFill>
                  <a:prstClr val="white">
                    <a:lumMod val="65000"/>
                  </a:prstClr>
                </a:solidFill>
              </a:rPr>
              <a:t>PPT-00138 (1/15)</a:t>
            </a:r>
          </a:p>
        </p:txBody>
      </p:sp>
      <p:sp>
        <p:nvSpPr>
          <p:cNvPr id="6" name="Slide Number Placeholder 5"/>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16431765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Vertical Title and Text">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7" name="Rectangle 26"/>
          <p:cNvSpPr/>
          <p:nvPr/>
        </p:nvSpPr>
        <p:spPr>
          <a:xfrm rot="5400000">
            <a:off x="-2095500" y="2628900"/>
            <a:ext cx="6858000" cy="1600200"/>
          </a:xfrm>
          <a:prstGeom prst="rect">
            <a:avLst/>
          </a:prstGeom>
          <a:solidFill>
            <a:schemeClr val="tx1">
              <a:lumMod val="50000"/>
              <a:lumOff val="5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dirty="0">
              <a:solidFill>
                <a:prstClr val="black"/>
              </a:solidFill>
            </a:endParaRPr>
          </a:p>
        </p:txBody>
      </p:sp>
      <p:sp>
        <p:nvSpPr>
          <p:cNvPr id="28" name="Title 1"/>
          <p:cNvSpPr>
            <a:spLocks noGrp="1"/>
          </p:cNvSpPr>
          <p:nvPr>
            <p:ph type="ctrTitle"/>
          </p:nvPr>
        </p:nvSpPr>
        <p:spPr>
          <a:xfrm rot="5400000">
            <a:off x="-1496569" y="2743200"/>
            <a:ext cx="6172200"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rgbClr val="000000"/>
                </a:solidFill>
                <a:latin typeface="Arial Narrow"/>
                <a:ea typeface="+mj-ea"/>
                <a:cs typeface="Arial Narrow"/>
              </a:defRPr>
            </a:lvl1pPr>
          </a:lstStyle>
          <a:p>
            <a:r>
              <a:rPr lang="en-US"/>
              <a:t>Click to edit Master title style</a:t>
            </a:r>
            <a:endParaRPr dirty="0"/>
          </a:p>
        </p:txBody>
      </p:sp>
      <p:sp>
        <p:nvSpPr>
          <p:cNvPr id="29" name="Subtitle 2"/>
          <p:cNvSpPr>
            <a:spLocks noGrp="1"/>
          </p:cNvSpPr>
          <p:nvPr>
            <p:ph type="subTitle" idx="1" hasCustomPrompt="1"/>
          </p:nvPr>
        </p:nvSpPr>
        <p:spPr>
          <a:xfrm rot="5400000">
            <a:off x="-2310385" y="3043951"/>
            <a:ext cx="6172203" cy="484632"/>
          </a:xfrm>
          <a:noFill/>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rgbClr val="000000"/>
                </a:solidFill>
                <a:latin typeface="Arial Narrow"/>
                <a:ea typeface="+mn-ea"/>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 Click to edit Master subtitle style</a:t>
            </a:r>
            <a:endParaRPr dirty="0"/>
          </a:p>
        </p:txBody>
      </p:sp>
      <p:grpSp>
        <p:nvGrpSpPr>
          <p:cNvPr id="30" name="Group 16"/>
          <p:cNvGrpSpPr/>
          <p:nvPr/>
        </p:nvGrpSpPr>
        <p:grpSpPr>
          <a:xfrm rot="5400000">
            <a:off x="-1385317" y="3338295"/>
            <a:ext cx="6885435" cy="152400"/>
            <a:chOff x="284163" y="1759424"/>
            <a:chExt cx="8576373" cy="137411"/>
          </a:xfrm>
        </p:grpSpPr>
        <p:sp>
          <p:nvSpPr>
            <p:cNvPr id="31" name="Rectangle 3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32" name="Rectangle 3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33" name="Rectangle 3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grpSp>
      <p:pic>
        <p:nvPicPr>
          <p:cNvPr id="11" name="Picture 10" descr="HM left 30 159blknew.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91877" y="2732723"/>
            <a:ext cx="4572000" cy="1087755"/>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4991079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Intro statem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60810"/>
            <a:ext cx="8229600" cy="1701390"/>
          </a:xfrm>
        </p:spPr>
        <p:txBody>
          <a:bodyPr anchor="t">
            <a:normAutofit/>
          </a:bodyPr>
          <a:lstStyle>
            <a:lvl1pPr>
              <a:defRPr sz="18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7DD50E-E0D0-4B1E-BBF5-2CECE5962BD5}" type="datetime1">
              <a:rPr lang="en-US" smtClean="0">
                <a:solidFill>
                  <a:prstClr val="white">
                    <a:lumMod val="65000"/>
                  </a:prstClr>
                </a:solidFill>
              </a:rPr>
              <a:pPr/>
              <a:t>2/19/2020</a:t>
            </a:fld>
            <a:endParaRPr lang="en-US" dirty="0">
              <a:solidFill>
                <a:prstClr val="white">
                  <a:lumMod val="65000"/>
                </a:prstClr>
              </a:solidFill>
            </a:endParaRPr>
          </a:p>
        </p:txBody>
      </p:sp>
      <p:sp>
        <p:nvSpPr>
          <p:cNvPr id="4" name="Footer Placeholder 3"/>
          <p:cNvSpPr>
            <a:spLocks noGrp="1"/>
          </p:cNvSpPr>
          <p:nvPr>
            <p:ph type="ftr" sz="quarter" idx="11"/>
          </p:nvPr>
        </p:nvSpPr>
        <p:spPr/>
        <p:txBody>
          <a:bodyPr/>
          <a:lstStyle/>
          <a:p>
            <a:r>
              <a:rPr lang="en-US" dirty="0">
                <a:solidFill>
                  <a:prstClr val="white">
                    <a:lumMod val="65000"/>
                  </a:prstClr>
                </a:solidFill>
              </a:rPr>
              <a:t>PPT-00138 (1/15)</a:t>
            </a:r>
          </a:p>
        </p:txBody>
      </p:sp>
      <p:sp>
        <p:nvSpPr>
          <p:cNvPr id="5" name="Slide Number Placeholder 4"/>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
        <p:nvSpPr>
          <p:cNvPr id="7" name="Content Placeholder 6"/>
          <p:cNvSpPr>
            <a:spLocks noGrp="1"/>
          </p:cNvSpPr>
          <p:nvPr>
            <p:ph sz="quarter" idx="13"/>
          </p:nvPr>
        </p:nvSpPr>
        <p:spPr>
          <a:xfrm>
            <a:off x="457200" y="2438400"/>
            <a:ext cx="8229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Line 3"/>
          <p:cNvSpPr>
            <a:spLocks noChangeShapeType="1"/>
          </p:cNvSpPr>
          <p:nvPr/>
        </p:nvSpPr>
        <p:spPr bwMode="auto">
          <a:xfrm>
            <a:off x="457200" y="2411506"/>
            <a:ext cx="8229600" cy="0"/>
          </a:xfrm>
          <a:prstGeom prst="line">
            <a:avLst/>
          </a:prstGeom>
          <a:noFill/>
          <a:ln w="28575">
            <a:solidFill>
              <a:schemeClr val="tx1"/>
            </a:solidFill>
            <a:round/>
            <a:headEnd/>
            <a:tailEnd/>
          </a:ln>
        </p:spPr>
        <p:txBody>
          <a:bodyPr/>
          <a:lstStyle/>
          <a:p>
            <a:pPr defTabSz="457200"/>
            <a:endParaRPr lang="en-US" dirty="0">
              <a:solidFill>
                <a:prstClr val="black"/>
              </a:solidFill>
            </a:endParaRPr>
          </a:p>
        </p:txBody>
      </p:sp>
      <p:sp>
        <p:nvSpPr>
          <p:cNvPr id="9" name="Line 3"/>
          <p:cNvSpPr>
            <a:spLocks noChangeShapeType="1"/>
          </p:cNvSpPr>
          <p:nvPr/>
        </p:nvSpPr>
        <p:spPr bwMode="auto">
          <a:xfrm>
            <a:off x="457200" y="2411506"/>
            <a:ext cx="8229600" cy="0"/>
          </a:xfrm>
          <a:prstGeom prst="line">
            <a:avLst/>
          </a:prstGeom>
          <a:noFill/>
          <a:ln w="28575">
            <a:solidFill>
              <a:schemeClr val="tx1"/>
            </a:solidFill>
            <a:round/>
            <a:headEnd/>
            <a:tailEnd/>
          </a:ln>
        </p:spPr>
        <p:txBody>
          <a:bodyPr/>
          <a:lstStyle/>
          <a:p>
            <a:pPr defTabSz="457200"/>
            <a:endParaRPr lang="en-US" dirty="0">
              <a:solidFill>
                <a:prstClr val="black"/>
              </a:solidFill>
            </a:endParaRPr>
          </a:p>
        </p:txBody>
      </p:sp>
    </p:spTree>
    <p:extLst>
      <p:ext uri="{BB962C8B-B14F-4D97-AF65-F5344CB8AC3E}">
        <p14:creationId xmlns:p14="http://schemas.microsoft.com/office/powerpoint/2010/main" val="326116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1"/>
          </p:nvPr>
        </p:nvSpPr>
        <p:spPr/>
        <p:txBody>
          <a:bodyPr/>
          <a:lstStyle>
            <a:lvl1pPr>
              <a:defRPr/>
            </a:lvl1pPr>
          </a:lstStyle>
          <a:p>
            <a:pPr>
              <a:defRPr/>
            </a:pPr>
            <a:fld id="{3094813B-F2A2-4607-97D5-AD01962B5055}" type="slidenum">
              <a:rPr lang="en-US" altLang="en-US"/>
              <a:pPr>
                <a:defRPr/>
              </a:pPr>
              <a:t>‹#›</a:t>
            </a:fld>
            <a:endParaRPr lang="en-US" altLang="en-US"/>
          </a:p>
        </p:txBody>
      </p:sp>
    </p:spTree>
    <p:extLst>
      <p:ext uri="{BB962C8B-B14F-4D97-AF65-F5344CB8AC3E}">
        <p14:creationId xmlns:p14="http://schemas.microsoft.com/office/powerpoint/2010/main" val="23061959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535729"/>
            <a:ext cx="7772400" cy="1280114"/>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722313" y="3625699"/>
            <a:ext cx="7772400" cy="91002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027897-116D-478A-BD64-952E51CE604B}" type="datetime1">
              <a:rPr lang="en-US" smtClean="0">
                <a:solidFill>
                  <a:prstClr val="white">
                    <a:lumMod val="65000"/>
                  </a:prstClr>
                </a:solidFill>
              </a:rPr>
              <a:pPr/>
              <a:t>2/19/2020</a:t>
            </a:fld>
            <a:endParaRPr lang="en-US" dirty="0">
              <a:solidFill>
                <a:prstClr val="white">
                  <a:lumMod val="65000"/>
                </a:prstClr>
              </a:solidFill>
            </a:endParaRPr>
          </a:p>
        </p:txBody>
      </p:sp>
      <p:sp>
        <p:nvSpPr>
          <p:cNvPr id="5" name="Footer Placeholder 4"/>
          <p:cNvSpPr>
            <a:spLocks noGrp="1"/>
          </p:cNvSpPr>
          <p:nvPr>
            <p:ph type="ftr" sz="quarter" idx="11"/>
          </p:nvPr>
        </p:nvSpPr>
        <p:spPr/>
        <p:txBody>
          <a:bodyPr/>
          <a:lstStyle/>
          <a:p>
            <a:r>
              <a:rPr lang="en-US" dirty="0">
                <a:solidFill>
                  <a:prstClr val="white">
                    <a:lumMod val="65000"/>
                  </a:prstClr>
                </a:solidFill>
              </a:rPr>
              <a:t>PPT-00138 (1/15)</a:t>
            </a:r>
          </a:p>
        </p:txBody>
      </p:sp>
      <p:sp>
        <p:nvSpPr>
          <p:cNvPr id="6" name="Slide Number Placeholder 5"/>
          <p:cNvSpPr>
            <a:spLocks noGrp="1"/>
          </p:cNvSpPr>
          <p:nvPr>
            <p:ph type="sldNum" sz="quarter" idx="12"/>
          </p:nvPr>
        </p:nvSpPr>
        <p:spPr/>
        <p:txBody>
          <a:bodyPr/>
          <a:lstStyle/>
          <a:p>
            <a:fld id="{A6E163E3-D696-604D-B59E-0B09A6FDEAA8}"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18811228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pSp>
        <p:nvGrpSpPr>
          <p:cNvPr id="5" name="Group 44"/>
          <p:cNvGrpSpPr>
            <a:grpSpLocks/>
          </p:cNvGrpSpPr>
          <p:nvPr/>
        </p:nvGrpSpPr>
        <p:grpSpPr bwMode="auto">
          <a:xfrm>
            <a:off x="0" y="0"/>
            <a:ext cx="9144000" cy="6858000"/>
            <a:chOff x="0" y="0"/>
            <a:chExt cx="9144000" cy="6858000"/>
          </a:xfrm>
        </p:grpSpPr>
        <p:grpSp>
          <p:nvGrpSpPr>
            <p:cNvPr id="6" name="Group 8"/>
            <p:cNvGrpSpPr>
              <a:grpSpLocks/>
            </p:cNvGrpSpPr>
            <p:nvPr userDrawn="1"/>
          </p:nvGrpSpPr>
          <p:grpSpPr bwMode="auto">
            <a:xfrm>
              <a:off x="0" y="0"/>
              <a:ext cx="2514600" cy="6858000"/>
              <a:chOff x="0" y="0"/>
              <a:chExt cx="2514600" cy="6858000"/>
            </a:xfrm>
          </p:grpSpPr>
          <p:sp>
            <p:nvSpPr>
              <p:cNvPr id="18" name="Rectangle 17"/>
              <p:cNvSpPr/>
              <p:nvPr userDrawn="1"/>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19"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20" name="Rectangle 3"/>
              <p:cNvSpPr/>
              <p:nvPr userDrawn="1"/>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grpSp>
        <p:grpSp>
          <p:nvGrpSpPr>
            <p:cNvPr id="7" name="Group 9"/>
            <p:cNvGrpSpPr>
              <a:grpSpLocks/>
            </p:cNvGrpSpPr>
            <p:nvPr/>
          </p:nvGrpSpPr>
          <p:grpSpPr bwMode="auto">
            <a:xfrm>
              <a:off x="422910" y="0"/>
              <a:ext cx="2514600" cy="6858000"/>
              <a:chOff x="0" y="0"/>
              <a:chExt cx="2514600" cy="6858000"/>
            </a:xfrm>
          </p:grpSpPr>
          <p:sp>
            <p:nvSpPr>
              <p:cNvPr id="15" name="Rectangle 14"/>
              <p:cNvSpPr/>
              <p:nvPr/>
            </p:nvSpPr>
            <p:spPr>
              <a:xfrm>
                <a:off x="913765"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16" name="Rectangle 15"/>
              <p:cNvSpPr/>
              <p:nvPr/>
            </p:nvSpPr>
            <p:spPr>
              <a:xfrm>
                <a:off x="-635"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17" name="Rectangle 16"/>
              <p:cNvSpPr/>
              <p:nvPr userDrawn="1"/>
            </p:nvSpPr>
            <p:spPr>
              <a:xfrm>
                <a:off x="227965"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grpSp>
        <p:grpSp>
          <p:nvGrpSpPr>
            <p:cNvPr id="8" name="Group 9"/>
            <p:cNvGrpSpPr>
              <a:grpSpLocks/>
            </p:cNvGrpSpPr>
            <p:nvPr/>
          </p:nvGrpSpPr>
          <p:grpSpPr bwMode="auto">
            <a:xfrm rot="10800000">
              <a:off x="6629400" y="0"/>
              <a:ext cx="2514600" cy="6858000"/>
              <a:chOff x="0" y="0"/>
              <a:chExt cx="2514600" cy="6858000"/>
            </a:xfrm>
          </p:grpSpPr>
          <p:sp>
            <p:nvSpPr>
              <p:cNvPr id="12" name="Rectangle 11"/>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13" name="Rectangle 1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14" name="Rectangle 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grpSp>
        <p:sp>
          <p:nvSpPr>
            <p:cNvPr id="9" name="Rectangle 8"/>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10" name="Rectangle 9"/>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11" name="Rectangle 10"/>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grpSp>
      <p:sp>
        <p:nvSpPr>
          <p:cNvPr id="21" name="Rectangle 20"/>
          <p:cNvSpPr/>
          <p:nvPr/>
        </p:nvSpPr>
        <p:spPr>
          <a:xfrm>
            <a:off x="4560888" y="-22225"/>
            <a:ext cx="3679825" cy="6272213"/>
          </a:xfrm>
          <a:prstGeom prst="rect">
            <a:avLst/>
          </a:prstGeom>
          <a:solidFill>
            <a:srgbClr val="F5F5F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22" name="Rectangle 21"/>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23" name="Rectangle 22"/>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24" name="Rectangle 23"/>
          <p:cNvSpPr/>
          <p:nvPr/>
        </p:nvSpPr>
        <p:spPr>
          <a:xfrm>
            <a:off x="4651375" y="6088063"/>
            <a:ext cx="3505200" cy="82550"/>
          </a:xfrm>
          <a:prstGeom prst="rect">
            <a:avLst/>
          </a:prstGeom>
          <a:solidFill>
            <a:srgbClr val="CB60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pic>
        <p:nvPicPr>
          <p:cNvPr id="25" name="Picture 27" descr="HM left 30 159blk.w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5700" y="622300"/>
            <a:ext cx="2895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9" name="Picture Placeholder 28"/>
          <p:cNvSpPr>
            <a:spLocks noGrp="1"/>
          </p:cNvSpPr>
          <p:nvPr>
            <p:ph type="pic" sz="quarter" idx="13"/>
          </p:nvPr>
        </p:nvSpPr>
        <p:spPr>
          <a:xfrm>
            <a:off x="152400" y="1295400"/>
            <a:ext cx="4267200" cy="3657600"/>
          </a:xfrm>
        </p:spPr>
        <p:txBody>
          <a:bodyPr/>
          <a:lstStyle/>
          <a:p>
            <a:pPr lvl="0"/>
            <a:endParaRPr lang="en-US" noProof="0"/>
          </a:p>
        </p:txBody>
      </p:sp>
      <p:sp>
        <p:nvSpPr>
          <p:cNvPr id="26" name="Date Placeholder 3"/>
          <p:cNvSpPr>
            <a:spLocks noGrp="1"/>
          </p:cNvSpPr>
          <p:nvPr>
            <p:ph type="dt" sz="half" idx="14"/>
          </p:nvPr>
        </p:nvSpPr>
        <p:spPr>
          <a:xfrm>
            <a:off x="4738688" y="1516063"/>
            <a:ext cx="2133600" cy="752475"/>
          </a:xfrm>
        </p:spPr>
        <p:txBody>
          <a:bodyPr anchor="b"/>
          <a:lstStyle>
            <a:lvl1pPr algn="l">
              <a:defRPr sz="2400"/>
            </a:lvl1pPr>
          </a:lstStyle>
          <a:p>
            <a:pPr>
              <a:defRPr/>
            </a:pPr>
            <a:fld id="{40A9D9BF-3481-4FAA-92D7-9EE9B53C14B9}" type="datetime1">
              <a:rPr lang="en-US" altLang="en-US"/>
              <a:pPr>
                <a:defRPr/>
              </a:pPr>
              <a:t>2/19/2020</a:t>
            </a:fld>
            <a:endParaRPr lang="en-US" altLang="en-US"/>
          </a:p>
        </p:txBody>
      </p:sp>
      <p:sp>
        <p:nvSpPr>
          <p:cNvPr id="27" name="Footer Placeholder 4"/>
          <p:cNvSpPr>
            <a:spLocks noGrp="1"/>
          </p:cNvSpPr>
          <p:nvPr>
            <p:ph type="ftr" sz="quarter" idx="15"/>
          </p:nvPr>
        </p:nvSpPr>
        <p:spPr>
          <a:xfrm>
            <a:off x="5303838" y="5719763"/>
            <a:ext cx="2830512" cy="365125"/>
          </a:xfrm>
        </p:spPr>
        <p:txBody>
          <a:bodyPr>
            <a:normAutofit/>
          </a:bodyPr>
          <a:lstStyle>
            <a:lvl1pPr>
              <a:defRPr>
                <a:solidFill>
                  <a:schemeClr val="accent1"/>
                </a:solidFill>
                <a:latin typeface="Arial Narrow"/>
                <a:cs typeface="Arial Narrow"/>
              </a:defRPr>
            </a:lvl1pPr>
          </a:lstStyle>
          <a:p>
            <a:pPr>
              <a:defRPr/>
            </a:pPr>
            <a:endParaRPr lang="en-US">
              <a:solidFill>
                <a:srgbClr val="75787B"/>
              </a:solidFill>
            </a:endParaRPr>
          </a:p>
        </p:txBody>
      </p:sp>
      <p:sp>
        <p:nvSpPr>
          <p:cNvPr id="28" name="Slide Number Placeholder 5"/>
          <p:cNvSpPr>
            <a:spLocks noGrp="1"/>
          </p:cNvSpPr>
          <p:nvPr>
            <p:ph type="sldNum" sz="quarter" idx="16"/>
          </p:nvPr>
        </p:nvSpPr>
        <p:spPr>
          <a:xfrm>
            <a:off x="4649788" y="5719763"/>
            <a:ext cx="642937" cy="365125"/>
          </a:xfrm>
        </p:spPr>
        <p:txBody>
          <a:bodyPr/>
          <a:lstStyle>
            <a:lvl1pPr>
              <a:defRPr>
                <a:solidFill>
                  <a:schemeClr val="accent1"/>
                </a:solidFill>
              </a:defRPr>
            </a:lvl1pPr>
          </a:lstStyle>
          <a:p>
            <a:pPr>
              <a:defRPr/>
            </a:pPr>
            <a:fld id="{48D5FCCC-9C0E-4EC9-B6F0-AB7BD8F24A27}" type="slidenum">
              <a:rPr lang="en-US" altLang="en-US">
                <a:solidFill>
                  <a:srgbClr val="75787B"/>
                </a:solidFill>
              </a:rPr>
              <a:pPr>
                <a:defRPr/>
              </a:pPr>
              <a:t>‹#›</a:t>
            </a:fld>
            <a:endParaRPr lang="en-US" altLang="en-US">
              <a:solidFill>
                <a:srgbClr val="75787B"/>
              </a:solidFill>
            </a:endParaRPr>
          </a:p>
        </p:txBody>
      </p:sp>
    </p:spTree>
    <p:extLst>
      <p:ext uri="{BB962C8B-B14F-4D97-AF65-F5344CB8AC3E}">
        <p14:creationId xmlns:p14="http://schemas.microsoft.com/office/powerpoint/2010/main" val="3220494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ulleted drop dow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0"/>
          </p:nvPr>
        </p:nvSpPr>
        <p:spPr>
          <a:xfrm>
            <a:off x="1371600" y="1371600"/>
            <a:ext cx="6096000" cy="3657600"/>
          </a:xfrm>
        </p:spPr>
        <p:txBody>
          <a:bodyPr/>
          <a:lstStyle>
            <a:lvl1pPr marL="342900" indent="-342900">
              <a:defRPr/>
            </a:lvl1pPr>
            <a:lvl2pPr marL="635000" indent="-287338">
              <a:defRPr/>
            </a:lvl2pPr>
            <a:lvl3pPr marL="906463" indent="-271463">
              <a:defRPr/>
            </a:lvl3pPr>
            <a:lvl4pPr marL="1193800" indent="-287338">
              <a:defRPr/>
            </a:lvl4pPr>
            <a:lvl5pPr marL="1436688" indent="-24288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1165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 line head, two column">
    <p:spTree>
      <p:nvGrpSpPr>
        <p:cNvPr id="1" name=""/>
        <p:cNvGrpSpPr/>
        <p:nvPr/>
      </p:nvGrpSpPr>
      <p:grpSpPr>
        <a:xfrm>
          <a:off x="0" y="0"/>
          <a:ext cx="0" cy="0"/>
          <a:chOff x="0" y="0"/>
          <a:chExt cx="0" cy="0"/>
        </a:xfrm>
      </p:grpSpPr>
      <p:sp>
        <p:nvSpPr>
          <p:cNvPr id="5" name="Rectangle 13"/>
          <p:cNvSpPr>
            <a:spLocks noGrp="1" noChangeArrowheads="1"/>
          </p:cNvSpPr>
          <p:nvPr>
            <p:ph type="title"/>
          </p:nvPr>
        </p:nvSpPr>
        <p:spPr bwMode="auto">
          <a:xfrm>
            <a:off x="990600" y="649287"/>
            <a:ext cx="7467600" cy="646113"/>
          </a:xfrm>
          <a:prstGeom prst="rect">
            <a:avLst/>
          </a:prstGeom>
          <a:noFill/>
          <a:ln w="9525">
            <a:noFill/>
            <a:miter lim="800000"/>
            <a:headEnd/>
            <a:tailEnd/>
          </a:ln>
        </p:spPr>
        <p:txBody>
          <a:bodyPr/>
          <a:lstStyle/>
          <a:p>
            <a:pPr lvl="0"/>
            <a:r>
              <a:rPr lang="en-US" dirty="0"/>
              <a:t>Click to edit Master title style</a:t>
            </a:r>
          </a:p>
        </p:txBody>
      </p:sp>
      <p:sp>
        <p:nvSpPr>
          <p:cNvPr id="7" name="Text Placeholder 6"/>
          <p:cNvSpPr>
            <a:spLocks noGrp="1"/>
          </p:cNvSpPr>
          <p:nvPr>
            <p:ph type="body" sz="quarter" idx="10"/>
          </p:nvPr>
        </p:nvSpPr>
        <p:spPr>
          <a:xfrm>
            <a:off x="1295400" y="1905000"/>
            <a:ext cx="7162800" cy="3200400"/>
          </a:xfrm>
        </p:spPr>
        <p:txBody>
          <a:bodyPr numCol="2" spcCol="457200"/>
          <a:lstStyle>
            <a:lvl1pPr marL="227013" indent="-227013">
              <a:defRPr/>
            </a:lvl1pPr>
          </a:lstStyle>
          <a:p>
            <a:pPr lvl="0"/>
            <a:r>
              <a:rPr lang="en-US" dirty="0"/>
              <a:t>Click to edit Master text styles</a:t>
            </a:r>
          </a:p>
        </p:txBody>
      </p:sp>
    </p:spTree>
    <p:extLst>
      <p:ext uri="{BB962C8B-B14F-4D97-AF65-F5344CB8AC3E}">
        <p14:creationId xmlns:p14="http://schemas.microsoft.com/office/powerpoint/2010/main" val="1781022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ulleted drop down, 1 line 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0"/>
          </p:nvPr>
        </p:nvSpPr>
        <p:spPr>
          <a:xfrm>
            <a:off x="1371600" y="1371600"/>
            <a:ext cx="6096000" cy="3657600"/>
          </a:xfrm>
        </p:spPr>
        <p:txBody>
          <a:bodyPr/>
          <a:lstStyle>
            <a:lvl1pPr marL="342900" indent="-342900">
              <a:defRPr/>
            </a:lvl1pPr>
            <a:lvl2pPr marL="635000" indent="-287338">
              <a:defRPr/>
            </a:lvl2pPr>
            <a:lvl3pPr marL="906463" indent="-271463">
              <a:defRPr/>
            </a:lvl3pPr>
            <a:lvl4pPr marL="1193800" indent="-287338">
              <a:defRPr/>
            </a:lvl4pPr>
            <a:lvl5pPr marL="1436688" indent="-2428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6248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1371600" y="1371600"/>
            <a:ext cx="6172200" cy="41148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5327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5972281"/>
            <a:ext cx="9144000"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ctrTitle"/>
          </p:nvPr>
        </p:nvSpPr>
        <p:spPr>
          <a:xfrm>
            <a:off x="457200" y="3194785"/>
            <a:ext cx="6869373" cy="1470025"/>
          </a:xfrm>
        </p:spPr>
        <p:txBody>
          <a:bodyPr anchor="b">
            <a:normAutofit/>
          </a:bodyPr>
          <a:lstStyle>
            <a:lvl1pPr algn="l">
              <a:defRPr sz="28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57200" y="4801809"/>
            <a:ext cx="6869373" cy="638951"/>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p:nvCxnSpPr>
        <p:spPr>
          <a:xfrm>
            <a:off x="452360" y="5438914"/>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ectangle 10"/>
          <p:cNvSpPr/>
          <p:nvPr userDrawn="1"/>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12" name="Straight Connector 11"/>
          <p:cNvCxnSpPr/>
          <p:nvPr userDrawn="1"/>
        </p:nvCxnSpPr>
        <p:spPr>
          <a:xfrm>
            <a:off x="452360" y="4795125"/>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HM left 30 159blk 200%.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3900" y="1371600"/>
            <a:ext cx="5143500" cy="1127961"/>
          </a:xfrm>
          <a:prstGeom prst="rect">
            <a:avLst/>
          </a:prstGeom>
        </p:spPr>
      </p:pic>
    </p:spTree>
    <p:extLst>
      <p:ext uri="{BB962C8B-B14F-4D97-AF65-F5344CB8AC3E}">
        <p14:creationId xmlns:p14="http://schemas.microsoft.com/office/powerpoint/2010/main" val="402006121"/>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5634" y="1484434"/>
            <a:ext cx="8201166" cy="4425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7314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972281"/>
            <a:ext cx="9144000"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2313" y="4406900"/>
            <a:ext cx="7772400" cy="1362075"/>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sp>
        <p:nvSpPr>
          <p:cNvPr id="9" name="Rectangle 8"/>
          <p:cNvSpPr/>
          <p:nvPr userDrawn="1"/>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ectangle 9"/>
          <p:cNvSpPr/>
          <p:nvPr userDrawn="1"/>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2" name="Picture 11" descr="HM left 24-159blk.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2120" y="6121560"/>
            <a:ext cx="2298700" cy="482600"/>
          </a:xfrm>
          <a:prstGeom prst="rect">
            <a:avLst/>
          </a:prstGeom>
        </p:spPr>
      </p:pic>
    </p:spTree>
    <p:extLst>
      <p:ext uri="{BB962C8B-B14F-4D97-AF65-F5344CB8AC3E}">
        <p14:creationId xmlns:p14="http://schemas.microsoft.com/office/powerpoint/2010/main" val="2497667503"/>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tro statement">
    <p:spTree>
      <p:nvGrpSpPr>
        <p:cNvPr id="1" name=""/>
        <p:cNvGrpSpPr/>
        <p:nvPr/>
      </p:nvGrpSpPr>
      <p:grpSpPr>
        <a:xfrm>
          <a:off x="0" y="0"/>
          <a:ext cx="0" cy="0"/>
          <a:chOff x="0" y="0"/>
          <a:chExt cx="0" cy="0"/>
        </a:xfrm>
      </p:grpSpPr>
      <p:sp>
        <p:nvSpPr>
          <p:cNvPr id="2" name="Title 1"/>
          <p:cNvSpPr>
            <a:spLocks noGrp="1"/>
          </p:cNvSpPr>
          <p:nvPr>
            <p:ph type="title"/>
          </p:nvPr>
        </p:nvSpPr>
        <p:spPr>
          <a:xfrm>
            <a:off x="485634" y="274639"/>
            <a:ext cx="8201165" cy="1613082"/>
          </a:xfrm>
        </p:spPr>
        <p:txBody>
          <a:bodyPr anchor="t">
            <a:normAutofit/>
          </a:bodyPr>
          <a:lstStyle>
            <a:lvl1pPr>
              <a:defRPr sz="18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sp>
        <p:nvSpPr>
          <p:cNvPr id="6" name="Content Placeholder 5"/>
          <p:cNvSpPr>
            <a:spLocks noGrp="1"/>
          </p:cNvSpPr>
          <p:nvPr>
            <p:ph sz="quarter" idx="12"/>
          </p:nvPr>
        </p:nvSpPr>
        <p:spPr>
          <a:xfrm>
            <a:off x="485775" y="1973525"/>
            <a:ext cx="8201025" cy="3946263"/>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7200" y="193342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2615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3" name="Slide Number Placeholder 5"/>
          <p:cNvSpPr>
            <a:spLocks noGrp="1"/>
          </p:cNvSpPr>
          <p:nvPr>
            <p:ph type="sldNum" sz="quarter" idx="11"/>
          </p:nvPr>
        </p:nvSpPr>
        <p:spPr/>
        <p:txBody>
          <a:bodyPr/>
          <a:lstStyle>
            <a:lvl1pPr>
              <a:defRPr/>
            </a:lvl1pPr>
          </a:lstStyle>
          <a:p>
            <a:pPr>
              <a:defRPr/>
            </a:pPr>
            <a:fld id="{1BA43F3C-8BF5-403F-B6E0-BC78644BAEBC}" type="slidenum">
              <a:rPr lang="en-US" altLang="en-US"/>
              <a:pPr>
                <a:defRPr/>
              </a:pPr>
              <a:t>‹#›</a:t>
            </a:fld>
            <a:endParaRPr lang="en-US" altLang="en-US"/>
          </a:p>
        </p:txBody>
      </p:sp>
    </p:spTree>
    <p:extLst>
      <p:ext uri="{BB962C8B-B14F-4D97-AF65-F5344CB8AC3E}">
        <p14:creationId xmlns:p14="http://schemas.microsoft.com/office/powerpoint/2010/main" val="687550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4 up content">
    <p:spTree>
      <p:nvGrpSpPr>
        <p:cNvPr id="1" name=""/>
        <p:cNvGrpSpPr/>
        <p:nvPr/>
      </p:nvGrpSpPr>
      <p:grpSpPr>
        <a:xfrm>
          <a:off x="0" y="0"/>
          <a:ext cx="0" cy="0"/>
          <a:chOff x="0" y="0"/>
          <a:chExt cx="0" cy="0"/>
        </a:xfrm>
      </p:grpSpPr>
      <p:sp>
        <p:nvSpPr>
          <p:cNvPr id="2" name="Title 1"/>
          <p:cNvSpPr>
            <a:spLocks noGrp="1"/>
          </p:cNvSpPr>
          <p:nvPr>
            <p:ph type="title"/>
          </p:nvPr>
        </p:nvSpPr>
        <p:spPr>
          <a:xfrm>
            <a:off x="485634" y="231733"/>
            <a:ext cx="8201165" cy="1143000"/>
          </a:xfrm>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5EE580E-2C6D-EC48-BBAE-B2628912F320}" type="slidenum">
              <a:rPr lang="en-US" smtClean="0">
                <a:solidFill>
                  <a:prstClr val="black">
                    <a:tint val="75000"/>
                  </a:prstClr>
                </a:solidFill>
              </a:rPr>
              <a:pPr/>
              <a:t>‹#›</a:t>
            </a:fld>
            <a:endParaRPr lang="en-US" dirty="0">
              <a:solidFill>
                <a:prstClr val="black">
                  <a:tint val="75000"/>
                </a:prstClr>
              </a:solidFill>
            </a:endParaRPr>
          </a:p>
        </p:txBody>
      </p:sp>
      <p:sp>
        <p:nvSpPr>
          <p:cNvPr id="12" name="Content Placeholder 2"/>
          <p:cNvSpPr>
            <a:spLocks noGrp="1"/>
          </p:cNvSpPr>
          <p:nvPr>
            <p:ph idx="1"/>
          </p:nvPr>
        </p:nvSpPr>
        <p:spPr>
          <a:xfrm>
            <a:off x="485634" y="1455451"/>
            <a:ext cx="4025406" cy="2377440"/>
          </a:xfrm>
          <a:ln/>
        </p:spPr>
        <p:style>
          <a:lnRef idx="1">
            <a:schemeClr val="dk1"/>
          </a:lnRef>
          <a:fillRef idx="2">
            <a:schemeClr val="dk1"/>
          </a:fillRef>
          <a:effectRef idx="1">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3" name="Content Placeholder 2"/>
          <p:cNvSpPr>
            <a:spLocks noGrp="1"/>
          </p:cNvSpPr>
          <p:nvPr>
            <p:ph idx="17"/>
          </p:nvPr>
        </p:nvSpPr>
        <p:spPr>
          <a:xfrm>
            <a:off x="4657345" y="1455738"/>
            <a:ext cx="4029454" cy="2377440"/>
          </a:xfrm>
          <a:ln/>
        </p:spPr>
        <p:style>
          <a:lnRef idx="1">
            <a:schemeClr val="dk1"/>
          </a:lnRef>
          <a:fillRef idx="2">
            <a:schemeClr val="dk1"/>
          </a:fillRef>
          <a:effectRef idx="1">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4" name="Content Placeholder 2"/>
          <p:cNvSpPr>
            <a:spLocks noGrp="1"/>
          </p:cNvSpPr>
          <p:nvPr>
            <p:ph idx="18"/>
          </p:nvPr>
        </p:nvSpPr>
        <p:spPr>
          <a:xfrm>
            <a:off x="4657345" y="3927647"/>
            <a:ext cx="4029454" cy="2377440"/>
          </a:xfrm>
          <a:ln/>
        </p:spPr>
        <p:style>
          <a:lnRef idx="1">
            <a:schemeClr val="dk1"/>
          </a:lnRef>
          <a:fillRef idx="2">
            <a:schemeClr val="dk1"/>
          </a:fillRef>
          <a:effectRef idx="1">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5" name="Content Placeholder 2"/>
          <p:cNvSpPr>
            <a:spLocks noGrp="1"/>
          </p:cNvSpPr>
          <p:nvPr>
            <p:ph idx="19"/>
          </p:nvPr>
        </p:nvSpPr>
        <p:spPr>
          <a:xfrm>
            <a:off x="485634" y="3927647"/>
            <a:ext cx="4025406" cy="2377440"/>
          </a:xfrm>
          <a:ln/>
        </p:spPr>
        <p:style>
          <a:lnRef idx="1">
            <a:schemeClr val="dk1"/>
          </a:lnRef>
          <a:fillRef idx="2">
            <a:schemeClr val="dk1"/>
          </a:fillRef>
          <a:effectRef idx="1">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457200" y="1389151"/>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9968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09692"/>
            <a:ext cx="4038600" cy="4430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09692"/>
            <a:ext cx="4038600" cy="4430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cxnSp>
        <p:nvCxnSpPr>
          <p:cNvPr id="8" name="Straight Connector 7"/>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85067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effectLst/>
        </p:spPr>
        <p:style>
          <a:lnRef idx="1">
            <a:schemeClr val="accent2"/>
          </a:lnRef>
          <a:fillRef idx="2">
            <a:schemeClr val="accent2"/>
          </a:fillRef>
          <a:effectRef idx="1">
            <a:schemeClr val="accent2"/>
          </a:effectRef>
          <a:fontRef idx="none"/>
        </p:style>
        <p:txBody>
          <a:bodyPr anchor="ctr"/>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40237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effectLst/>
        </p:spPr>
        <p:style>
          <a:lnRef idx="1">
            <a:schemeClr val="accent2"/>
          </a:lnRef>
          <a:fillRef idx="2">
            <a:schemeClr val="accent2"/>
          </a:fillRef>
          <a:effectRef idx="1">
            <a:schemeClr val="accent2"/>
          </a:effectRef>
          <a:fontRef idx="none"/>
        </p:style>
        <p:txBody>
          <a:bodyPr anchor="ctr"/>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40237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cxnSp>
        <p:nvCxnSpPr>
          <p:cNvPr id="10" name="Straight Connector 9"/>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6625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7628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rot="5400000">
            <a:off x="-3111445" y="2974670"/>
            <a:ext cx="6994774"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rot="5400000">
            <a:off x="-4707335" y="4542685"/>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ectangle 8"/>
          <p:cNvSpPr/>
          <p:nvPr userDrawn="1"/>
        </p:nvSpPr>
        <p:spPr>
          <a:xfrm rot="5400000">
            <a:off x="-4769512" y="4542687"/>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Title 1"/>
          <p:cNvSpPr>
            <a:spLocks noGrp="1"/>
          </p:cNvSpPr>
          <p:nvPr>
            <p:ph type="ctrTitle"/>
          </p:nvPr>
        </p:nvSpPr>
        <p:spPr>
          <a:xfrm rot="5400000">
            <a:off x="1223730" y="2570147"/>
            <a:ext cx="6167849" cy="1470025"/>
          </a:xfrm>
        </p:spPr>
        <p:txBody>
          <a:bodyPr anchor="b"/>
          <a:lstStyle>
            <a:lvl1pPr algn="l">
              <a:defRPr/>
            </a:lvl1pPr>
          </a:lstStyle>
          <a:p>
            <a:r>
              <a:rPr lang="en-US"/>
              <a:t>Click to edit Master title style</a:t>
            </a:r>
            <a:endParaRPr lang="en-US" dirty="0"/>
          </a:p>
        </p:txBody>
      </p:sp>
      <p:sp>
        <p:nvSpPr>
          <p:cNvPr id="12" name="Subtitle 2"/>
          <p:cNvSpPr>
            <a:spLocks noGrp="1"/>
          </p:cNvSpPr>
          <p:nvPr>
            <p:ph type="subTitle" idx="1"/>
          </p:nvPr>
        </p:nvSpPr>
        <p:spPr>
          <a:xfrm rot="5400000">
            <a:off x="-501094" y="2428861"/>
            <a:ext cx="6167844" cy="1752600"/>
          </a:xfrm>
        </p:spPr>
        <p:txBody>
          <a:bodyPr anchor="t"/>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13" name="Straight Connector 12"/>
          <p:cNvCxnSpPr/>
          <p:nvPr userDrawn="1"/>
        </p:nvCxnSpPr>
        <p:spPr>
          <a:xfrm>
            <a:off x="3513951" y="221237"/>
            <a:ext cx="0" cy="6499994"/>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HM left 24-159blk.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698591" y="4998434"/>
            <a:ext cx="2298700" cy="482600"/>
          </a:xfrm>
          <a:prstGeom prst="rect">
            <a:avLst/>
          </a:prstGeom>
        </p:spPr>
      </p:pic>
    </p:spTree>
    <p:extLst>
      <p:ext uri="{BB962C8B-B14F-4D97-AF65-F5344CB8AC3E}">
        <p14:creationId xmlns:p14="http://schemas.microsoft.com/office/powerpoint/2010/main" val="340392724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2 chart w/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
        <p:nvSpPr>
          <p:cNvPr id="3" name="Date Placeholder 2"/>
          <p:cNvSpPr>
            <a:spLocks noGrp="1"/>
          </p:cNvSpPr>
          <p:nvPr>
            <p:ph type="dt" sz="half" idx="10"/>
          </p:nvPr>
        </p:nvSpPr>
        <p:spPr/>
        <p:txBody>
          <a:bodyPr/>
          <a:lstStyle/>
          <a:p>
            <a:fld id="{63F618D6-8874-4E4E-8803-681C02BED5FE}" type="datetime1">
              <a:rPr lang="en-US" smtClean="0">
                <a:solidFill>
                  <a:prstClr val="black">
                    <a:tint val="75000"/>
                  </a:prstClr>
                </a:solidFill>
              </a:rPr>
              <a:pPr/>
              <a:t>2/19/2020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798F6-F9AC-45CD-ABF5-774AF754151A}" type="slidenum">
              <a:rPr lang="en-US" smtClean="0">
                <a:solidFill>
                  <a:prstClr val="black">
                    <a:tint val="75000"/>
                  </a:prstClr>
                </a:solidFill>
              </a:rPr>
              <a:pPr/>
              <a:t>‹#›</a:t>
            </a:fld>
            <a:endParaRPr lang="en-US" dirty="0">
              <a:solidFill>
                <a:prstClr val="black">
                  <a:tint val="75000"/>
                </a:prstClr>
              </a:solidFill>
            </a:endParaRPr>
          </a:p>
        </p:txBody>
      </p:sp>
      <p:sp>
        <p:nvSpPr>
          <p:cNvPr id="6" name="Chart Placeholder 6"/>
          <p:cNvSpPr>
            <a:spLocks noGrp="1"/>
          </p:cNvSpPr>
          <p:nvPr>
            <p:ph type="chart" sz="quarter" idx="13"/>
          </p:nvPr>
        </p:nvSpPr>
        <p:spPr>
          <a:xfrm>
            <a:off x="457200" y="1524000"/>
            <a:ext cx="3886200" cy="2209800"/>
          </a:xfrm>
          <a:ln/>
        </p:spPr>
        <p:style>
          <a:lnRef idx="1">
            <a:schemeClr val="dk1"/>
          </a:lnRef>
          <a:fillRef idx="2">
            <a:schemeClr val="dk1"/>
          </a:fillRef>
          <a:effectRef idx="1">
            <a:schemeClr val="dk1"/>
          </a:effectRef>
          <a:fontRef idx="none"/>
        </p:style>
        <p:txBody>
          <a:bodyPr/>
          <a:lstStyle/>
          <a:p>
            <a:endParaRPr lang="en-US" dirty="0"/>
          </a:p>
        </p:txBody>
      </p:sp>
      <p:sp>
        <p:nvSpPr>
          <p:cNvPr id="7" name="Chart Placeholder 6"/>
          <p:cNvSpPr>
            <a:spLocks noGrp="1"/>
          </p:cNvSpPr>
          <p:nvPr>
            <p:ph type="chart" sz="quarter" idx="15"/>
          </p:nvPr>
        </p:nvSpPr>
        <p:spPr>
          <a:xfrm>
            <a:off x="457200" y="3886200"/>
            <a:ext cx="3886200" cy="2209800"/>
          </a:xfrm>
          <a:ln/>
        </p:spPr>
        <p:style>
          <a:lnRef idx="1">
            <a:schemeClr val="dk1"/>
          </a:lnRef>
          <a:fillRef idx="2">
            <a:schemeClr val="dk1"/>
          </a:fillRef>
          <a:effectRef idx="1">
            <a:schemeClr val="dk1"/>
          </a:effectRef>
          <a:fontRef idx="none"/>
        </p:style>
        <p:txBody>
          <a:bodyPr/>
          <a:lstStyle/>
          <a:p>
            <a:endParaRPr lang="en-US" dirty="0"/>
          </a:p>
        </p:txBody>
      </p:sp>
      <p:sp>
        <p:nvSpPr>
          <p:cNvPr id="9" name="Content Placeholder 8"/>
          <p:cNvSpPr>
            <a:spLocks noGrp="1"/>
          </p:cNvSpPr>
          <p:nvPr>
            <p:ph sz="quarter" idx="16"/>
          </p:nvPr>
        </p:nvSpPr>
        <p:spPr>
          <a:xfrm>
            <a:off x="4572000" y="1524000"/>
            <a:ext cx="4114800" cy="4572000"/>
          </a:xfrm>
        </p:spPr>
        <p:style>
          <a:lnRef idx="1">
            <a:schemeClr val="dk1"/>
          </a:lnRef>
          <a:fillRef idx="2">
            <a:schemeClr val="dk1"/>
          </a:fillRef>
          <a:effectRef idx="1">
            <a:schemeClr val="dk1"/>
          </a:effectRef>
          <a:fontRef idx="none"/>
        </p:style>
        <p:txBody>
          <a:bodyPr/>
          <a:lstStyle>
            <a:lvl1pPr>
              <a:defRPr sz="2000">
                <a:latin typeface="Arial Narrow" pitchFamily="34" charset="0"/>
              </a:defRPr>
            </a:lvl1pPr>
            <a:lvl2pPr>
              <a:defRPr sz="2000">
                <a:latin typeface="Arial Narrow" pitchFamily="34" charset="0"/>
              </a:defRPr>
            </a:lvl2pPr>
            <a:lvl3pPr>
              <a:defRPr sz="2000">
                <a:latin typeface="Arial Narrow" pitchFamily="34" charset="0"/>
              </a:defRPr>
            </a:lvl3pPr>
            <a:lvl4pPr>
              <a:defRPr sz="2000">
                <a:latin typeface="Arial Narrow" pitchFamily="34" charset="0"/>
              </a:defRPr>
            </a:lvl4pPr>
            <a:lvl5pPr>
              <a:defRPr sz="20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6037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u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82526A-ADA2-4E38-BA92-08587137BA01}" type="datetime1">
              <a:rPr lang="en-US" smtClean="0">
                <a:solidFill>
                  <a:prstClr val="black">
                    <a:tint val="75000"/>
                  </a:prstClr>
                </a:solidFill>
              </a:rPr>
              <a:pPr/>
              <a:t>2/19/2020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798F6-F9AC-45CD-ABF5-774AF754151A}" type="slidenum">
              <a:rPr lang="en-US" smtClean="0">
                <a:solidFill>
                  <a:prstClr val="black">
                    <a:tint val="75000"/>
                  </a:prstClr>
                </a:solidFill>
              </a:rPr>
              <a:pPr/>
              <a:t>‹#›</a:t>
            </a:fld>
            <a:endParaRPr lang="en-US" dirty="0">
              <a:solidFill>
                <a:prstClr val="black">
                  <a:tint val="75000"/>
                </a:prstClr>
              </a:solidFill>
            </a:endParaRPr>
          </a:p>
        </p:txBody>
      </p:sp>
      <p:sp>
        <p:nvSpPr>
          <p:cNvPr id="7" name="Chart Placeholder 6"/>
          <p:cNvSpPr>
            <a:spLocks noGrp="1"/>
          </p:cNvSpPr>
          <p:nvPr>
            <p:ph type="chart" sz="quarter" idx="13"/>
          </p:nvPr>
        </p:nvSpPr>
        <p:spPr>
          <a:xfrm>
            <a:off x="457200" y="16002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0" name="Chart Placeholder 6"/>
          <p:cNvSpPr>
            <a:spLocks noGrp="1"/>
          </p:cNvSpPr>
          <p:nvPr>
            <p:ph type="chart" sz="quarter" idx="14"/>
          </p:nvPr>
        </p:nvSpPr>
        <p:spPr>
          <a:xfrm>
            <a:off x="4800600" y="16002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1" name="Chart Placeholder 6"/>
          <p:cNvSpPr>
            <a:spLocks noGrp="1"/>
          </p:cNvSpPr>
          <p:nvPr>
            <p:ph type="chart" sz="quarter" idx="15"/>
          </p:nvPr>
        </p:nvSpPr>
        <p:spPr>
          <a:xfrm>
            <a:off x="457200" y="39624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2" name="Chart Placeholder 6"/>
          <p:cNvSpPr>
            <a:spLocks noGrp="1"/>
          </p:cNvSpPr>
          <p:nvPr>
            <p:ph type="chart" sz="quarter" idx="16"/>
          </p:nvPr>
        </p:nvSpPr>
        <p:spPr>
          <a:xfrm>
            <a:off x="4800600" y="3962400"/>
            <a:ext cx="3886200" cy="2209800"/>
          </a:xfrm>
        </p:spPr>
        <p:style>
          <a:lnRef idx="1">
            <a:schemeClr val="dk1"/>
          </a:lnRef>
          <a:fillRef idx="2">
            <a:schemeClr val="dk1"/>
          </a:fillRef>
          <a:effectRef idx="1">
            <a:schemeClr val="dk1"/>
          </a:effectRef>
          <a:fontRef idx="none"/>
        </p:style>
        <p:txBody>
          <a:bodyPr/>
          <a:lstStyle/>
          <a:p>
            <a:endParaRPr lang="en-US" dirty="0"/>
          </a:p>
        </p:txBody>
      </p:sp>
      <p:cxnSp>
        <p:nvCxnSpPr>
          <p:cNvPr id="13" name="Straight Connector 12"/>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18220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4 u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9855F6-CF5E-43CC-9998-323705877CBE}" type="datetime1">
              <a:rPr lang="en-US" smtClean="0">
                <a:solidFill>
                  <a:prstClr val="black">
                    <a:tint val="75000"/>
                  </a:prstClr>
                </a:solidFill>
              </a:rPr>
              <a:pPr/>
              <a:t>2/19/2020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798F6-F9AC-45CD-ABF5-774AF754151A}" type="slidenum">
              <a:rPr lang="en-US" smtClean="0">
                <a:solidFill>
                  <a:prstClr val="black">
                    <a:tint val="75000"/>
                  </a:prstClr>
                </a:solidFill>
              </a:rPr>
              <a:pPr/>
              <a:t>‹#›</a:t>
            </a:fld>
            <a:endParaRPr lang="en-US" dirty="0">
              <a:solidFill>
                <a:prstClr val="black">
                  <a:tint val="75000"/>
                </a:prstClr>
              </a:solidFill>
            </a:endParaRPr>
          </a:p>
        </p:txBody>
      </p:sp>
      <p:sp>
        <p:nvSpPr>
          <p:cNvPr id="7" name="Chart Placeholder 6"/>
          <p:cNvSpPr>
            <a:spLocks noGrp="1"/>
          </p:cNvSpPr>
          <p:nvPr>
            <p:ph type="chart" sz="quarter" idx="13"/>
          </p:nvPr>
        </p:nvSpPr>
        <p:spPr>
          <a:xfrm>
            <a:off x="457200" y="16002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1" name="Chart Placeholder 6"/>
          <p:cNvSpPr>
            <a:spLocks noGrp="1"/>
          </p:cNvSpPr>
          <p:nvPr>
            <p:ph type="chart" sz="quarter" idx="15"/>
          </p:nvPr>
        </p:nvSpPr>
        <p:spPr>
          <a:xfrm>
            <a:off x="457200" y="39624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4" name="Text Placeholder 13"/>
          <p:cNvSpPr>
            <a:spLocks noGrp="1"/>
          </p:cNvSpPr>
          <p:nvPr>
            <p:ph type="body" sz="quarter" idx="17"/>
          </p:nvPr>
        </p:nvSpPr>
        <p:spPr>
          <a:xfrm>
            <a:off x="4800600" y="1600200"/>
            <a:ext cx="3886200" cy="2209800"/>
          </a:xfrm>
        </p:spPr>
        <p:style>
          <a:lnRef idx="1">
            <a:schemeClr val="dk1"/>
          </a:lnRef>
          <a:fillRef idx="2">
            <a:schemeClr val="dk1"/>
          </a:fillRef>
          <a:effectRef idx="1">
            <a:schemeClr val="dk1"/>
          </a:effectRef>
          <a:fontRef idx="none"/>
        </p:style>
        <p:txBody>
          <a:bodyPr/>
          <a:lstStyle>
            <a:lvl1pPr>
              <a:defRPr sz="1800">
                <a:latin typeface="Arial Narrow" pitchFamily="34" charset="0"/>
              </a:defRPr>
            </a:lvl1pPr>
            <a:lvl2pPr>
              <a:defRPr sz="1800">
                <a:latin typeface="Arial Narrow" pitchFamily="34" charset="0"/>
              </a:defRPr>
            </a:lvl2pPr>
            <a:lvl3pPr>
              <a:defRPr sz="1800">
                <a:latin typeface="Arial Narrow" pitchFamily="34" charset="0"/>
              </a:defRPr>
            </a:lvl3pPr>
            <a:lvl4pPr>
              <a:defRPr sz="1800">
                <a:latin typeface="Arial Narrow" pitchFamily="34" charset="0"/>
              </a:defRPr>
            </a:lvl4pPr>
            <a:lvl5pPr>
              <a:defRPr sz="18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8"/>
          </p:nvPr>
        </p:nvSpPr>
        <p:spPr>
          <a:xfrm>
            <a:off x="4800600" y="3962400"/>
            <a:ext cx="3886200" cy="2209800"/>
          </a:xfrm>
        </p:spPr>
        <p:style>
          <a:lnRef idx="1">
            <a:schemeClr val="dk1"/>
          </a:lnRef>
          <a:fillRef idx="2">
            <a:schemeClr val="dk1"/>
          </a:fillRef>
          <a:effectRef idx="1">
            <a:schemeClr val="dk1"/>
          </a:effectRef>
          <a:fontRef idx="none"/>
        </p:style>
        <p:txBody>
          <a:bodyPr/>
          <a:lstStyle>
            <a:lvl1pPr>
              <a:defRPr sz="1800">
                <a:latin typeface="Arial Narrow" pitchFamily="34" charset="0"/>
              </a:defRPr>
            </a:lvl1pPr>
            <a:lvl2pPr>
              <a:defRPr sz="1800">
                <a:latin typeface="Arial Narrow" pitchFamily="34" charset="0"/>
              </a:defRPr>
            </a:lvl2pPr>
            <a:lvl3pPr>
              <a:defRPr sz="1800">
                <a:latin typeface="Arial Narrow" pitchFamily="34" charset="0"/>
              </a:defRPr>
            </a:lvl3pPr>
            <a:lvl4pPr>
              <a:defRPr sz="1800">
                <a:latin typeface="Arial Narrow" pitchFamily="34" charset="0"/>
              </a:defRPr>
            </a:lvl4pPr>
            <a:lvl5pPr>
              <a:defRPr sz="18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29102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4 u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52397F-3162-415B-854F-B067F9C3B2A0}" type="datetime1">
              <a:rPr lang="en-US" smtClean="0">
                <a:solidFill>
                  <a:prstClr val="black">
                    <a:tint val="75000"/>
                  </a:prstClr>
                </a:solidFill>
              </a:rPr>
              <a:pPr/>
              <a:t>2/19/2020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798F6-F9AC-45CD-ABF5-774AF754151A}" type="slidenum">
              <a:rPr lang="en-US" smtClean="0">
                <a:solidFill>
                  <a:prstClr val="black">
                    <a:tint val="75000"/>
                  </a:prstClr>
                </a:solidFill>
              </a:rPr>
              <a:pPr/>
              <a:t>‹#›</a:t>
            </a:fld>
            <a:endParaRPr lang="en-US" dirty="0">
              <a:solidFill>
                <a:prstClr val="black">
                  <a:tint val="75000"/>
                </a:prstClr>
              </a:solidFill>
            </a:endParaRPr>
          </a:p>
        </p:txBody>
      </p:sp>
      <p:sp>
        <p:nvSpPr>
          <p:cNvPr id="7" name="Chart Placeholder 6"/>
          <p:cNvSpPr>
            <a:spLocks noGrp="1"/>
          </p:cNvSpPr>
          <p:nvPr>
            <p:ph type="chart" sz="quarter" idx="13"/>
          </p:nvPr>
        </p:nvSpPr>
        <p:spPr>
          <a:xfrm>
            <a:off x="457200" y="16002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1" name="Chart Placeholder 6"/>
          <p:cNvSpPr>
            <a:spLocks noGrp="1"/>
          </p:cNvSpPr>
          <p:nvPr>
            <p:ph type="chart" sz="quarter" idx="15"/>
          </p:nvPr>
        </p:nvSpPr>
        <p:spPr>
          <a:xfrm>
            <a:off x="4800600" y="16002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4" name="Text Placeholder 13"/>
          <p:cNvSpPr>
            <a:spLocks noGrp="1"/>
          </p:cNvSpPr>
          <p:nvPr>
            <p:ph type="body" sz="quarter" idx="17"/>
          </p:nvPr>
        </p:nvSpPr>
        <p:spPr>
          <a:xfrm>
            <a:off x="457200" y="3962400"/>
            <a:ext cx="3886200" cy="2286000"/>
          </a:xfrm>
        </p:spPr>
        <p:style>
          <a:lnRef idx="1">
            <a:schemeClr val="dk1"/>
          </a:lnRef>
          <a:fillRef idx="2">
            <a:schemeClr val="dk1"/>
          </a:fillRef>
          <a:effectRef idx="1">
            <a:schemeClr val="dk1"/>
          </a:effectRef>
          <a:fontRef idx="none"/>
        </p:style>
        <p:txBody>
          <a:bodyPr/>
          <a:lstStyle>
            <a:lvl1pPr>
              <a:defRPr sz="1800">
                <a:latin typeface="Arial Narrow" pitchFamily="34" charset="0"/>
              </a:defRPr>
            </a:lvl1pPr>
            <a:lvl2pPr>
              <a:defRPr sz="1800">
                <a:latin typeface="Arial Narrow" pitchFamily="34" charset="0"/>
              </a:defRPr>
            </a:lvl2pPr>
            <a:lvl3pPr>
              <a:defRPr sz="1800">
                <a:latin typeface="Arial Narrow" pitchFamily="34" charset="0"/>
              </a:defRPr>
            </a:lvl3pPr>
            <a:lvl4pPr>
              <a:defRPr sz="1800">
                <a:latin typeface="Arial Narrow" pitchFamily="34" charset="0"/>
              </a:defRPr>
            </a:lvl4pPr>
            <a:lvl5pPr>
              <a:defRPr sz="18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8"/>
          </p:nvPr>
        </p:nvSpPr>
        <p:spPr>
          <a:xfrm>
            <a:off x="4800600" y="3962400"/>
            <a:ext cx="3886200" cy="2209800"/>
          </a:xfrm>
        </p:spPr>
        <p:style>
          <a:lnRef idx="1">
            <a:schemeClr val="dk1"/>
          </a:lnRef>
          <a:fillRef idx="2">
            <a:schemeClr val="dk1"/>
          </a:fillRef>
          <a:effectRef idx="1">
            <a:schemeClr val="dk1"/>
          </a:effectRef>
          <a:fontRef idx="none"/>
        </p:style>
        <p:txBody>
          <a:bodyPr/>
          <a:lstStyle>
            <a:lvl1pPr>
              <a:defRPr sz="1800">
                <a:latin typeface="Arial Narrow" pitchFamily="34" charset="0"/>
              </a:defRPr>
            </a:lvl1pPr>
            <a:lvl2pPr>
              <a:defRPr sz="1800">
                <a:latin typeface="Arial Narrow" pitchFamily="34" charset="0"/>
              </a:defRPr>
            </a:lvl2pPr>
            <a:lvl3pPr>
              <a:defRPr sz="1800">
                <a:latin typeface="Arial Narrow" pitchFamily="34" charset="0"/>
              </a:defRPr>
            </a:lvl3pPr>
            <a:lvl4pPr>
              <a:defRPr sz="1800">
                <a:latin typeface="Arial Narrow" pitchFamily="34" charset="0"/>
              </a:defRPr>
            </a:lvl4pPr>
            <a:lvl5pPr>
              <a:defRPr sz="18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4172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741328" y="1904"/>
            <a:ext cx="402672" cy="365125"/>
          </a:xfrm>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672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CD42439B-3D6C-499C-9F1C-4DE082813FB7}" type="slidenum">
              <a:rPr lang="en-US" altLang="en-US"/>
              <a:pPr>
                <a:defRPr/>
              </a:pPr>
              <a:t>‹#›</a:t>
            </a:fld>
            <a:endParaRPr lang="en-US" altLang="en-US"/>
          </a:p>
        </p:txBody>
      </p:sp>
    </p:spTree>
    <p:extLst>
      <p:ext uri="{BB962C8B-B14F-4D97-AF65-F5344CB8AC3E}">
        <p14:creationId xmlns:p14="http://schemas.microsoft.com/office/powerpoint/2010/main" val="170507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5972281"/>
            <a:ext cx="9144000"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ctrTitle"/>
          </p:nvPr>
        </p:nvSpPr>
        <p:spPr>
          <a:xfrm>
            <a:off x="457200" y="3194785"/>
            <a:ext cx="6869373" cy="1470025"/>
          </a:xfrm>
        </p:spPr>
        <p:txBody>
          <a:bodyPr anchor="b">
            <a:normAutofit/>
          </a:bodyPr>
          <a:lstStyle>
            <a:lvl1pPr algn="l">
              <a:defRPr sz="28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57200" y="4801809"/>
            <a:ext cx="6869373" cy="638951"/>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p:nvCxnSpPr>
        <p:spPr>
          <a:xfrm>
            <a:off x="452360" y="5438914"/>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ectangle 10"/>
          <p:cNvSpPr/>
          <p:nvPr userDrawn="1"/>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12" name="Straight Connector 11"/>
          <p:cNvCxnSpPr/>
          <p:nvPr userDrawn="1"/>
        </p:nvCxnSpPr>
        <p:spPr>
          <a:xfrm>
            <a:off x="452360" y="4795125"/>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HM left 30 159blk 200%.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3900" y="1371600"/>
            <a:ext cx="5143500" cy="1127961"/>
          </a:xfrm>
          <a:prstGeom prst="rect">
            <a:avLst/>
          </a:prstGeom>
        </p:spPr>
      </p:pic>
    </p:spTree>
    <p:extLst>
      <p:ext uri="{BB962C8B-B14F-4D97-AF65-F5344CB8AC3E}">
        <p14:creationId xmlns:p14="http://schemas.microsoft.com/office/powerpoint/2010/main" val="320783843"/>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5634" y="1484434"/>
            <a:ext cx="8201166" cy="4425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0852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972281"/>
            <a:ext cx="9144000"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2313" y="4406900"/>
            <a:ext cx="7772400" cy="1362075"/>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sp>
        <p:nvSpPr>
          <p:cNvPr id="9" name="Rectangle 8"/>
          <p:cNvSpPr/>
          <p:nvPr userDrawn="1"/>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ectangle 9"/>
          <p:cNvSpPr/>
          <p:nvPr userDrawn="1"/>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2" name="Picture 11" descr="HM left 24-159blk.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2120" y="6121560"/>
            <a:ext cx="2298700" cy="482600"/>
          </a:xfrm>
          <a:prstGeom prst="rect">
            <a:avLst/>
          </a:prstGeom>
        </p:spPr>
      </p:pic>
    </p:spTree>
    <p:extLst>
      <p:ext uri="{BB962C8B-B14F-4D97-AF65-F5344CB8AC3E}">
        <p14:creationId xmlns:p14="http://schemas.microsoft.com/office/powerpoint/2010/main" val="875676501"/>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ro statement">
    <p:spTree>
      <p:nvGrpSpPr>
        <p:cNvPr id="1" name=""/>
        <p:cNvGrpSpPr/>
        <p:nvPr/>
      </p:nvGrpSpPr>
      <p:grpSpPr>
        <a:xfrm>
          <a:off x="0" y="0"/>
          <a:ext cx="0" cy="0"/>
          <a:chOff x="0" y="0"/>
          <a:chExt cx="0" cy="0"/>
        </a:xfrm>
      </p:grpSpPr>
      <p:sp>
        <p:nvSpPr>
          <p:cNvPr id="2" name="Title 1"/>
          <p:cNvSpPr>
            <a:spLocks noGrp="1"/>
          </p:cNvSpPr>
          <p:nvPr>
            <p:ph type="title"/>
          </p:nvPr>
        </p:nvSpPr>
        <p:spPr>
          <a:xfrm>
            <a:off x="485634" y="274639"/>
            <a:ext cx="8201165" cy="1613082"/>
          </a:xfrm>
        </p:spPr>
        <p:txBody>
          <a:bodyPr anchor="t">
            <a:normAutofit/>
          </a:bodyPr>
          <a:lstStyle>
            <a:lvl1pPr>
              <a:defRPr sz="18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sp>
        <p:nvSpPr>
          <p:cNvPr id="6" name="Content Placeholder 5"/>
          <p:cNvSpPr>
            <a:spLocks noGrp="1"/>
          </p:cNvSpPr>
          <p:nvPr>
            <p:ph sz="quarter" idx="12"/>
          </p:nvPr>
        </p:nvSpPr>
        <p:spPr>
          <a:xfrm>
            <a:off x="485775" y="1973525"/>
            <a:ext cx="8201025" cy="3946263"/>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7200" y="193342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73806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 up content">
    <p:spTree>
      <p:nvGrpSpPr>
        <p:cNvPr id="1" name=""/>
        <p:cNvGrpSpPr/>
        <p:nvPr/>
      </p:nvGrpSpPr>
      <p:grpSpPr>
        <a:xfrm>
          <a:off x="0" y="0"/>
          <a:ext cx="0" cy="0"/>
          <a:chOff x="0" y="0"/>
          <a:chExt cx="0" cy="0"/>
        </a:xfrm>
      </p:grpSpPr>
      <p:sp>
        <p:nvSpPr>
          <p:cNvPr id="2" name="Title 1"/>
          <p:cNvSpPr>
            <a:spLocks noGrp="1"/>
          </p:cNvSpPr>
          <p:nvPr>
            <p:ph type="title"/>
          </p:nvPr>
        </p:nvSpPr>
        <p:spPr>
          <a:xfrm>
            <a:off x="485634" y="231733"/>
            <a:ext cx="8201165" cy="1143000"/>
          </a:xfrm>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5EE580E-2C6D-EC48-BBAE-B2628912F320}" type="slidenum">
              <a:rPr lang="en-US" smtClean="0">
                <a:solidFill>
                  <a:prstClr val="black">
                    <a:tint val="75000"/>
                  </a:prstClr>
                </a:solidFill>
              </a:rPr>
              <a:pPr/>
              <a:t>‹#›</a:t>
            </a:fld>
            <a:endParaRPr lang="en-US" dirty="0">
              <a:solidFill>
                <a:prstClr val="black">
                  <a:tint val="75000"/>
                </a:prstClr>
              </a:solidFill>
            </a:endParaRPr>
          </a:p>
        </p:txBody>
      </p:sp>
      <p:sp>
        <p:nvSpPr>
          <p:cNvPr id="12" name="Content Placeholder 2"/>
          <p:cNvSpPr>
            <a:spLocks noGrp="1"/>
          </p:cNvSpPr>
          <p:nvPr>
            <p:ph idx="1"/>
          </p:nvPr>
        </p:nvSpPr>
        <p:spPr>
          <a:xfrm>
            <a:off x="485634" y="1455451"/>
            <a:ext cx="4025406" cy="2377440"/>
          </a:xfrm>
          <a:ln/>
        </p:spPr>
        <p:style>
          <a:lnRef idx="1">
            <a:schemeClr val="dk1"/>
          </a:lnRef>
          <a:fillRef idx="2">
            <a:schemeClr val="dk1"/>
          </a:fillRef>
          <a:effectRef idx="1">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3" name="Content Placeholder 2"/>
          <p:cNvSpPr>
            <a:spLocks noGrp="1"/>
          </p:cNvSpPr>
          <p:nvPr>
            <p:ph idx="17"/>
          </p:nvPr>
        </p:nvSpPr>
        <p:spPr>
          <a:xfrm>
            <a:off x="4657345" y="1455738"/>
            <a:ext cx="4029454" cy="2377440"/>
          </a:xfrm>
          <a:ln/>
        </p:spPr>
        <p:style>
          <a:lnRef idx="1">
            <a:schemeClr val="dk1"/>
          </a:lnRef>
          <a:fillRef idx="2">
            <a:schemeClr val="dk1"/>
          </a:fillRef>
          <a:effectRef idx="1">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4" name="Content Placeholder 2"/>
          <p:cNvSpPr>
            <a:spLocks noGrp="1"/>
          </p:cNvSpPr>
          <p:nvPr>
            <p:ph idx="18"/>
          </p:nvPr>
        </p:nvSpPr>
        <p:spPr>
          <a:xfrm>
            <a:off x="4657345" y="3927647"/>
            <a:ext cx="4029454" cy="2377440"/>
          </a:xfrm>
          <a:ln/>
        </p:spPr>
        <p:style>
          <a:lnRef idx="1">
            <a:schemeClr val="dk1"/>
          </a:lnRef>
          <a:fillRef idx="2">
            <a:schemeClr val="dk1"/>
          </a:fillRef>
          <a:effectRef idx="1">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5" name="Content Placeholder 2"/>
          <p:cNvSpPr>
            <a:spLocks noGrp="1"/>
          </p:cNvSpPr>
          <p:nvPr>
            <p:ph idx="19"/>
          </p:nvPr>
        </p:nvSpPr>
        <p:spPr>
          <a:xfrm>
            <a:off x="485634" y="3927647"/>
            <a:ext cx="4025406" cy="2377440"/>
          </a:xfrm>
          <a:ln/>
        </p:spPr>
        <p:style>
          <a:lnRef idx="1">
            <a:schemeClr val="dk1"/>
          </a:lnRef>
          <a:fillRef idx="2">
            <a:schemeClr val="dk1"/>
          </a:fillRef>
          <a:effectRef idx="1">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9" name="Straight Connector 8"/>
          <p:cNvCxnSpPr/>
          <p:nvPr userDrawn="1"/>
        </p:nvCxnSpPr>
        <p:spPr>
          <a:xfrm>
            <a:off x="457200" y="1389151"/>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0806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09692"/>
            <a:ext cx="4038600" cy="4430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09692"/>
            <a:ext cx="4038600" cy="4430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cxnSp>
        <p:nvCxnSpPr>
          <p:cNvPr id="8" name="Straight Connector 7"/>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4242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effectLst/>
        </p:spPr>
        <p:style>
          <a:lnRef idx="1">
            <a:schemeClr val="accent2"/>
          </a:lnRef>
          <a:fillRef idx="2">
            <a:schemeClr val="accent2"/>
          </a:fillRef>
          <a:effectRef idx="1">
            <a:schemeClr val="accent2"/>
          </a:effectRef>
          <a:fontRef idx="none"/>
        </p:style>
        <p:txBody>
          <a:bodyPr anchor="ctr"/>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40237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effectLst/>
        </p:spPr>
        <p:style>
          <a:lnRef idx="1">
            <a:schemeClr val="accent2"/>
          </a:lnRef>
          <a:fillRef idx="2">
            <a:schemeClr val="accent2"/>
          </a:fillRef>
          <a:effectRef idx="1">
            <a:schemeClr val="accent2"/>
          </a:effectRef>
          <a:fontRef idx="none"/>
        </p:style>
        <p:txBody>
          <a:bodyPr anchor="ctr"/>
          <a:lstStyle>
            <a:lvl1pPr marL="0" indent="0">
              <a:buNone/>
              <a:defRPr sz="2400" b="1">
                <a:solidFill>
                  <a:srgbClr val="CB601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40237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cxnSp>
        <p:nvCxnSpPr>
          <p:cNvPr id="10" name="Straight Connector 9"/>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67750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21846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rot="5400000">
            <a:off x="-3111445" y="2974670"/>
            <a:ext cx="6994774"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p:cNvSpPr/>
          <p:nvPr userDrawn="1"/>
        </p:nvSpPr>
        <p:spPr>
          <a:xfrm rot="5400000">
            <a:off x="-4707335" y="4542685"/>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ectangle 8"/>
          <p:cNvSpPr/>
          <p:nvPr userDrawn="1"/>
        </p:nvSpPr>
        <p:spPr>
          <a:xfrm rot="5400000">
            <a:off x="-4769512" y="4542687"/>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Title 1"/>
          <p:cNvSpPr>
            <a:spLocks noGrp="1"/>
          </p:cNvSpPr>
          <p:nvPr>
            <p:ph type="ctrTitle"/>
          </p:nvPr>
        </p:nvSpPr>
        <p:spPr>
          <a:xfrm rot="5400000">
            <a:off x="1223730" y="2570147"/>
            <a:ext cx="6167849" cy="1470025"/>
          </a:xfrm>
        </p:spPr>
        <p:txBody>
          <a:bodyPr anchor="b"/>
          <a:lstStyle>
            <a:lvl1pPr algn="l">
              <a:defRPr/>
            </a:lvl1pPr>
          </a:lstStyle>
          <a:p>
            <a:r>
              <a:rPr lang="en-US"/>
              <a:t>Click to edit Master title style</a:t>
            </a:r>
            <a:endParaRPr lang="en-US" dirty="0"/>
          </a:p>
        </p:txBody>
      </p:sp>
      <p:sp>
        <p:nvSpPr>
          <p:cNvPr id="12" name="Subtitle 2"/>
          <p:cNvSpPr>
            <a:spLocks noGrp="1"/>
          </p:cNvSpPr>
          <p:nvPr>
            <p:ph type="subTitle" idx="1"/>
          </p:nvPr>
        </p:nvSpPr>
        <p:spPr>
          <a:xfrm rot="5400000">
            <a:off x="-501094" y="2428861"/>
            <a:ext cx="6167844" cy="1752600"/>
          </a:xfrm>
        </p:spPr>
        <p:txBody>
          <a:bodyPr anchor="t"/>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13" name="Straight Connector 12"/>
          <p:cNvCxnSpPr/>
          <p:nvPr userDrawn="1"/>
        </p:nvCxnSpPr>
        <p:spPr>
          <a:xfrm>
            <a:off x="3513951" y="221237"/>
            <a:ext cx="0" cy="6499994"/>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HM left 24-159blk.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698591" y="4998434"/>
            <a:ext cx="2298700" cy="482600"/>
          </a:xfrm>
          <a:prstGeom prst="rect">
            <a:avLst/>
          </a:prstGeom>
        </p:spPr>
      </p:pic>
    </p:spTree>
    <p:extLst>
      <p:ext uri="{BB962C8B-B14F-4D97-AF65-F5344CB8AC3E}">
        <p14:creationId xmlns:p14="http://schemas.microsoft.com/office/powerpoint/2010/main" val="3290855406"/>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2 chart w/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798F6-F9AC-45CD-ABF5-774AF754151A}" type="slidenum">
              <a:rPr lang="en-US" smtClean="0">
                <a:solidFill>
                  <a:prstClr val="black">
                    <a:tint val="75000"/>
                  </a:prstClr>
                </a:solidFill>
              </a:rPr>
              <a:pPr/>
              <a:t>‹#›</a:t>
            </a:fld>
            <a:endParaRPr lang="en-US" dirty="0">
              <a:solidFill>
                <a:prstClr val="black">
                  <a:tint val="75000"/>
                </a:prstClr>
              </a:solidFill>
            </a:endParaRPr>
          </a:p>
        </p:txBody>
      </p:sp>
      <p:sp>
        <p:nvSpPr>
          <p:cNvPr id="6" name="Chart Placeholder 6"/>
          <p:cNvSpPr>
            <a:spLocks noGrp="1"/>
          </p:cNvSpPr>
          <p:nvPr>
            <p:ph type="chart" sz="quarter" idx="13"/>
          </p:nvPr>
        </p:nvSpPr>
        <p:spPr>
          <a:xfrm>
            <a:off x="457200" y="1524000"/>
            <a:ext cx="3886200" cy="2209800"/>
          </a:xfrm>
          <a:ln/>
        </p:spPr>
        <p:style>
          <a:lnRef idx="1">
            <a:schemeClr val="dk1"/>
          </a:lnRef>
          <a:fillRef idx="2">
            <a:schemeClr val="dk1"/>
          </a:fillRef>
          <a:effectRef idx="1">
            <a:schemeClr val="dk1"/>
          </a:effectRef>
          <a:fontRef idx="none"/>
        </p:style>
        <p:txBody>
          <a:bodyPr/>
          <a:lstStyle/>
          <a:p>
            <a:endParaRPr lang="en-US" dirty="0"/>
          </a:p>
        </p:txBody>
      </p:sp>
      <p:sp>
        <p:nvSpPr>
          <p:cNvPr id="7" name="Chart Placeholder 6"/>
          <p:cNvSpPr>
            <a:spLocks noGrp="1"/>
          </p:cNvSpPr>
          <p:nvPr>
            <p:ph type="chart" sz="quarter" idx="15"/>
          </p:nvPr>
        </p:nvSpPr>
        <p:spPr>
          <a:xfrm>
            <a:off x="457200" y="3886200"/>
            <a:ext cx="3886200" cy="2209800"/>
          </a:xfrm>
          <a:ln/>
        </p:spPr>
        <p:style>
          <a:lnRef idx="1">
            <a:schemeClr val="dk1"/>
          </a:lnRef>
          <a:fillRef idx="2">
            <a:schemeClr val="dk1"/>
          </a:fillRef>
          <a:effectRef idx="1">
            <a:schemeClr val="dk1"/>
          </a:effectRef>
          <a:fontRef idx="none"/>
        </p:style>
        <p:txBody>
          <a:bodyPr/>
          <a:lstStyle/>
          <a:p>
            <a:endParaRPr lang="en-US" dirty="0"/>
          </a:p>
        </p:txBody>
      </p:sp>
      <p:sp>
        <p:nvSpPr>
          <p:cNvPr id="9" name="Content Placeholder 8"/>
          <p:cNvSpPr>
            <a:spLocks noGrp="1"/>
          </p:cNvSpPr>
          <p:nvPr>
            <p:ph sz="quarter" idx="16"/>
          </p:nvPr>
        </p:nvSpPr>
        <p:spPr>
          <a:xfrm>
            <a:off x="4572000" y="1524000"/>
            <a:ext cx="4114800" cy="4572000"/>
          </a:xfrm>
        </p:spPr>
        <p:style>
          <a:lnRef idx="1">
            <a:schemeClr val="dk1"/>
          </a:lnRef>
          <a:fillRef idx="2">
            <a:schemeClr val="dk1"/>
          </a:fillRef>
          <a:effectRef idx="1">
            <a:schemeClr val="dk1"/>
          </a:effectRef>
          <a:fontRef idx="none"/>
        </p:style>
        <p:txBody>
          <a:bodyPr/>
          <a:lstStyle>
            <a:lvl1pPr>
              <a:defRPr sz="2000">
                <a:latin typeface="Arial Narrow" pitchFamily="34" charset="0"/>
              </a:defRPr>
            </a:lvl1pPr>
            <a:lvl2pPr>
              <a:defRPr sz="2000">
                <a:latin typeface="Arial Narrow" pitchFamily="34" charset="0"/>
              </a:defRPr>
            </a:lvl2pPr>
            <a:lvl3pPr>
              <a:defRPr sz="2000">
                <a:latin typeface="Arial Narrow" pitchFamily="34" charset="0"/>
              </a:defRPr>
            </a:lvl3pPr>
            <a:lvl4pPr>
              <a:defRPr sz="2000">
                <a:latin typeface="Arial Narrow" pitchFamily="34" charset="0"/>
              </a:defRPr>
            </a:lvl4pPr>
            <a:lvl5pPr>
              <a:defRPr sz="20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530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314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4362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0981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4C44F2E2-05A4-481C-8E01-1F3C3B592B5B}" type="slidenum">
              <a:rPr lang="en-US" altLang="en-US"/>
              <a:pPr>
                <a:defRPr/>
              </a:pPr>
              <a:t>‹#›</a:t>
            </a:fld>
            <a:endParaRPr lang="en-US" altLang="en-US"/>
          </a:p>
        </p:txBody>
      </p:sp>
    </p:spTree>
    <p:extLst>
      <p:ext uri="{BB962C8B-B14F-4D97-AF65-F5344CB8AC3E}">
        <p14:creationId xmlns:p14="http://schemas.microsoft.com/office/powerpoint/2010/main" val="25045048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 u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798F6-F9AC-45CD-ABF5-774AF754151A}" type="slidenum">
              <a:rPr lang="en-US" smtClean="0">
                <a:solidFill>
                  <a:prstClr val="black">
                    <a:tint val="75000"/>
                  </a:prstClr>
                </a:solidFill>
              </a:rPr>
              <a:pPr/>
              <a:t>‹#›</a:t>
            </a:fld>
            <a:endParaRPr lang="en-US" dirty="0">
              <a:solidFill>
                <a:prstClr val="black">
                  <a:tint val="75000"/>
                </a:prstClr>
              </a:solidFill>
            </a:endParaRPr>
          </a:p>
        </p:txBody>
      </p:sp>
      <p:sp>
        <p:nvSpPr>
          <p:cNvPr id="7" name="Chart Placeholder 6"/>
          <p:cNvSpPr>
            <a:spLocks noGrp="1"/>
          </p:cNvSpPr>
          <p:nvPr>
            <p:ph type="chart" sz="quarter" idx="13"/>
          </p:nvPr>
        </p:nvSpPr>
        <p:spPr>
          <a:xfrm>
            <a:off x="457200" y="16002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0" name="Chart Placeholder 6"/>
          <p:cNvSpPr>
            <a:spLocks noGrp="1"/>
          </p:cNvSpPr>
          <p:nvPr>
            <p:ph type="chart" sz="quarter" idx="14"/>
          </p:nvPr>
        </p:nvSpPr>
        <p:spPr>
          <a:xfrm>
            <a:off x="4800600" y="16002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1" name="Chart Placeholder 6"/>
          <p:cNvSpPr>
            <a:spLocks noGrp="1"/>
          </p:cNvSpPr>
          <p:nvPr>
            <p:ph type="chart" sz="quarter" idx="15"/>
          </p:nvPr>
        </p:nvSpPr>
        <p:spPr>
          <a:xfrm>
            <a:off x="457200" y="39624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2" name="Chart Placeholder 6"/>
          <p:cNvSpPr>
            <a:spLocks noGrp="1"/>
          </p:cNvSpPr>
          <p:nvPr>
            <p:ph type="chart" sz="quarter" idx="16"/>
          </p:nvPr>
        </p:nvSpPr>
        <p:spPr>
          <a:xfrm>
            <a:off x="4800600" y="3962400"/>
            <a:ext cx="3886200" cy="2209800"/>
          </a:xfrm>
        </p:spPr>
        <p:style>
          <a:lnRef idx="1">
            <a:schemeClr val="dk1"/>
          </a:lnRef>
          <a:fillRef idx="2">
            <a:schemeClr val="dk1"/>
          </a:fillRef>
          <a:effectRef idx="1">
            <a:schemeClr val="dk1"/>
          </a:effectRef>
          <a:fontRef idx="none"/>
        </p:style>
        <p:txBody>
          <a:bodyPr/>
          <a:lstStyle/>
          <a:p>
            <a:endParaRPr lang="en-US" dirty="0"/>
          </a:p>
        </p:txBody>
      </p:sp>
      <p:cxnSp>
        <p:nvCxnSpPr>
          <p:cNvPr id="13" name="Straight Connector 12"/>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789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4 u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798F6-F9AC-45CD-ABF5-774AF754151A}" type="slidenum">
              <a:rPr lang="en-US" smtClean="0">
                <a:solidFill>
                  <a:prstClr val="black">
                    <a:tint val="75000"/>
                  </a:prstClr>
                </a:solidFill>
              </a:rPr>
              <a:pPr/>
              <a:t>‹#›</a:t>
            </a:fld>
            <a:endParaRPr lang="en-US" dirty="0">
              <a:solidFill>
                <a:prstClr val="black">
                  <a:tint val="75000"/>
                </a:prstClr>
              </a:solidFill>
            </a:endParaRPr>
          </a:p>
        </p:txBody>
      </p:sp>
      <p:sp>
        <p:nvSpPr>
          <p:cNvPr id="7" name="Chart Placeholder 6"/>
          <p:cNvSpPr>
            <a:spLocks noGrp="1"/>
          </p:cNvSpPr>
          <p:nvPr>
            <p:ph type="chart" sz="quarter" idx="13"/>
          </p:nvPr>
        </p:nvSpPr>
        <p:spPr>
          <a:xfrm>
            <a:off x="457200" y="16002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1" name="Chart Placeholder 6"/>
          <p:cNvSpPr>
            <a:spLocks noGrp="1"/>
          </p:cNvSpPr>
          <p:nvPr>
            <p:ph type="chart" sz="quarter" idx="15"/>
          </p:nvPr>
        </p:nvSpPr>
        <p:spPr>
          <a:xfrm>
            <a:off x="457200" y="39624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4" name="Text Placeholder 13"/>
          <p:cNvSpPr>
            <a:spLocks noGrp="1"/>
          </p:cNvSpPr>
          <p:nvPr>
            <p:ph type="body" sz="quarter" idx="17"/>
          </p:nvPr>
        </p:nvSpPr>
        <p:spPr>
          <a:xfrm>
            <a:off x="4800600" y="1600200"/>
            <a:ext cx="3886200" cy="2209800"/>
          </a:xfrm>
        </p:spPr>
        <p:style>
          <a:lnRef idx="1">
            <a:schemeClr val="dk1"/>
          </a:lnRef>
          <a:fillRef idx="2">
            <a:schemeClr val="dk1"/>
          </a:fillRef>
          <a:effectRef idx="1">
            <a:schemeClr val="dk1"/>
          </a:effectRef>
          <a:fontRef idx="none"/>
        </p:style>
        <p:txBody>
          <a:bodyPr/>
          <a:lstStyle>
            <a:lvl1pPr>
              <a:defRPr sz="1800">
                <a:latin typeface="Arial Narrow" pitchFamily="34" charset="0"/>
              </a:defRPr>
            </a:lvl1pPr>
            <a:lvl2pPr>
              <a:defRPr sz="1800">
                <a:latin typeface="Arial Narrow" pitchFamily="34" charset="0"/>
              </a:defRPr>
            </a:lvl2pPr>
            <a:lvl3pPr>
              <a:defRPr sz="1800">
                <a:latin typeface="Arial Narrow" pitchFamily="34" charset="0"/>
              </a:defRPr>
            </a:lvl3pPr>
            <a:lvl4pPr>
              <a:defRPr sz="1800">
                <a:latin typeface="Arial Narrow" pitchFamily="34" charset="0"/>
              </a:defRPr>
            </a:lvl4pPr>
            <a:lvl5pPr>
              <a:defRPr sz="18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8"/>
          </p:nvPr>
        </p:nvSpPr>
        <p:spPr>
          <a:xfrm>
            <a:off x="4800600" y="3962400"/>
            <a:ext cx="3886200" cy="2209800"/>
          </a:xfrm>
        </p:spPr>
        <p:style>
          <a:lnRef idx="1">
            <a:schemeClr val="dk1"/>
          </a:lnRef>
          <a:fillRef idx="2">
            <a:schemeClr val="dk1"/>
          </a:fillRef>
          <a:effectRef idx="1">
            <a:schemeClr val="dk1"/>
          </a:effectRef>
          <a:fontRef idx="none"/>
        </p:style>
        <p:txBody>
          <a:bodyPr/>
          <a:lstStyle>
            <a:lvl1pPr>
              <a:defRPr sz="1800">
                <a:latin typeface="Arial Narrow" pitchFamily="34" charset="0"/>
              </a:defRPr>
            </a:lvl1pPr>
            <a:lvl2pPr>
              <a:defRPr sz="1800">
                <a:latin typeface="Arial Narrow" pitchFamily="34" charset="0"/>
              </a:defRPr>
            </a:lvl2pPr>
            <a:lvl3pPr>
              <a:defRPr sz="1800">
                <a:latin typeface="Arial Narrow" pitchFamily="34" charset="0"/>
              </a:defRPr>
            </a:lvl3pPr>
            <a:lvl4pPr>
              <a:defRPr sz="1800">
                <a:latin typeface="Arial Narrow" pitchFamily="34" charset="0"/>
              </a:defRPr>
            </a:lvl4pPr>
            <a:lvl5pPr>
              <a:defRPr sz="18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75600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4 u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798F6-F9AC-45CD-ABF5-774AF754151A}" type="slidenum">
              <a:rPr lang="en-US" smtClean="0">
                <a:solidFill>
                  <a:prstClr val="black">
                    <a:tint val="75000"/>
                  </a:prstClr>
                </a:solidFill>
              </a:rPr>
              <a:pPr/>
              <a:t>‹#›</a:t>
            </a:fld>
            <a:endParaRPr lang="en-US" dirty="0">
              <a:solidFill>
                <a:prstClr val="black">
                  <a:tint val="75000"/>
                </a:prstClr>
              </a:solidFill>
            </a:endParaRPr>
          </a:p>
        </p:txBody>
      </p:sp>
      <p:sp>
        <p:nvSpPr>
          <p:cNvPr id="7" name="Chart Placeholder 6"/>
          <p:cNvSpPr>
            <a:spLocks noGrp="1"/>
          </p:cNvSpPr>
          <p:nvPr>
            <p:ph type="chart" sz="quarter" idx="13"/>
          </p:nvPr>
        </p:nvSpPr>
        <p:spPr>
          <a:xfrm>
            <a:off x="457200" y="16002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1" name="Chart Placeholder 6"/>
          <p:cNvSpPr>
            <a:spLocks noGrp="1"/>
          </p:cNvSpPr>
          <p:nvPr>
            <p:ph type="chart" sz="quarter" idx="15"/>
          </p:nvPr>
        </p:nvSpPr>
        <p:spPr>
          <a:xfrm>
            <a:off x="4800600" y="1600200"/>
            <a:ext cx="3886200" cy="2209800"/>
          </a:xfrm>
        </p:spPr>
        <p:style>
          <a:lnRef idx="1">
            <a:schemeClr val="dk1"/>
          </a:lnRef>
          <a:fillRef idx="2">
            <a:schemeClr val="dk1"/>
          </a:fillRef>
          <a:effectRef idx="1">
            <a:schemeClr val="dk1"/>
          </a:effectRef>
          <a:fontRef idx="none"/>
        </p:style>
        <p:txBody>
          <a:bodyPr/>
          <a:lstStyle/>
          <a:p>
            <a:endParaRPr lang="en-US" dirty="0"/>
          </a:p>
        </p:txBody>
      </p:sp>
      <p:sp>
        <p:nvSpPr>
          <p:cNvPr id="14" name="Text Placeholder 13"/>
          <p:cNvSpPr>
            <a:spLocks noGrp="1"/>
          </p:cNvSpPr>
          <p:nvPr>
            <p:ph type="body" sz="quarter" idx="17"/>
          </p:nvPr>
        </p:nvSpPr>
        <p:spPr>
          <a:xfrm>
            <a:off x="457200" y="3962400"/>
            <a:ext cx="3886200" cy="2286000"/>
          </a:xfrm>
        </p:spPr>
        <p:style>
          <a:lnRef idx="1">
            <a:schemeClr val="dk1"/>
          </a:lnRef>
          <a:fillRef idx="2">
            <a:schemeClr val="dk1"/>
          </a:fillRef>
          <a:effectRef idx="1">
            <a:schemeClr val="dk1"/>
          </a:effectRef>
          <a:fontRef idx="none"/>
        </p:style>
        <p:txBody>
          <a:bodyPr/>
          <a:lstStyle>
            <a:lvl1pPr>
              <a:defRPr sz="1800">
                <a:latin typeface="Arial Narrow" pitchFamily="34" charset="0"/>
              </a:defRPr>
            </a:lvl1pPr>
            <a:lvl2pPr>
              <a:defRPr sz="1800">
                <a:latin typeface="Arial Narrow" pitchFamily="34" charset="0"/>
              </a:defRPr>
            </a:lvl2pPr>
            <a:lvl3pPr>
              <a:defRPr sz="1800">
                <a:latin typeface="Arial Narrow" pitchFamily="34" charset="0"/>
              </a:defRPr>
            </a:lvl3pPr>
            <a:lvl4pPr>
              <a:defRPr sz="1800">
                <a:latin typeface="Arial Narrow" pitchFamily="34" charset="0"/>
              </a:defRPr>
            </a:lvl4pPr>
            <a:lvl5pPr>
              <a:defRPr sz="18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8"/>
          </p:nvPr>
        </p:nvSpPr>
        <p:spPr>
          <a:xfrm>
            <a:off x="4800600" y="3962400"/>
            <a:ext cx="3886200" cy="2209800"/>
          </a:xfrm>
        </p:spPr>
        <p:style>
          <a:lnRef idx="1">
            <a:schemeClr val="dk1"/>
          </a:lnRef>
          <a:fillRef idx="2">
            <a:schemeClr val="dk1"/>
          </a:fillRef>
          <a:effectRef idx="1">
            <a:schemeClr val="dk1"/>
          </a:effectRef>
          <a:fontRef idx="none"/>
        </p:style>
        <p:txBody>
          <a:bodyPr/>
          <a:lstStyle>
            <a:lvl1pPr>
              <a:defRPr sz="1800">
                <a:latin typeface="Arial Narrow" pitchFamily="34" charset="0"/>
              </a:defRPr>
            </a:lvl1pPr>
            <a:lvl2pPr>
              <a:defRPr sz="1800">
                <a:latin typeface="Arial Narrow" pitchFamily="34" charset="0"/>
              </a:defRPr>
            </a:lvl2pPr>
            <a:lvl3pPr>
              <a:defRPr sz="1800">
                <a:latin typeface="Arial Narrow" pitchFamily="34" charset="0"/>
              </a:defRPr>
            </a:lvl3pPr>
            <a:lvl4pPr>
              <a:defRPr sz="1800">
                <a:latin typeface="Arial Narrow" pitchFamily="34" charset="0"/>
              </a:defRPr>
            </a:lvl4pPr>
            <a:lvl5pPr>
              <a:defRPr sz="1800">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142543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22492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4" name="Slide Number Placeholder 3"/>
          <p:cNvSpPr>
            <a:spLocks noGrp="1"/>
          </p:cNvSpPr>
          <p:nvPr>
            <p:ph type="sldNum" sz="quarter" idx="12"/>
          </p:nvPr>
        </p:nvSpPr>
        <p:spPr>
          <a:xfrm>
            <a:off x="8741328" y="1904"/>
            <a:ext cx="402672" cy="365125"/>
          </a:xfrm>
        </p:spPr>
        <p:txBody>
          <a:bodyPr/>
          <a:lstStyle/>
          <a:p>
            <a:fld id="{DE8491FC-0AA5-6F41-A416-F1AF96B7BF5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89435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9" name="Rectangle 8"/>
          <p:cNvSpPr/>
          <p:nvPr/>
        </p:nvSpPr>
        <p:spPr>
          <a:xfrm>
            <a:off x="0" y="5972281"/>
            <a:ext cx="9144000"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 name="Title 1"/>
          <p:cNvSpPr>
            <a:spLocks noGrp="1"/>
          </p:cNvSpPr>
          <p:nvPr>
            <p:ph type="ctrTitle"/>
          </p:nvPr>
        </p:nvSpPr>
        <p:spPr>
          <a:xfrm>
            <a:off x="457200" y="2130425"/>
            <a:ext cx="6869373" cy="1470025"/>
          </a:xfrm>
        </p:spPr>
        <p:txBody>
          <a:bodyPr anchor="b"/>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 y="3688161"/>
            <a:ext cx="6869373" cy="1752600"/>
          </a:xfrm>
        </p:spPr>
        <p:txBody>
          <a:bodyPr anchor="t"/>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pPr>
              <a:defRPr/>
            </a:pPr>
            <a:r>
              <a:rPr lang="en-US">
                <a:solidFill>
                  <a:prstClr val="black">
                    <a:tint val="75000"/>
                  </a:prstClr>
                </a:solidFill>
              </a:rPr>
              <a:t>Institutional Use Only-Not to be used with individual plan participants</a:t>
            </a:r>
          </a:p>
        </p:txBody>
      </p:sp>
      <p:sp>
        <p:nvSpPr>
          <p:cNvPr id="6" name="Slide Number Placeholder 5"/>
          <p:cNvSpPr>
            <a:spLocks noGrp="1"/>
          </p:cNvSpPr>
          <p:nvPr>
            <p:ph type="sldNum" sz="quarter" idx="12"/>
          </p:nvPr>
        </p:nvSpPr>
        <p:spPr/>
        <p:txBody>
          <a:bodyPr/>
          <a:lstStyle/>
          <a:p>
            <a:pPr>
              <a:defRPr/>
            </a:pPr>
            <a:fld id="{317D7E85-059A-4BAB-BF6C-0F48CEB690DA}" type="slidenum">
              <a:rPr lang="en-US" smtClean="0">
                <a:solidFill>
                  <a:prstClr val="black"/>
                </a:solidFill>
              </a:rPr>
              <a:pPr>
                <a:defRPr/>
              </a:pPr>
              <a:t>‹#›</a:t>
            </a:fld>
            <a:endParaRPr lang="en-US" dirty="0">
              <a:solidFill>
                <a:prstClr val="black"/>
              </a:solidFill>
            </a:endParaRPr>
          </a:p>
        </p:txBody>
      </p:sp>
      <p:cxnSp>
        <p:nvCxnSpPr>
          <p:cNvPr id="7" name="Straight Connector 6"/>
          <p:cNvCxnSpPr/>
          <p:nvPr/>
        </p:nvCxnSpPr>
        <p:spPr>
          <a:xfrm>
            <a:off x="457200" y="3650916"/>
            <a:ext cx="822362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1" name="Rectangle 10"/>
          <p:cNvSpPr/>
          <p:nvPr/>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pic>
        <p:nvPicPr>
          <p:cNvPr id="13" name="Picture 12" descr="HM left 24-159blk.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2120" y="6121560"/>
            <a:ext cx="2298700" cy="482600"/>
          </a:xfrm>
          <a:prstGeom prst="rect">
            <a:avLst/>
          </a:prstGeom>
        </p:spPr>
      </p:pic>
    </p:spTree>
    <p:extLst>
      <p:ext uri="{BB962C8B-B14F-4D97-AF65-F5344CB8AC3E}">
        <p14:creationId xmlns:p14="http://schemas.microsoft.com/office/powerpoint/2010/main" val="2411059994"/>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5634" y="1484434"/>
            <a:ext cx="8201166" cy="4425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lgn="l">
              <a:defRPr/>
            </a:lvl1pPr>
          </a:lstStyle>
          <a:p>
            <a:pPr>
              <a:defRPr/>
            </a:pPr>
            <a:r>
              <a:rPr lang="en-US">
                <a:solidFill>
                  <a:prstClr val="black">
                    <a:tint val="75000"/>
                  </a:prstClr>
                </a:solidFill>
              </a:rPr>
              <a:t>Institutional Use Only-Not to be used with individual plan participants</a:t>
            </a:r>
          </a:p>
        </p:txBody>
      </p:sp>
      <p:sp>
        <p:nvSpPr>
          <p:cNvPr id="6" name="Slide Number Placeholder 5"/>
          <p:cNvSpPr>
            <a:spLocks noGrp="1"/>
          </p:cNvSpPr>
          <p:nvPr>
            <p:ph type="sldNum" sz="quarter" idx="12"/>
          </p:nvPr>
        </p:nvSpPr>
        <p:spPr/>
        <p:txBody>
          <a:bodyPr/>
          <a:lstStyle/>
          <a:p>
            <a:pPr>
              <a:defRPr/>
            </a:pPr>
            <a:fld id="{4D914DCD-0B6D-4052-AC70-6F4E49CF82C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563066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8" name="Rectangle 7"/>
          <p:cNvSpPr/>
          <p:nvPr/>
        </p:nvSpPr>
        <p:spPr>
          <a:xfrm>
            <a:off x="0" y="5972281"/>
            <a:ext cx="9144000" cy="77188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 name="Title 1"/>
          <p:cNvSpPr>
            <a:spLocks noGrp="1"/>
          </p:cNvSpPr>
          <p:nvPr>
            <p:ph type="title" hasCustomPrompt="1"/>
          </p:nvPr>
        </p:nvSpPr>
        <p:spPr>
          <a:xfrm>
            <a:off x="722313" y="4406900"/>
            <a:ext cx="7772400" cy="1362075"/>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p>
        </p:txBody>
      </p:sp>
      <p:sp>
        <p:nvSpPr>
          <p:cNvPr id="6" name="Slide Number Placeholder 5"/>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9" name="Rectangle 8"/>
          <p:cNvSpPr/>
          <p:nvPr/>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0" name="Rectangle 9"/>
          <p:cNvSpPr/>
          <p:nvPr/>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pic>
        <p:nvPicPr>
          <p:cNvPr id="12" name="Picture 11" descr="HM left 24-159blk.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2120" y="6121560"/>
            <a:ext cx="2298700" cy="482600"/>
          </a:xfrm>
          <a:prstGeom prst="rect">
            <a:avLst/>
          </a:prstGeom>
        </p:spPr>
      </p:pic>
    </p:spTree>
    <p:extLst>
      <p:ext uri="{BB962C8B-B14F-4D97-AF65-F5344CB8AC3E}">
        <p14:creationId xmlns:p14="http://schemas.microsoft.com/office/powerpoint/2010/main" val="3569924527"/>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Intro statement">
    <p:spTree>
      <p:nvGrpSpPr>
        <p:cNvPr id="1" name=""/>
        <p:cNvGrpSpPr/>
        <p:nvPr/>
      </p:nvGrpSpPr>
      <p:grpSpPr>
        <a:xfrm>
          <a:off x="0" y="0"/>
          <a:ext cx="0" cy="0"/>
          <a:chOff x="0" y="0"/>
          <a:chExt cx="0" cy="0"/>
        </a:xfrm>
      </p:grpSpPr>
      <p:sp>
        <p:nvSpPr>
          <p:cNvPr id="2" name="Title 1"/>
          <p:cNvSpPr>
            <a:spLocks noGrp="1"/>
          </p:cNvSpPr>
          <p:nvPr>
            <p:ph type="title"/>
          </p:nvPr>
        </p:nvSpPr>
        <p:spPr>
          <a:xfrm>
            <a:off x="485634" y="274639"/>
            <a:ext cx="8201165" cy="1106486"/>
          </a:xfrm>
        </p:spPr>
        <p:txBody>
          <a:bodyPr anchor="t">
            <a:normAutofit/>
          </a:bodyPr>
          <a:lstStyle>
            <a:lvl1pPr>
              <a:defRPr sz="18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solidFill>
                  <a:prstClr val="black">
                    <a:tint val="75000"/>
                  </a:prstClr>
                </a:solidFill>
              </a:rPr>
              <a:t>Institutional Use Only-Not to be used with individual plan participants</a:t>
            </a:r>
          </a:p>
        </p:txBody>
      </p:sp>
      <p:sp>
        <p:nvSpPr>
          <p:cNvPr id="4" name="Slide Number Placeholder 3"/>
          <p:cNvSpPr>
            <a:spLocks noGrp="1"/>
          </p:cNvSpPr>
          <p:nvPr>
            <p:ph type="sldNum" sz="quarter" idx="11"/>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6" name="Content Placeholder 5"/>
          <p:cNvSpPr>
            <a:spLocks noGrp="1"/>
          </p:cNvSpPr>
          <p:nvPr>
            <p:ph sz="quarter" idx="12"/>
          </p:nvPr>
        </p:nvSpPr>
        <p:spPr>
          <a:xfrm>
            <a:off x="485775" y="1668725"/>
            <a:ext cx="8201025" cy="3946263"/>
          </a:xfrm>
        </p:spPr>
        <p:txBody>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22309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4 up content">
    <p:spTree>
      <p:nvGrpSpPr>
        <p:cNvPr id="1" name=""/>
        <p:cNvGrpSpPr/>
        <p:nvPr/>
      </p:nvGrpSpPr>
      <p:grpSpPr>
        <a:xfrm>
          <a:off x="0" y="0"/>
          <a:ext cx="0" cy="0"/>
          <a:chOff x="0" y="0"/>
          <a:chExt cx="0" cy="0"/>
        </a:xfrm>
      </p:grpSpPr>
      <p:sp>
        <p:nvSpPr>
          <p:cNvPr id="2" name="Title 1"/>
          <p:cNvSpPr>
            <a:spLocks noGrp="1"/>
          </p:cNvSpPr>
          <p:nvPr>
            <p:ph type="title"/>
          </p:nvPr>
        </p:nvSpPr>
        <p:spPr>
          <a:xfrm>
            <a:off x="485634" y="231733"/>
            <a:ext cx="8201165" cy="11430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p>
        </p:txBody>
      </p:sp>
      <p:sp>
        <p:nvSpPr>
          <p:cNvPr id="5" name="Slide Number Placeholder 4"/>
          <p:cNvSpPr>
            <a:spLocks noGrp="1"/>
          </p:cNvSpPr>
          <p:nvPr>
            <p:ph type="sldNum" sz="quarter" idx="12"/>
          </p:nvPr>
        </p:nvSpPr>
        <p:spPr/>
        <p:txBody>
          <a:bodyPr/>
          <a:lstStyle/>
          <a:p>
            <a:fld id="{574F9BE5-3929-4D20-9E75-73114DBEA426}" type="slidenum">
              <a:rPr lang="en-US" smtClean="0">
                <a:solidFill>
                  <a:prstClr val="black"/>
                </a:solidFill>
              </a:rPr>
              <a:pPr/>
              <a:t>‹#›</a:t>
            </a:fld>
            <a:endParaRPr lang="en-US">
              <a:solidFill>
                <a:prstClr val="black"/>
              </a:solidFill>
            </a:endParaRPr>
          </a:p>
        </p:txBody>
      </p:sp>
      <p:sp>
        <p:nvSpPr>
          <p:cNvPr id="12" name="Content Placeholder 2"/>
          <p:cNvSpPr>
            <a:spLocks noGrp="1"/>
          </p:cNvSpPr>
          <p:nvPr>
            <p:ph idx="1"/>
          </p:nvPr>
        </p:nvSpPr>
        <p:spPr>
          <a:xfrm>
            <a:off x="485634" y="1417351"/>
            <a:ext cx="4025406"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idx="17"/>
          </p:nvPr>
        </p:nvSpPr>
        <p:spPr>
          <a:xfrm>
            <a:off x="4657345" y="1417638"/>
            <a:ext cx="4029454"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idx="18"/>
          </p:nvPr>
        </p:nvSpPr>
        <p:spPr>
          <a:xfrm>
            <a:off x="4657345" y="3927647"/>
            <a:ext cx="4029454"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idx="19"/>
          </p:nvPr>
        </p:nvSpPr>
        <p:spPr>
          <a:xfrm>
            <a:off x="485634" y="3927647"/>
            <a:ext cx="4025406" cy="2377440"/>
          </a:xfrm>
          <a:ln w="6350" cmpd="sng"/>
        </p:spPr>
        <p:style>
          <a:lnRef idx="2">
            <a:schemeClr val="dk1"/>
          </a:lnRef>
          <a:fillRef idx="1">
            <a:schemeClr val="lt1"/>
          </a:fillRef>
          <a:effectRef idx="0">
            <a:schemeClr val="dk1"/>
          </a:effectRef>
          <a:fontRef idx="none"/>
        </p:style>
        <p:txBody>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479562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09692"/>
            <a:ext cx="4038600" cy="4430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09692"/>
            <a:ext cx="4038600" cy="4430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solidFill>
                  <a:prstClr val="black">
                    <a:tint val="75000"/>
                  </a:prstClr>
                </a:solidFill>
              </a:rPr>
              <a:t>Institutional Use Only-Not to be used with individual plan participants</a:t>
            </a:r>
          </a:p>
        </p:txBody>
      </p:sp>
      <p:sp>
        <p:nvSpPr>
          <p:cNvPr id="7" name="Slide Number Placeholder 6"/>
          <p:cNvSpPr>
            <a:spLocks noGrp="1"/>
          </p:cNvSpPr>
          <p:nvPr>
            <p:ph type="sldNum" sz="quarter" idx="12"/>
          </p:nvPr>
        </p:nvSpPr>
        <p:spPr/>
        <p:txBody>
          <a:bodyPr/>
          <a:lstStyle/>
          <a:p>
            <a:pPr>
              <a:defRPr/>
            </a:pPr>
            <a:fld id="{E6748397-9598-425F-80FD-D2BD5449F73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8191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theme" Target="../theme/theme4.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5.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6.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theme" Target="../theme/theme7.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5972175"/>
            <a:ext cx="9144000" cy="771525"/>
          </a:xfrm>
          <a:prstGeom prst="rect">
            <a:avLst/>
          </a:prstGeom>
          <a:solidFill>
            <a:schemeClr val="bg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endParaRPr lang="en-US">
              <a:solidFill>
                <a:prstClr val="white"/>
              </a:solidFill>
              <a:ea typeface="MS PGothic" pitchFamily="34" charset="-128"/>
            </a:endParaRPr>
          </a:p>
        </p:txBody>
      </p:sp>
      <p:sp>
        <p:nvSpPr>
          <p:cNvPr id="1027" name="Title Placeholder 1"/>
          <p:cNvSpPr>
            <a:spLocks noGrp="1"/>
          </p:cNvSpPr>
          <p:nvPr>
            <p:ph type="title"/>
          </p:nvPr>
        </p:nvSpPr>
        <p:spPr bwMode="auto">
          <a:xfrm>
            <a:off x="485775" y="274638"/>
            <a:ext cx="8201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57200" y="63182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3505200" y="6313488"/>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fontAlgn="base">
              <a:spcBef>
                <a:spcPct val="0"/>
              </a:spcBef>
              <a:spcAft>
                <a:spcPct val="0"/>
              </a:spcAft>
              <a:defRPr/>
            </a:pPr>
            <a:fld id="{ABC945A3-A62A-4C47-A79D-EE051FDBD7C2}" type="slidenum">
              <a:rPr lang="en-US" altLang="en-US">
                <a:ea typeface="MS PGothic" pitchFamily="34" charset="-128"/>
              </a:rPr>
              <a:pPr defTabSz="457200" fontAlgn="base">
                <a:spcBef>
                  <a:spcPct val="0"/>
                </a:spcBef>
                <a:spcAft>
                  <a:spcPct val="0"/>
                </a:spcAft>
                <a:defRPr/>
              </a:pPr>
              <a:t>‹#›</a:t>
            </a:fld>
            <a:endParaRPr lang="en-US" altLang="en-US">
              <a:ea typeface="MS PGothic" pitchFamily="34" charset="-128"/>
            </a:endParaRPr>
          </a:p>
        </p:txBody>
      </p:sp>
      <p:sp>
        <p:nvSpPr>
          <p:cNvPr id="11" name="Rectangle 10"/>
          <p:cNvSpPr/>
          <p:nvPr/>
        </p:nvSpPr>
        <p:spPr>
          <a:xfrm>
            <a:off x="-211138" y="6743700"/>
            <a:ext cx="9601201" cy="619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2" name="Rectangle 11"/>
          <p:cNvSpPr/>
          <p:nvPr/>
        </p:nvSpPr>
        <p:spPr>
          <a:xfrm>
            <a:off x="-119063" y="6799263"/>
            <a:ext cx="9601201" cy="61912"/>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3" name="Picture 6" descr="HM left 24-159blk.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91275" y="6108700"/>
            <a:ext cx="22955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009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l" defTabSz="457200" rtl="0" eaLnBrk="0" fontAlgn="base" hangingPunct="0">
        <a:spcBef>
          <a:spcPct val="0"/>
        </a:spcBef>
        <a:spcAft>
          <a:spcPct val="0"/>
        </a:spcAft>
        <a:defRPr sz="4400">
          <a:solidFill>
            <a:schemeClr val="tx1"/>
          </a:solidFill>
          <a:latin typeface="Arial Narrow" charset="0"/>
          <a:ea typeface="MS PGothic" pitchFamily="34" charset="-128"/>
          <a:cs typeface="ＭＳ Ｐゴシック" charset="0"/>
        </a:defRPr>
      </a:lvl2pPr>
      <a:lvl3pPr algn="l" defTabSz="457200" rtl="0" eaLnBrk="0" fontAlgn="base" hangingPunct="0">
        <a:spcBef>
          <a:spcPct val="0"/>
        </a:spcBef>
        <a:spcAft>
          <a:spcPct val="0"/>
        </a:spcAft>
        <a:defRPr sz="4400">
          <a:solidFill>
            <a:schemeClr val="tx1"/>
          </a:solidFill>
          <a:latin typeface="Arial Narrow" charset="0"/>
          <a:ea typeface="MS PGothic" pitchFamily="34" charset="-128"/>
          <a:cs typeface="ＭＳ Ｐゴシック" charset="0"/>
        </a:defRPr>
      </a:lvl3pPr>
      <a:lvl4pPr algn="l" defTabSz="457200" rtl="0" eaLnBrk="0" fontAlgn="base" hangingPunct="0">
        <a:spcBef>
          <a:spcPct val="0"/>
        </a:spcBef>
        <a:spcAft>
          <a:spcPct val="0"/>
        </a:spcAft>
        <a:defRPr sz="4400">
          <a:solidFill>
            <a:schemeClr val="tx1"/>
          </a:solidFill>
          <a:latin typeface="Arial Narrow" charset="0"/>
          <a:ea typeface="MS PGothic" pitchFamily="34" charset="-128"/>
          <a:cs typeface="ＭＳ Ｐゴシック" charset="0"/>
        </a:defRPr>
      </a:lvl4pPr>
      <a:lvl5pPr algn="l" defTabSz="457200" rtl="0" eaLnBrk="0" fontAlgn="base" hangingPunct="0">
        <a:spcBef>
          <a:spcPct val="0"/>
        </a:spcBef>
        <a:spcAft>
          <a:spcPct val="0"/>
        </a:spcAft>
        <a:defRPr sz="4400">
          <a:solidFill>
            <a:schemeClr val="tx1"/>
          </a:solidFill>
          <a:latin typeface="Arial Narrow" charset="0"/>
          <a:ea typeface="MS PGothic" pitchFamily="34" charset="-128"/>
          <a:cs typeface="ＭＳ Ｐゴシック" charset="0"/>
        </a:defRPr>
      </a:lvl5pPr>
      <a:lvl6pPr marL="457200" algn="l" defTabSz="457200" rtl="0" fontAlgn="base">
        <a:spcBef>
          <a:spcPct val="0"/>
        </a:spcBef>
        <a:spcAft>
          <a:spcPct val="0"/>
        </a:spcAft>
        <a:defRPr sz="4400">
          <a:solidFill>
            <a:schemeClr val="tx1"/>
          </a:solidFill>
          <a:latin typeface="Arial Narrow" charset="0"/>
          <a:ea typeface="ＭＳ Ｐゴシック" charset="0"/>
          <a:cs typeface="ＭＳ Ｐゴシック" charset="0"/>
        </a:defRPr>
      </a:lvl6pPr>
      <a:lvl7pPr marL="914400" algn="l" defTabSz="457200" rtl="0" fontAlgn="base">
        <a:spcBef>
          <a:spcPct val="0"/>
        </a:spcBef>
        <a:spcAft>
          <a:spcPct val="0"/>
        </a:spcAft>
        <a:defRPr sz="4400">
          <a:solidFill>
            <a:schemeClr val="tx1"/>
          </a:solidFill>
          <a:latin typeface="Arial Narrow" charset="0"/>
          <a:ea typeface="ＭＳ Ｐゴシック" charset="0"/>
          <a:cs typeface="ＭＳ Ｐゴシック" charset="0"/>
        </a:defRPr>
      </a:lvl7pPr>
      <a:lvl8pPr marL="1371600" algn="l" defTabSz="457200" rtl="0" fontAlgn="base">
        <a:spcBef>
          <a:spcPct val="0"/>
        </a:spcBef>
        <a:spcAft>
          <a:spcPct val="0"/>
        </a:spcAft>
        <a:defRPr sz="4400">
          <a:solidFill>
            <a:schemeClr val="tx1"/>
          </a:solidFill>
          <a:latin typeface="Arial Narrow" charset="0"/>
          <a:ea typeface="ＭＳ Ｐゴシック" charset="0"/>
          <a:cs typeface="ＭＳ Ｐゴシック" charset="0"/>
        </a:defRPr>
      </a:lvl8pPr>
      <a:lvl9pPr marL="1828800" algn="l" defTabSz="457200" rtl="0" fontAlgn="base">
        <a:spcBef>
          <a:spcPct val="0"/>
        </a:spcBef>
        <a:spcAft>
          <a:spcPct val="0"/>
        </a:spcAft>
        <a:defRPr sz="4400">
          <a:solidFill>
            <a:schemeClr val="tx1"/>
          </a:solidFill>
          <a:latin typeface="Arial Narrow"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634" y="231733"/>
            <a:ext cx="8201165"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85634" y="1484434"/>
            <a:ext cx="8201166" cy="4723066"/>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85634" y="6318814"/>
            <a:ext cx="286716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solidFill>
                <a:prstClr val="black">
                  <a:tint val="75000"/>
                </a:prstClr>
              </a:solidFill>
              <a:ea typeface="ＭＳ Ｐゴシック"/>
            </a:endParaRPr>
          </a:p>
        </p:txBody>
      </p:sp>
      <p:sp>
        <p:nvSpPr>
          <p:cNvPr id="6" name="Slide Number Placeholder 5"/>
          <p:cNvSpPr>
            <a:spLocks noGrp="1"/>
          </p:cNvSpPr>
          <p:nvPr>
            <p:ph type="sldNum" sz="quarter" idx="4"/>
          </p:nvPr>
        </p:nvSpPr>
        <p:spPr>
          <a:xfrm>
            <a:off x="3578097" y="6318814"/>
            <a:ext cx="2133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74F9BE5-3929-4D20-9E75-73114DBEA426}" type="slidenum">
              <a:rPr lang="en-US" smtClean="0">
                <a:solidFill>
                  <a:prstClr val="black"/>
                </a:solidFill>
                <a:latin typeface="Arial" pitchFamily="34" charset="0"/>
                <a:ea typeface="ＭＳ Ｐゴシック"/>
              </a:rPr>
              <a:pPr/>
              <a:t>‹#›</a:t>
            </a:fld>
            <a:endParaRPr lang="en-US" dirty="0">
              <a:solidFill>
                <a:prstClr val="black"/>
              </a:solidFill>
              <a:latin typeface="Arial" pitchFamily="34" charset="0"/>
              <a:ea typeface="ＭＳ Ｐゴシック"/>
            </a:endParaRPr>
          </a:p>
        </p:txBody>
      </p:sp>
      <p:sp>
        <p:nvSpPr>
          <p:cNvPr id="11" name="Rectangle 10"/>
          <p:cNvSpPr/>
          <p:nvPr/>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2" name="Rectangle 11"/>
          <p:cNvSpPr/>
          <p:nvPr/>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8" name="Date Placeholder 7"/>
          <p:cNvSpPr>
            <a:spLocks noGrp="1"/>
          </p:cNvSpPr>
          <p:nvPr>
            <p:ph type="dt" sz="half" idx="2"/>
          </p:nvPr>
        </p:nvSpPr>
        <p:spPr>
          <a:xfrm>
            <a:off x="6559656" y="6318814"/>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fontAlgn="base">
              <a:spcBef>
                <a:spcPct val="0"/>
              </a:spcBef>
              <a:spcAft>
                <a:spcPct val="0"/>
              </a:spcAft>
            </a:pPr>
            <a:endParaRPr lang="en-US" dirty="0">
              <a:solidFill>
                <a:prstClr val="black">
                  <a:tint val="75000"/>
                </a:prstClr>
              </a:solidFill>
              <a:latin typeface="Arial" pitchFamily="34" charset="0"/>
              <a:ea typeface="ＭＳ Ｐゴシック"/>
            </a:endParaRPr>
          </a:p>
        </p:txBody>
      </p:sp>
    </p:spTree>
    <p:extLst>
      <p:ext uri="{BB962C8B-B14F-4D97-AF65-F5344CB8AC3E}">
        <p14:creationId xmlns:p14="http://schemas.microsoft.com/office/powerpoint/2010/main" val="86741322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634" y="231733"/>
            <a:ext cx="8201165"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85634" y="1484434"/>
            <a:ext cx="8201166" cy="4723066"/>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85634" y="6318814"/>
            <a:ext cx="2867166"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solidFill>
                <a:prstClr val="black">
                  <a:tint val="75000"/>
                </a:prstClr>
              </a:solidFill>
              <a:ea typeface="ＭＳ Ｐゴシック"/>
            </a:endParaRPr>
          </a:p>
        </p:txBody>
      </p:sp>
      <p:sp>
        <p:nvSpPr>
          <p:cNvPr id="6" name="Slide Number Placeholder 5"/>
          <p:cNvSpPr>
            <a:spLocks noGrp="1"/>
          </p:cNvSpPr>
          <p:nvPr>
            <p:ph type="sldNum" sz="quarter" idx="4"/>
          </p:nvPr>
        </p:nvSpPr>
        <p:spPr>
          <a:xfrm>
            <a:off x="3578097" y="6318814"/>
            <a:ext cx="2133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74F9BE5-3929-4D20-9E75-73114DBEA426}" type="slidenum">
              <a:rPr lang="en-US" smtClean="0">
                <a:solidFill>
                  <a:prstClr val="black"/>
                </a:solidFill>
                <a:latin typeface="Arial" pitchFamily="34" charset="0"/>
                <a:ea typeface="ＭＳ Ｐゴシック"/>
              </a:rPr>
              <a:pPr/>
              <a:t>‹#›</a:t>
            </a:fld>
            <a:endParaRPr lang="en-US" dirty="0">
              <a:solidFill>
                <a:prstClr val="black"/>
              </a:solidFill>
              <a:latin typeface="Arial" pitchFamily="34" charset="0"/>
              <a:ea typeface="ＭＳ Ｐゴシック"/>
            </a:endParaRPr>
          </a:p>
        </p:txBody>
      </p:sp>
      <p:sp>
        <p:nvSpPr>
          <p:cNvPr id="11" name="Rectangle 10"/>
          <p:cNvSpPr/>
          <p:nvPr/>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2" name="Rectangle 11"/>
          <p:cNvSpPr/>
          <p:nvPr/>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8" name="Date Placeholder 7"/>
          <p:cNvSpPr>
            <a:spLocks noGrp="1"/>
          </p:cNvSpPr>
          <p:nvPr>
            <p:ph type="dt" sz="half" idx="2"/>
          </p:nvPr>
        </p:nvSpPr>
        <p:spPr>
          <a:xfrm>
            <a:off x="6559656" y="6318814"/>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fontAlgn="base">
              <a:spcBef>
                <a:spcPct val="0"/>
              </a:spcBef>
              <a:spcAft>
                <a:spcPct val="0"/>
              </a:spcAft>
            </a:pPr>
            <a:endParaRPr lang="en-US" dirty="0">
              <a:solidFill>
                <a:prstClr val="black">
                  <a:tint val="75000"/>
                </a:prstClr>
              </a:solidFill>
              <a:latin typeface="Arial" pitchFamily="34" charset="0"/>
              <a:ea typeface="ＭＳ Ｐゴシック"/>
            </a:endParaRPr>
          </a:p>
        </p:txBody>
      </p:sp>
    </p:spTree>
    <p:extLst>
      <p:ext uri="{BB962C8B-B14F-4D97-AF65-F5344CB8AC3E}">
        <p14:creationId xmlns:p14="http://schemas.microsoft.com/office/powerpoint/2010/main" val="15148832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865" r:id="rId16"/>
    <p:sldLayoutId id="2147483866" r:id="rId17"/>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799" y="1503218"/>
            <a:ext cx="8595360" cy="48213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172200" y="6437032"/>
            <a:ext cx="2133600" cy="365125"/>
          </a:xfrm>
          <a:prstGeom prst="rect">
            <a:avLst/>
          </a:prstGeom>
        </p:spPr>
        <p:txBody>
          <a:bodyPr vert="horz" lIns="91440" tIns="45720" rIns="91440" bIns="45720" rtlCol="0" anchor="ctr"/>
          <a:lstStyle>
            <a:lvl1pPr algn="r">
              <a:defRPr sz="1000" b="0">
                <a:solidFill>
                  <a:schemeClr val="bg1">
                    <a:lumMod val="65000"/>
                  </a:schemeClr>
                </a:solidFill>
                <a:latin typeface="Arial Narrow"/>
                <a:cs typeface="Arial Narrow"/>
              </a:defRPr>
            </a:lvl1pPr>
          </a:lstStyle>
          <a:p>
            <a:pPr defTabSz="457200"/>
            <a:fld id="{510199B6-4AB0-45D1-8605-DAA03DC4B09A}" type="datetime1">
              <a:rPr lang="en-US" smtClean="0">
                <a:solidFill>
                  <a:prstClr val="white">
                    <a:lumMod val="65000"/>
                  </a:prstClr>
                </a:solidFill>
              </a:rPr>
              <a:pPr defTabSz="457200"/>
              <a:t>2/19/2020</a:t>
            </a:fld>
            <a:endParaRPr lang="en-US" dirty="0">
              <a:solidFill>
                <a:prstClr val="white">
                  <a:lumMod val="65000"/>
                </a:prstClr>
              </a:solidFill>
            </a:endParaRPr>
          </a:p>
        </p:txBody>
      </p:sp>
      <p:sp>
        <p:nvSpPr>
          <p:cNvPr id="5" name="Footer Placeholder 4"/>
          <p:cNvSpPr>
            <a:spLocks noGrp="1"/>
          </p:cNvSpPr>
          <p:nvPr>
            <p:ph type="ftr" sz="quarter" idx="3"/>
          </p:nvPr>
        </p:nvSpPr>
        <p:spPr>
          <a:xfrm>
            <a:off x="199698" y="6437032"/>
            <a:ext cx="5896302" cy="365125"/>
          </a:xfrm>
          <a:prstGeom prst="rect">
            <a:avLst/>
          </a:prstGeom>
        </p:spPr>
        <p:txBody>
          <a:bodyPr vert="horz" lIns="91440" tIns="45720" rIns="91440" bIns="45720" rtlCol="0" anchor="ctr"/>
          <a:lstStyle>
            <a:lvl1pPr algn="l">
              <a:defRPr sz="1000" b="0">
                <a:solidFill>
                  <a:schemeClr val="bg1">
                    <a:lumMod val="65000"/>
                  </a:schemeClr>
                </a:solidFill>
                <a:latin typeface="Arial Narrow"/>
                <a:cs typeface="Arial Narrow"/>
              </a:defRPr>
            </a:lvl1pPr>
          </a:lstStyle>
          <a:p>
            <a:pPr defTabSz="457200"/>
            <a:r>
              <a:rPr lang="en-US" dirty="0">
                <a:solidFill>
                  <a:prstClr val="white">
                    <a:lumMod val="65000"/>
                  </a:prstClr>
                </a:solidFill>
              </a:rPr>
              <a:t>PPT-00138 (1/15)</a:t>
            </a:r>
          </a:p>
        </p:txBody>
      </p:sp>
      <p:sp>
        <p:nvSpPr>
          <p:cNvPr id="6" name="Slide Number Placeholder 5"/>
          <p:cNvSpPr>
            <a:spLocks noGrp="1"/>
          </p:cNvSpPr>
          <p:nvPr>
            <p:ph type="sldNum" sz="quarter" idx="4"/>
          </p:nvPr>
        </p:nvSpPr>
        <p:spPr>
          <a:xfrm>
            <a:off x="8382000" y="6436324"/>
            <a:ext cx="630621" cy="359760"/>
          </a:xfrm>
          <a:prstGeom prst="rect">
            <a:avLst/>
          </a:prstGeom>
        </p:spPr>
        <p:txBody>
          <a:bodyPr vert="horz" lIns="91440" tIns="45720" rIns="91440" bIns="45720" rtlCol="0" anchor="ctr"/>
          <a:lstStyle>
            <a:lvl1pPr algn="r">
              <a:defRPr sz="1000" b="0">
                <a:solidFill>
                  <a:schemeClr val="bg1">
                    <a:lumMod val="65000"/>
                  </a:schemeClr>
                </a:solidFill>
                <a:latin typeface="Arial Narrow"/>
                <a:cs typeface="Arial Narrow"/>
              </a:defRPr>
            </a:lvl1pPr>
          </a:lstStyle>
          <a:p>
            <a:pPr defTabSz="457200"/>
            <a:fld id="{A6E163E3-D696-604D-B59E-0B09A6FDEAA8}" type="slidenum">
              <a:rPr lang="en-US" smtClean="0">
                <a:solidFill>
                  <a:prstClr val="white">
                    <a:lumMod val="65000"/>
                  </a:prstClr>
                </a:solidFill>
              </a:rPr>
              <a:pPr defTabSz="457200"/>
              <a:t>‹#›</a:t>
            </a:fld>
            <a:endParaRPr lang="en-US" dirty="0">
              <a:solidFill>
                <a:prstClr val="white">
                  <a:lumMod val="65000"/>
                </a:prstClr>
              </a:solidFill>
            </a:endParaRPr>
          </a:p>
        </p:txBody>
      </p:sp>
      <p:sp>
        <p:nvSpPr>
          <p:cNvPr id="2" name="Title Placeholder 1"/>
          <p:cNvSpPr>
            <a:spLocks noGrp="1"/>
          </p:cNvSpPr>
          <p:nvPr>
            <p:ph type="title"/>
          </p:nvPr>
        </p:nvSpPr>
        <p:spPr>
          <a:xfrm>
            <a:off x="284162" y="381000"/>
            <a:ext cx="8595360" cy="967840"/>
          </a:xfrm>
          <a:prstGeom prst="rect">
            <a:avLst/>
          </a:prstGeom>
          <a:noFill/>
        </p:spPr>
        <p:txBody>
          <a:bodyPr vert="horz" lIns="91440" tIns="45720" rIns="91440" bIns="45720" rtlCol="0" anchor="ctr">
            <a:normAutofit/>
          </a:bodyPr>
          <a:lstStyle/>
          <a:p>
            <a:r>
              <a:rPr lang="en-US" dirty="0"/>
              <a:t>Click to edit Master title style</a:t>
            </a:r>
            <a:endParaRPr dirty="0"/>
          </a:p>
        </p:txBody>
      </p:sp>
      <p:grpSp>
        <p:nvGrpSpPr>
          <p:cNvPr id="12" name="Group 16"/>
          <p:cNvGrpSpPr/>
          <p:nvPr/>
        </p:nvGrpSpPr>
        <p:grpSpPr>
          <a:xfrm>
            <a:off x="304800" y="152400"/>
            <a:ext cx="8576373" cy="137411"/>
            <a:chOff x="284163" y="1759424"/>
            <a:chExt cx="8576373" cy="137411"/>
          </a:xfrm>
        </p:grpSpPr>
        <p:sp>
          <p:nvSpPr>
            <p:cNvPr id="13" name="Rectangle 12"/>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14" name="Rectangle 13"/>
            <p:cNvSpPr/>
            <p:nvPr/>
          </p:nvSpPr>
          <p:spPr>
            <a:xfrm>
              <a:off x="3026392" y="1759424"/>
              <a:ext cx="1600200" cy="137411"/>
            </a:xfrm>
            <a:prstGeom prst="rect">
              <a:avLst/>
            </a:prstGeom>
            <a:solidFill>
              <a:srgbClr val="55B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sp>
          <p:nvSpPr>
            <p:cNvPr id="15" name="Rectangle 14"/>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dirty="0">
                <a:solidFill>
                  <a:prstClr val="white"/>
                </a:solidFill>
              </a:endParaRPr>
            </a:p>
          </p:txBody>
        </p:sp>
      </p:grpSp>
    </p:spTree>
    <p:extLst>
      <p:ext uri="{BB962C8B-B14F-4D97-AF65-F5344CB8AC3E}">
        <p14:creationId xmlns:p14="http://schemas.microsoft.com/office/powerpoint/2010/main" val="10634582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860" r:id="rId18"/>
    <p:sldLayoutId id="2147483861" r:id="rId19"/>
    <p:sldLayoutId id="2147483862" r:id="rId20"/>
    <p:sldLayoutId id="2147483863" r:id="rId21"/>
    <p:sldLayoutId id="2147483864" r:id="rId22"/>
  </p:sldLayoutIdLst>
  <p:hf hdr="0" dt="0"/>
  <p:txStyles>
    <p:titleStyle>
      <a:lvl1pPr algn="l" defTabSz="914400" rtl="0" eaLnBrk="1" latinLnBrk="0" hangingPunct="1">
        <a:spcBef>
          <a:spcPct val="0"/>
        </a:spcBef>
        <a:buNone/>
        <a:defRPr sz="4000" b="0" i="0" kern="1200">
          <a:solidFill>
            <a:srgbClr val="000000"/>
          </a:solidFill>
          <a:latin typeface="Arial Narrow Bold"/>
          <a:ea typeface="+mj-ea"/>
          <a:cs typeface="Arial Narrow Bold"/>
        </a:defRPr>
      </a:lvl1pPr>
    </p:titleStyle>
    <p:bodyStyle>
      <a:lvl1pPr marL="454025" indent="-454025" algn="l" defTabSz="914400" rtl="0" eaLnBrk="1" latinLnBrk="0" hangingPunct="1">
        <a:spcBef>
          <a:spcPts val="2000"/>
        </a:spcBef>
        <a:buClr>
          <a:schemeClr val="accent1"/>
        </a:buClr>
        <a:buSzPct val="90000"/>
        <a:buFont typeface="Arial"/>
        <a:buChar char="•"/>
        <a:defRPr sz="2400" kern="1200">
          <a:solidFill>
            <a:schemeClr val="tx1">
              <a:lumMod val="85000"/>
              <a:lumOff val="15000"/>
            </a:schemeClr>
          </a:solidFill>
          <a:latin typeface="Arial Narrow"/>
          <a:ea typeface="+mn-ea"/>
          <a:cs typeface="Arial Narrow"/>
        </a:defRPr>
      </a:lvl1pPr>
      <a:lvl2pPr marL="914400" indent="-457200" algn="l" defTabSz="914400" rtl="0" eaLnBrk="1" latinLnBrk="0" hangingPunct="1">
        <a:spcBef>
          <a:spcPts val="600"/>
        </a:spcBef>
        <a:buClr>
          <a:schemeClr val="accent2"/>
        </a:buClr>
        <a:buSzPct val="90000"/>
        <a:buFont typeface="Arial Narrow" pitchFamily="34" charset="0"/>
        <a:buChar char="—"/>
        <a:defRPr sz="2200" kern="1200">
          <a:solidFill>
            <a:schemeClr val="tx1">
              <a:lumMod val="85000"/>
              <a:lumOff val="15000"/>
            </a:schemeClr>
          </a:solidFill>
          <a:latin typeface="Arial Narrow"/>
          <a:ea typeface="+mn-ea"/>
          <a:cs typeface="Arial Narrow"/>
        </a:defRPr>
      </a:lvl2pPr>
      <a:lvl3pPr marL="1260475" indent="-346075" algn="l" defTabSz="914400" rtl="0" eaLnBrk="1" latinLnBrk="0" hangingPunct="1">
        <a:spcBef>
          <a:spcPts val="600"/>
        </a:spcBef>
        <a:buClr>
          <a:schemeClr val="accent4"/>
        </a:buClr>
        <a:buSzPct val="90000"/>
        <a:buFont typeface="Arial"/>
        <a:buChar char="•"/>
        <a:defRPr sz="2000" kern="1200">
          <a:solidFill>
            <a:schemeClr val="tx1">
              <a:lumMod val="85000"/>
              <a:lumOff val="15000"/>
            </a:schemeClr>
          </a:solidFill>
          <a:latin typeface="Arial Narrow"/>
          <a:ea typeface="+mn-ea"/>
          <a:cs typeface="Arial Narrow"/>
        </a:defRPr>
      </a:lvl3pPr>
      <a:lvl4pPr marL="1600200" indent="-339725" algn="l" defTabSz="914400" rtl="0" eaLnBrk="1" latinLnBrk="0" hangingPunct="1">
        <a:spcBef>
          <a:spcPts val="600"/>
        </a:spcBef>
        <a:buClr>
          <a:schemeClr val="accent5"/>
        </a:buClr>
        <a:buSzPct val="90000"/>
        <a:buFont typeface="Lucida Grande"/>
        <a:buChar char="—"/>
        <a:defRPr sz="1800" kern="1200">
          <a:solidFill>
            <a:schemeClr val="tx1">
              <a:lumMod val="85000"/>
              <a:lumOff val="15000"/>
            </a:schemeClr>
          </a:solidFill>
          <a:latin typeface="Arial Narrow"/>
          <a:ea typeface="+mn-ea"/>
          <a:cs typeface="Arial Narrow"/>
        </a:defRPr>
      </a:lvl4pPr>
      <a:lvl5pPr marL="1939925" indent="-331788" algn="l" defTabSz="914400" rtl="0" eaLnBrk="1" latinLnBrk="0" hangingPunct="1">
        <a:spcBef>
          <a:spcPts val="600"/>
        </a:spcBef>
        <a:buClr>
          <a:schemeClr val="accent3"/>
        </a:buClr>
        <a:buSzPct val="90000"/>
        <a:buFont typeface="Arial"/>
        <a:buChar char="•"/>
        <a:defRPr sz="1800" kern="1200">
          <a:solidFill>
            <a:schemeClr val="tx1">
              <a:lumMod val="85000"/>
              <a:lumOff val="15000"/>
            </a:schemeClr>
          </a:solidFill>
          <a:latin typeface="Arial Narrow"/>
          <a:ea typeface="+mn-ea"/>
          <a:cs typeface="Arial Narrow"/>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634" y="231733"/>
            <a:ext cx="8201165"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85634" y="1484434"/>
            <a:ext cx="8201166" cy="4723066"/>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39319" y="6348103"/>
            <a:ext cx="2867166"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488600" y="6360771"/>
            <a:ext cx="636456"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457200"/>
            <a:fld id="{DE8491FC-0AA5-6F41-A416-F1AF96B7BF54}" type="slidenum">
              <a:rPr lang="en-US" smtClean="0">
                <a:solidFill>
                  <a:prstClr val="black">
                    <a:tint val="75000"/>
                  </a:prstClr>
                </a:solidFill>
              </a:rPr>
              <a:pPr defTabSz="457200"/>
              <a:t>‹#›</a:t>
            </a:fld>
            <a:endParaRPr lang="en-US" dirty="0">
              <a:solidFill>
                <a:prstClr val="black">
                  <a:tint val="75000"/>
                </a:prstClr>
              </a:solidFill>
            </a:endParaRPr>
          </a:p>
        </p:txBody>
      </p:sp>
      <p:sp>
        <p:nvSpPr>
          <p:cNvPr id="11" name="Rectangle 10"/>
          <p:cNvSpPr/>
          <p:nvPr/>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p:cNvSpPr/>
          <p:nvPr/>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Date Placeholder 7"/>
          <p:cNvSpPr>
            <a:spLocks noGrp="1"/>
          </p:cNvSpPr>
          <p:nvPr>
            <p:ph type="dt" sz="half" idx="2"/>
          </p:nvPr>
        </p:nvSpPr>
        <p:spPr>
          <a:xfrm>
            <a:off x="485634" y="6348103"/>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a:fld id="{D4183B20-26FE-453B-9FC7-73E3061A3F72}" type="datetime1">
              <a:rPr lang="en-US" smtClean="0">
                <a:solidFill>
                  <a:prstClr val="black">
                    <a:tint val="75000"/>
                  </a:prstClr>
                </a:solidFill>
              </a:rPr>
              <a:pPr defTabSz="457200"/>
              <a:t>2/19/2020</a:t>
            </a:fld>
            <a:endParaRPr lang="en-US" dirty="0">
              <a:solidFill>
                <a:prstClr val="black">
                  <a:tint val="75000"/>
                </a:prstClr>
              </a:solidFill>
            </a:endParaRPr>
          </a:p>
        </p:txBody>
      </p:sp>
    </p:spTree>
    <p:extLst>
      <p:ext uri="{BB962C8B-B14F-4D97-AF65-F5344CB8AC3E}">
        <p14:creationId xmlns:p14="http://schemas.microsoft.com/office/powerpoint/2010/main" val="124647164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2" r:id="rId14"/>
  </p:sldLayoutIdLst>
  <p:hf hdr="0" ftr="0" dt="0"/>
  <p:txStyles>
    <p:titleStyle>
      <a:lvl1pPr algn="l" defTabSz="4572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634" y="231733"/>
            <a:ext cx="8201165"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85634" y="1484434"/>
            <a:ext cx="8201166" cy="4723066"/>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39319" y="6348103"/>
            <a:ext cx="2867166"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488600" y="6360771"/>
            <a:ext cx="636456"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457200"/>
            <a:fld id="{DE8491FC-0AA5-6F41-A416-F1AF96B7BF54}" type="slidenum">
              <a:rPr lang="en-US" smtClean="0">
                <a:solidFill>
                  <a:prstClr val="black">
                    <a:tint val="75000"/>
                  </a:prstClr>
                </a:solidFill>
              </a:rPr>
              <a:pPr defTabSz="457200"/>
              <a:t>‹#›</a:t>
            </a:fld>
            <a:endParaRPr lang="en-US" dirty="0">
              <a:solidFill>
                <a:prstClr val="black">
                  <a:tint val="75000"/>
                </a:prstClr>
              </a:solidFill>
            </a:endParaRPr>
          </a:p>
        </p:txBody>
      </p:sp>
      <p:sp>
        <p:nvSpPr>
          <p:cNvPr id="11" name="Rectangle 10"/>
          <p:cNvSpPr/>
          <p:nvPr/>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p:cNvSpPr/>
          <p:nvPr/>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Date Placeholder 7"/>
          <p:cNvSpPr>
            <a:spLocks noGrp="1"/>
          </p:cNvSpPr>
          <p:nvPr>
            <p:ph type="dt" sz="half" idx="2"/>
          </p:nvPr>
        </p:nvSpPr>
        <p:spPr>
          <a:xfrm>
            <a:off x="485634" y="6348103"/>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a:endParaRPr lang="en-US" dirty="0">
              <a:solidFill>
                <a:prstClr val="black">
                  <a:tint val="75000"/>
                </a:prstClr>
              </a:solidFill>
            </a:endParaRPr>
          </a:p>
        </p:txBody>
      </p:sp>
    </p:spTree>
    <p:extLst>
      <p:ext uri="{BB962C8B-B14F-4D97-AF65-F5344CB8AC3E}">
        <p14:creationId xmlns:p14="http://schemas.microsoft.com/office/powerpoint/2010/main" val="227814430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3" r:id="rId14"/>
  </p:sldLayoutIdLst>
  <p:hf hdr="0" dt="0"/>
  <p:txStyles>
    <p:titleStyle>
      <a:lvl1pPr algn="l" defTabSz="4572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634" y="231733"/>
            <a:ext cx="8201165"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85634" y="1484434"/>
            <a:ext cx="8201166" cy="4723066"/>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85634" y="6318814"/>
            <a:ext cx="2867166"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solidFill>
                  <a:prstClr val="black">
                    <a:tint val="75000"/>
                  </a:prstClr>
                </a:solidFill>
                <a:ea typeface="ＭＳ Ｐゴシック"/>
              </a:rPr>
              <a:t>Institutional Use Only-Not to be used with individual plan participants</a:t>
            </a:r>
            <a:endParaRPr lang="en-US" dirty="0">
              <a:solidFill>
                <a:prstClr val="black">
                  <a:tint val="75000"/>
                </a:prstClr>
              </a:solidFill>
              <a:ea typeface="ＭＳ Ｐゴシック"/>
            </a:endParaRPr>
          </a:p>
        </p:txBody>
      </p:sp>
      <p:sp>
        <p:nvSpPr>
          <p:cNvPr id="6" name="Slide Number Placeholder 5"/>
          <p:cNvSpPr>
            <a:spLocks noGrp="1"/>
          </p:cNvSpPr>
          <p:nvPr>
            <p:ph type="sldNum" sz="quarter" idx="4"/>
          </p:nvPr>
        </p:nvSpPr>
        <p:spPr>
          <a:xfrm>
            <a:off x="3578097" y="6318814"/>
            <a:ext cx="2133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574F9BE5-3929-4D20-9E75-73114DBEA426}" type="slidenum">
              <a:rPr lang="en-US" smtClean="0">
                <a:solidFill>
                  <a:prstClr val="black"/>
                </a:solidFill>
                <a:latin typeface="Arial" pitchFamily="34" charset="0"/>
                <a:ea typeface="ＭＳ Ｐゴシック"/>
              </a:rPr>
              <a:pPr/>
              <a:t>‹#›</a:t>
            </a:fld>
            <a:endParaRPr lang="en-US" dirty="0">
              <a:solidFill>
                <a:prstClr val="black"/>
              </a:solidFill>
              <a:latin typeface="Arial" pitchFamily="34" charset="0"/>
              <a:ea typeface="ＭＳ Ｐゴシック"/>
            </a:endParaRPr>
          </a:p>
        </p:txBody>
      </p:sp>
      <p:sp>
        <p:nvSpPr>
          <p:cNvPr id="11" name="Rectangle 10"/>
          <p:cNvSpPr/>
          <p:nvPr/>
        </p:nvSpPr>
        <p:spPr>
          <a:xfrm>
            <a:off x="-211665" y="6744167"/>
            <a:ext cx="9601200" cy="621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2" name="Rectangle 11"/>
          <p:cNvSpPr/>
          <p:nvPr/>
        </p:nvSpPr>
        <p:spPr>
          <a:xfrm>
            <a:off x="-119639" y="6799371"/>
            <a:ext cx="9601200" cy="62177"/>
          </a:xfrm>
          <a:prstGeom prst="rect">
            <a:avLst/>
          </a:prstGeom>
          <a:solidFill>
            <a:srgbClr val="058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8" name="Date Placeholder 7"/>
          <p:cNvSpPr>
            <a:spLocks noGrp="1"/>
          </p:cNvSpPr>
          <p:nvPr>
            <p:ph type="dt" sz="half" idx="2"/>
          </p:nvPr>
        </p:nvSpPr>
        <p:spPr>
          <a:xfrm>
            <a:off x="6559656" y="6318814"/>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fontAlgn="base">
              <a:spcBef>
                <a:spcPct val="0"/>
              </a:spcBef>
              <a:spcAft>
                <a:spcPct val="0"/>
              </a:spcAft>
            </a:pPr>
            <a:endParaRPr lang="en-US" dirty="0">
              <a:solidFill>
                <a:prstClr val="black">
                  <a:tint val="75000"/>
                </a:prstClr>
              </a:solidFill>
              <a:latin typeface="Arial" pitchFamily="34" charset="0"/>
              <a:ea typeface="ＭＳ Ｐゴシック"/>
            </a:endParaRPr>
          </a:p>
        </p:txBody>
      </p:sp>
    </p:spTree>
    <p:extLst>
      <p:ext uri="{BB962C8B-B14F-4D97-AF65-F5344CB8AC3E}">
        <p14:creationId xmlns:p14="http://schemas.microsoft.com/office/powerpoint/2010/main" val="44936426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Lst>
  <p:hf hd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28.xml"/><Relationship Id="rId1" Type="http://schemas.openxmlformats.org/officeDocument/2006/relationships/tags" Target="../tags/tag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studentloans.gov/myDirectLoan/repaymentEstimator.action"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tags" Target="../tags/tag18.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hyperlink" Target="https://studentloans.gov/myDirectLoan/repaymentEstimator.action"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3.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28.jpeg"/><Relationship Id="rId4" Type="http://schemas.openxmlformats.org/officeDocument/2006/relationships/hyperlink" Target="https://studentloans.citizensbank.com/lr/ERL?HoraceMan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ags" Target="../tags/tag21.xml"/><Relationship Id="rId5" Type="http://schemas.openxmlformats.org/officeDocument/2006/relationships/image" Target="../media/image11.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2.xml"/><Relationship Id="rId1" Type="http://schemas.openxmlformats.org/officeDocument/2006/relationships/tags" Target="../tags/tag2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3.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4.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5.xml"/><Relationship Id="rId1" Type="http://schemas.openxmlformats.org/officeDocument/2006/relationships/tags" Target="../tags/tag25.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5.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2.xml"/><Relationship Id="rId1" Type="http://schemas.openxmlformats.org/officeDocument/2006/relationships/tags" Target="../tags/tag2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1.xml"/><Relationship Id="rId1" Type="http://schemas.openxmlformats.org/officeDocument/2006/relationships/tags" Target="../tags/tag3.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5.xml"/><Relationship Id="rId1" Type="http://schemas.openxmlformats.org/officeDocument/2006/relationships/tags" Target="../tags/tag28.xml"/><Relationship Id="rId5" Type="http://schemas.openxmlformats.org/officeDocument/2006/relationships/image" Target="../media/image36.pn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0.xml"/><Relationship Id="rId7" Type="http://schemas.microsoft.com/office/2007/relationships/hdphoto" Target="../media/hdphoto2.wdp"/><Relationship Id="rId12" Type="http://schemas.openxmlformats.org/officeDocument/2006/relationships/image" Target="../media/image42.png"/><Relationship Id="rId2" Type="http://schemas.openxmlformats.org/officeDocument/2006/relationships/slideLayout" Target="../slideLayouts/slideLayout95.xml"/><Relationship Id="rId1" Type="http://schemas.openxmlformats.org/officeDocument/2006/relationships/tags" Target="../tags/tag29.xml"/><Relationship Id="rId6" Type="http://schemas.openxmlformats.org/officeDocument/2006/relationships/image" Target="../media/image38.png"/><Relationship Id="rId11" Type="http://schemas.openxmlformats.org/officeDocument/2006/relationships/image" Target="../media/image41.png"/><Relationship Id="rId5" Type="http://schemas.microsoft.com/office/2007/relationships/hdphoto" Target="../media/hdphoto1.wdp"/><Relationship Id="rId10" Type="http://schemas.openxmlformats.org/officeDocument/2006/relationships/image" Target="../media/image40.png"/><Relationship Id="rId4" Type="http://schemas.openxmlformats.org/officeDocument/2006/relationships/image" Target="../media/image37.png"/><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5.xml"/><Relationship Id="rId1" Type="http://schemas.openxmlformats.org/officeDocument/2006/relationships/tags" Target="../tags/tag30.xml"/><Relationship Id="rId5" Type="http://schemas.openxmlformats.org/officeDocument/2006/relationships/image" Target="../media/image44.pn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6.xml"/><Relationship Id="rId1" Type="http://schemas.openxmlformats.org/officeDocument/2006/relationships/tags" Target="../tags/tag3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5.xml"/><Relationship Id="rId1" Type="http://schemas.openxmlformats.org/officeDocument/2006/relationships/tags" Target="../tags/tag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hyperlink" Target="https://www.debt.org/students/"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5.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FD0930-C938-47F2-B698-EBA6D4B66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4674791"/>
            <a:ext cx="3810001" cy="195461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0"/>
            <a:ext cx="2987457" cy="2882173"/>
          </a:xfrm>
          <a:prstGeom prst="rect">
            <a:avLst/>
          </a:prstGeom>
        </p:spPr>
      </p:pic>
      <p:sp>
        <p:nvSpPr>
          <p:cNvPr id="5122" name="Title 1"/>
          <p:cNvSpPr>
            <a:spLocks noGrp="1"/>
          </p:cNvSpPr>
          <p:nvPr>
            <p:ph type="ctrTitle"/>
          </p:nvPr>
        </p:nvSpPr>
        <p:spPr/>
        <p:txBody>
          <a:bodyPr/>
          <a:lstStyle/>
          <a:p>
            <a:r>
              <a:rPr lang="en-US" altLang="en-US" dirty="0"/>
              <a:t>Horace Mann Partnership - Student Loan Forgiveness</a:t>
            </a:r>
          </a:p>
        </p:txBody>
      </p:sp>
      <p:sp>
        <p:nvSpPr>
          <p:cNvPr id="5" name="Subtitle 4"/>
          <p:cNvSpPr>
            <a:spLocks noGrp="1"/>
          </p:cNvSpPr>
          <p:nvPr>
            <p:ph type="subTitle" idx="1"/>
          </p:nvPr>
        </p:nvSpPr>
        <p:spPr>
          <a:xfrm>
            <a:off x="457200" y="3688161"/>
            <a:ext cx="7848600" cy="1752600"/>
          </a:xfrm>
        </p:spPr>
        <p:txBody>
          <a:bodyPr/>
          <a:lstStyle/>
          <a:p>
            <a:r>
              <a:rPr lang="en-US" sz="2000" dirty="0"/>
              <a:t>Mike Roman, Local Representative </a:t>
            </a:r>
          </a:p>
          <a:p>
            <a:r>
              <a:rPr lang="en-US" sz="2000" dirty="0"/>
              <a:t>Dennis Novak, Local Representative </a:t>
            </a:r>
          </a:p>
          <a:p>
            <a:r>
              <a:rPr lang="en-US" sz="2000" dirty="0"/>
              <a:t>Julie Kudrna, Local Representative </a:t>
            </a:r>
          </a:p>
        </p:txBody>
      </p:sp>
    </p:spTree>
    <p:custDataLst>
      <p:tags r:id="rId1"/>
    </p:custDataLst>
    <p:extLst>
      <p:ext uri="{BB962C8B-B14F-4D97-AF65-F5344CB8AC3E}">
        <p14:creationId xmlns:p14="http://schemas.microsoft.com/office/powerpoint/2010/main" val="20602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27025" y="185738"/>
            <a:ext cx="8458200" cy="1111250"/>
          </a:xfrm>
        </p:spPr>
        <p:txBody>
          <a:bodyPr/>
          <a:lstStyle/>
          <a:p>
            <a:r>
              <a:rPr lang="en-US" altLang="en-US" sz="3200">
                <a:ea typeface="ＭＳ Ｐゴシック" pitchFamily="34" charset="-128"/>
              </a:rPr>
              <a:t>Managing Student Loan Debt</a:t>
            </a:r>
          </a:p>
        </p:txBody>
      </p:sp>
      <p:sp>
        <p:nvSpPr>
          <p:cNvPr id="9" name="TextBox 8"/>
          <p:cNvSpPr txBox="1"/>
          <p:nvPr/>
        </p:nvSpPr>
        <p:spPr>
          <a:xfrm>
            <a:off x="349250" y="5743575"/>
            <a:ext cx="4154488" cy="400050"/>
          </a:xfrm>
          <a:prstGeom prst="rect">
            <a:avLst/>
          </a:prstGeom>
          <a:noFill/>
        </p:spPr>
        <p:txBody>
          <a:bodyPr>
            <a:spAutoFit/>
          </a:bodyPr>
          <a:lstStyle/>
          <a:p>
            <a:pPr>
              <a:defRPr/>
            </a:pPr>
            <a:r>
              <a:rPr lang="en-US" sz="1000" i="1" dirty="0">
                <a:solidFill>
                  <a:schemeClr val="bg1">
                    <a:lumMod val="65000"/>
                  </a:schemeClr>
                </a:solidFill>
              </a:rPr>
              <a:t>Sources: U.S. Federal Reserve, Advisors, National Education Association, Horace Mann Educator Advisory Panel, Nov. 2017.</a:t>
            </a:r>
          </a:p>
        </p:txBody>
      </p:sp>
      <p:sp>
        <p:nvSpPr>
          <p:cNvPr id="27" name="Content Placeholder 2"/>
          <p:cNvSpPr>
            <a:spLocks noGrp="1"/>
          </p:cNvSpPr>
          <p:nvPr>
            <p:ph idx="4294967295"/>
          </p:nvPr>
        </p:nvSpPr>
        <p:spPr>
          <a:xfrm>
            <a:off x="660400" y="3114675"/>
            <a:ext cx="2114550" cy="2395538"/>
          </a:xfrm>
        </p:spPr>
        <p:txBody>
          <a:bodyPr>
            <a:noAutofit/>
          </a:bodyPr>
          <a:lstStyle/>
          <a:p>
            <a:pPr>
              <a:defRPr/>
            </a:pPr>
            <a:r>
              <a:rPr lang="en-US" sz="2000" dirty="0">
                <a:solidFill>
                  <a:schemeClr val="tx2"/>
                </a:solidFill>
                <a:latin typeface="+mj-lt"/>
              </a:rPr>
              <a:t>Student loan debt nationwide tops </a:t>
            </a:r>
            <a:r>
              <a:rPr lang="en-US" sz="2000" dirty="0">
                <a:solidFill>
                  <a:schemeClr val="tx2"/>
                </a:solidFill>
                <a:latin typeface="+mj-lt"/>
                <a:ea typeface="ＭＳ Ｐゴシック"/>
                <a:cs typeface="Times" panose="02020603050405020304" pitchFamily="18" charset="0"/>
              </a:rPr>
              <a:t>$1.4 trillion </a:t>
            </a:r>
            <a:r>
              <a:rPr lang="en-US" sz="2000" dirty="0">
                <a:solidFill>
                  <a:schemeClr val="tx2"/>
                </a:solidFill>
                <a:latin typeface="+mj-lt"/>
              </a:rPr>
              <a:t>—  more than credit card debt or auto loans</a:t>
            </a:r>
            <a:br>
              <a:rPr lang="en-US" sz="1600" dirty="0">
                <a:solidFill>
                  <a:schemeClr val="tx2"/>
                </a:solidFill>
                <a:latin typeface="+mj-lt"/>
              </a:rPr>
            </a:br>
            <a:endParaRPr lang="en-US" sz="1600" dirty="0">
              <a:solidFill>
                <a:schemeClr val="tx2"/>
              </a:solidFill>
              <a:latin typeface="+mj-lt"/>
            </a:endParaRPr>
          </a:p>
        </p:txBody>
      </p:sp>
      <p:sp>
        <p:nvSpPr>
          <p:cNvPr id="14" name="TextBox 13"/>
          <p:cNvSpPr txBox="1"/>
          <p:nvPr/>
        </p:nvSpPr>
        <p:spPr>
          <a:xfrm>
            <a:off x="3352800" y="1497013"/>
            <a:ext cx="2495550" cy="923925"/>
          </a:xfrm>
          <a:prstGeom prst="rect">
            <a:avLst/>
          </a:prstGeom>
          <a:effectLst>
            <a:outerShdw blurRad="76200" dir="18900000" sy="23000" kx="-1200000" algn="bl"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5400" b="1" i="1" spc="-150" dirty="0">
                <a:solidFill>
                  <a:srgbClr val="00B050"/>
                </a:solidFill>
                <a:latin typeface="Times" panose="02020603050405020304" pitchFamily="18" charset="0"/>
                <a:cs typeface="Times" panose="02020603050405020304" pitchFamily="18" charset="0"/>
              </a:rPr>
              <a:t>$37,700</a:t>
            </a:r>
          </a:p>
        </p:txBody>
      </p:sp>
      <p:sp>
        <p:nvSpPr>
          <p:cNvPr id="15" name="TextBox 14"/>
          <p:cNvSpPr txBox="1"/>
          <p:nvPr/>
        </p:nvSpPr>
        <p:spPr>
          <a:xfrm>
            <a:off x="539750" y="1271588"/>
            <a:ext cx="2355850" cy="1374775"/>
          </a:xfrm>
          <a:prstGeom prst="rect">
            <a:avLst/>
          </a:prstGeom>
          <a:effectLst>
            <a:outerShdw blurRad="76200" dir="18900000" sy="23000" kx="-1200000" algn="bl"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lgn="ctr">
              <a:lnSpc>
                <a:spcPts val="5000"/>
              </a:lnSpc>
              <a:defRPr/>
            </a:pPr>
            <a:r>
              <a:rPr lang="en-US" sz="4000" b="1" i="1" spc="-150" dirty="0">
                <a:solidFill>
                  <a:schemeClr val="accent5">
                    <a:lumMod val="60000"/>
                    <a:lumOff val="40000"/>
                  </a:schemeClr>
                </a:solidFill>
                <a:latin typeface="Times" panose="02020603050405020304" pitchFamily="18" charset="0"/>
                <a:cs typeface="Times" panose="02020603050405020304" pitchFamily="18" charset="0"/>
              </a:rPr>
              <a:t>$1.4 Trillion</a:t>
            </a:r>
          </a:p>
        </p:txBody>
      </p:sp>
      <p:sp>
        <p:nvSpPr>
          <p:cNvPr id="16" name="TextBox 15"/>
          <p:cNvSpPr txBox="1"/>
          <p:nvPr/>
        </p:nvSpPr>
        <p:spPr>
          <a:xfrm>
            <a:off x="6516688" y="1543050"/>
            <a:ext cx="1352550" cy="831850"/>
          </a:xfrm>
          <a:prstGeom prst="rect">
            <a:avLst/>
          </a:prstGeom>
          <a:effectLst>
            <a:outerShdw blurRad="76200" dir="18900000" sy="23000" kx="-1200000" algn="bl"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4800" b="1" i="1" spc="-150" dirty="0">
                <a:solidFill>
                  <a:schemeClr val="accent6">
                    <a:lumMod val="50000"/>
                  </a:schemeClr>
                </a:solidFill>
                <a:latin typeface="Times" panose="02020603050405020304" pitchFamily="18" charset="0"/>
                <a:cs typeface="Times" panose="02020603050405020304" pitchFamily="18" charset="0"/>
              </a:rPr>
              <a:t>71%</a:t>
            </a:r>
          </a:p>
        </p:txBody>
      </p:sp>
      <p:sp>
        <p:nvSpPr>
          <p:cNvPr id="53256" name="Content Placeholder 2"/>
          <p:cNvSpPr txBox="1">
            <a:spLocks/>
          </p:cNvSpPr>
          <p:nvPr/>
        </p:nvSpPr>
        <p:spPr bwMode="auto">
          <a:xfrm>
            <a:off x="3500438" y="2987675"/>
            <a:ext cx="21002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3200">
                <a:solidFill>
                  <a:schemeClr val="tx1"/>
                </a:solidFill>
                <a:latin typeface="Arial Narrow" pitchFamily="34" charset="0"/>
                <a:ea typeface="ＭＳ Ｐゴシック" pitchFamily="34" charset="-128"/>
              </a:defRPr>
            </a:lvl1pPr>
            <a:lvl2pPr marL="742950" indent="-285750" eaLnBrk="0" hangingPunct="0">
              <a:spcBef>
                <a:spcPct val="20000"/>
              </a:spcBef>
              <a:buClr>
                <a:srgbClr val="CB6015"/>
              </a:buClr>
              <a:buFont typeface="Wingdings" pitchFamily="2" charset="2"/>
              <a:buChar char="§"/>
              <a:defRPr sz="2800">
                <a:solidFill>
                  <a:schemeClr val="tx1"/>
                </a:solidFill>
                <a:latin typeface="Arial Narrow" pitchFamily="34" charset="0"/>
                <a:ea typeface="ＭＳ Ｐゴシック" pitchFamily="34" charset="-128"/>
              </a:defRPr>
            </a:lvl2pPr>
            <a:lvl3pPr marL="1143000" indent="-228600" eaLnBrk="0" hangingPunct="0">
              <a:spcBef>
                <a:spcPct val="20000"/>
              </a:spcBef>
              <a:buClr>
                <a:srgbClr val="00B2A9"/>
              </a:buClr>
              <a:buFont typeface="Wingdings" pitchFamily="2" charset="2"/>
              <a:buChar char="§"/>
              <a:defRPr sz="2400">
                <a:solidFill>
                  <a:schemeClr val="tx1"/>
                </a:solidFill>
                <a:latin typeface="Arial Narrow" pitchFamily="34" charset="0"/>
                <a:ea typeface="ＭＳ Ｐゴシック" pitchFamily="34" charset="-128"/>
              </a:defRPr>
            </a:lvl3pPr>
            <a:lvl4pPr marL="1600200" indent="-228600" eaLnBrk="0" hangingPunct="0">
              <a:spcBef>
                <a:spcPct val="20000"/>
              </a:spcBef>
              <a:buClr>
                <a:srgbClr val="671E75"/>
              </a:buClr>
              <a:buFont typeface="Wingdings" pitchFamily="2" charset="2"/>
              <a:buChar char="§"/>
              <a:defRPr sz="2000">
                <a:solidFill>
                  <a:schemeClr val="tx1"/>
                </a:solidFill>
                <a:latin typeface="Arial Narrow" pitchFamily="34" charset="0"/>
                <a:ea typeface="ＭＳ Ｐゴシック" pitchFamily="34" charset="-128"/>
              </a:defRPr>
            </a:lvl4pPr>
            <a:lvl5pPr marL="2057400" indent="-228600" eaLnBrk="0" hangingPunct="0">
              <a:spcBef>
                <a:spcPct val="20000"/>
              </a:spcBef>
              <a:buClr>
                <a:srgbClr val="FFC845"/>
              </a:buClr>
              <a:buFont typeface="Wingdings" pitchFamily="2" charset="2"/>
              <a:buChar char="§"/>
              <a:defRPr sz="2000">
                <a:solidFill>
                  <a:schemeClr val="tx1"/>
                </a:solidFill>
                <a:latin typeface="Arial Narrow" pitchFamily="34" charset="0"/>
                <a:ea typeface="ＭＳ Ｐゴシック" pitchFamily="34" charset="-128"/>
              </a:defRPr>
            </a:lvl5pPr>
            <a:lvl6pPr marL="25146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6pPr>
            <a:lvl7pPr marL="29718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7pPr>
            <a:lvl8pPr marL="34290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8pPr>
            <a:lvl9pPr marL="38862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9pPr>
          </a:lstStyle>
          <a:p>
            <a:pPr eaLnBrk="1" hangingPunct="1">
              <a:buFontTx/>
              <a:buNone/>
            </a:pPr>
            <a:r>
              <a:rPr lang="en-US" altLang="en-US" sz="1800">
                <a:solidFill>
                  <a:schemeClr val="tx2"/>
                </a:solidFill>
                <a:latin typeface="Arial" pitchFamily="34" charset="0"/>
                <a:cs typeface="Arial" pitchFamily="34" charset="0"/>
              </a:rPr>
              <a:t>Student loan debt averages more than $37,000 — </a:t>
            </a:r>
            <a:br>
              <a:rPr lang="en-US" altLang="en-US" sz="1800">
                <a:solidFill>
                  <a:schemeClr val="tx2"/>
                </a:solidFill>
                <a:latin typeface="Arial" pitchFamily="34" charset="0"/>
                <a:cs typeface="Arial" pitchFamily="34" charset="0"/>
              </a:rPr>
            </a:br>
            <a:r>
              <a:rPr lang="en-US" altLang="en-US" sz="1800">
                <a:solidFill>
                  <a:schemeClr val="tx2"/>
                </a:solidFill>
                <a:latin typeface="Arial" pitchFamily="34" charset="0"/>
                <a:cs typeface="Arial" pitchFamily="34" charset="0"/>
              </a:rPr>
              <a:t>which can be more than a full year’s salary for a new teacher ($36,141)</a:t>
            </a:r>
            <a:br>
              <a:rPr lang="en-US" altLang="en-US" sz="1600">
                <a:solidFill>
                  <a:schemeClr val="tx2"/>
                </a:solidFill>
                <a:latin typeface="Arial" pitchFamily="34" charset="0"/>
                <a:cs typeface="Arial" pitchFamily="34" charset="0"/>
              </a:rPr>
            </a:br>
            <a:endParaRPr lang="en-US" altLang="en-US" sz="1600">
              <a:solidFill>
                <a:schemeClr val="tx2"/>
              </a:solidFill>
              <a:latin typeface="Arial" pitchFamily="34" charset="0"/>
              <a:cs typeface="Arial" pitchFamily="34" charset="0"/>
            </a:endParaRPr>
          </a:p>
        </p:txBody>
      </p:sp>
      <p:sp>
        <p:nvSpPr>
          <p:cNvPr id="53257" name="Content Placeholder 2"/>
          <p:cNvSpPr txBox="1">
            <a:spLocks/>
          </p:cNvSpPr>
          <p:nvPr/>
        </p:nvSpPr>
        <p:spPr bwMode="auto">
          <a:xfrm>
            <a:off x="5992813" y="2943225"/>
            <a:ext cx="2792412"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3200">
                <a:solidFill>
                  <a:schemeClr val="tx1"/>
                </a:solidFill>
                <a:latin typeface="Arial Narrow" pitchFamily="34" charset="0"/>
                <a:ea typeface="ＭＳ Ｐゴシック" pitchFamily="34" charset="-128"/>
              </a:defRPr>
            </a:lvl1pPr>
            <a:lvl2pPr marL="742950" indent="-285750" eaLnBrk="0" hangingPunct="0">
              <a:spcBef>
                <a:spcPct val="20000"/>
              </a:spcBef>
              <a:buClr>
                <a:srgbClr val="CB6015"/>
              </a:buClr>
              <a:buFont typeface="Wingdings" pitchFamily="2" charset="2"/>
              <a:buChar char="§"/>
              <a:defRPr sz="2800">
                <a:solidFill>
                  <a:schemeClr val="tx1"/>
                </a:solidFill>
                <a:latin typeface="Arial Narrow" pitchFamily="34" charset="0"/>
                <a:ea typeface="ＭＳ Ｐゴシック" pitchFamily="34" charset="-128"/>
              </a:defRPr>
            </a:lvl2pPr>
            <a:lvl3pPr marL="1143000" indent="-228600" eaLnBrk="0" hangingPunct="0">
              <a:spcBef>
                <a:spcPct val="20000"/>
              </a:spcBef>
              <a:buClr>
                <a:srgbClr val="00B2A9"/>
              </a:buClr>
              <a:buFont typeface="Wingdings" pitchFamily="2" charset="2"/>
              <a:buChar char="§"/>
              <a:defRPr sz="2400">
                <a:solidFill>
                  <a:schemeClr val="tx1"/>
                </a:solidFill>
                <a:latin typeface="Arial Narrow" pitchFamily="34" charset="0"/>
                <a:ea typeface="ＭＳ Ｐゴシック" pitchFamily="34" charset="-128"/>
              </a:defRPr>
            </a:lvl3pPr>
            <a:lvl4pPr marL="1600200" indent="-228600" eaLnBrk="0" hangingPunct="0">
              <a:spcBef>
                <a:spcPct val="20000"/>
              </a:spcBef>
              <a:buClr>
                <a:srgbClr val="671E75"/>
              </a:buClr>
              <a:buFont typeface="Wingdings" pitchFamily="2" charset="2"/>
              <a:buChar char="§"/>
              <a:defRPr sz="2000">
                <a:solidFill>
                  <a:schemeClr val="tx1"/>
                </a:solidFill>
                <a:latin typeface="Arial Narrow" pitchFamily="34" charset="0"/>
                <a:ea typeface="ＭＳ Ｐゴシック" pitchFamily="34" charset="-128"/>
              </a:defRPr>
            </a:lvl4pPr>
            <a:lvl5pPr marL="2057400" indent="-228600" eaLnBrk="0" hangingPunct="0">
              <a:spcBef>
                <a:spcPct val="20000"/>
              </a:spcBef>
              <a:buClr>
                <a:srgbClr val="FFC845"/>
              </a:buClr>
              <a:buFont typeface="Wingdings" pitchFamily="2" charset="2"/>
              <a:buChar char="§"/>
              <a:defRPr sz="2000">
                <a:solidFill>
                  <a:schemeClr val="tx1"/>
                </a:solidFill>
                <a:latin typeface="Arial Narrow" pitchFamily="34" charset="0"/>
                <a:ea typeface="ＭＳ Ｐゴシック" pitchFamily="34" charset="-128"/>
              </a:defRPr>
            </a:lvl5pPr>
            <a:lvl6pPr marL="25146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6pPr>
            <a:lvl7pPr marL="29718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7pPr>
            <a:lvl8pPr marL="34290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8pPr>
            <a:lvl9pPr marL="38862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9pPr>
          </a:lstStyle>
          <a:p>
            <a:pPr eaLnBrk="1" hangingPunct="1">
              <a:buFontTx/>
              <a:buNone/>
            </a:pPr>
            <a:r>
              <a:rPr lang="en-US" altLang="en-US" sz="1800">
                <a:solidFill>
                  <a:schemeClr val="tx2"/>
                </a:solidFill>
                <a:latin typeface="Arial" pitchFamily="34" charset="0"/>
                <a:cs typeface="Arial" pitchFamily="34" charset="0"/>
              </a:rPr>
              <a:t>71% of educators agree: “For many young teachers today, student loan debt is the difference between wanting to continue to teach and </a:t>
            </a:r>
            <a:r>
              <a:rPr lang="en-US" altLang="en-US" sz="1800" b="1">
                <a:solidFill>
                  <a:schemeClr val="tx2"/>
                </a:solidFill>
                <a:latin typeface="Arial" pitchFamily="34" charset="0"/>
                <a:cs typeface="Arial" pitchFamily="34" charset="0"/>
              </a:rPr>
              <a:t>wanting to change career paths </a:t>
            </a:r>
            <a:r>
              <a:rPr lang="en-US" altLang="en-US" sz="1800">
                <a:solidFill>
                  <a:schemeClr val="tx2"/>
                </a:solidFill>
                <a:latin typeface="Arial" pitchFamily="34" charset="0"/>
                <a:cs typeface="Arial" pitchFamily="34" charset="0"/>
              </a:rPr>
              <a:t>to a career that pays better.”</a:t>
            </a:r>
          </a:p>
          <a:p>
            <a:pPr eaLnBrk="1" hangingPunct="1">
              <a:buFontTx/>
              <a:buNone/>
            </a:pPr>
            <a:endParaRPr lang="en-US" altLang="en-US" sz="1600">
              <a:solidFill>
                <a:schemeClr val="tx2"/>
              </a:solidFill>
              <a:latin typeface="Arial" pitchFamily="34" charset="0"/>
              <a:cs typeface="Arial" pitchFamily="34" charset="0"/>
            </a:endParaRPr>
          </a:p>
        </p:txBody>
      </p:sp>
      <p:sp>
        <p:nvSpPr>
          <p:cNvPr id="53258" name="Slide Number Placeholder 3"/>
          <p:cNvSpPr>
            <a:spLocks noGrp="1"/>
          </p:cNvSpPr>
          <p:nvPr>
            <p:ph type="sldNum" sz="quarter" idx="12"/>
          </p:nvPr>
        </p:nvSpPr>
        <p:spPr bwMode="auto">
          <a:xfrm>
            <a:off x="8310563" y="6361113"/>
            <a:ext cx="8445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algn="ctr" eaLnBrk="1" hangingPunct="1"/>
            <a:fld id="{FDD13672-144B-4D75-B691-F18C82CEABD9}" type="slidenum">
              <a:rPr lang="en-US" altLang="en-US" sz="1000" smtClean="0">
                <a:solidFill>
                  <a:srgbClr val="898989"/>
                </a:solidFill>
              </a:rPr>
              <a:pPr algn="ctr" eaLnBrk="1" hangingPunct="1"/>
              <a:t>10</a:t>
            </a:fld>
            <a:endParaRPr lang="en-US" altLang="en-US" sz="1000">
              <a:solidFill>
                <a:srgbClr val="898989"/>
              </a:solidFill>
            </a:endParaRPr>
          </a:p>
        </p:txBody>
      </p:sp>
    </p:spTree>
    <p:custDataLst>
      <p:tags r:id="rId1"/>
    </p:custDataLst>
    <p:extLst>
      <p:ext uri="{BB962C8B-B14F-4D97-AF65-F5344CB8AC3E}">
        <p14:creationId xmlns:p14="http://schemas.microsoft.com/office/powerpoint/2010/main" val="354861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330200"/>
            <a:ext cx="8201025" cy="835025"/>
          </a:xfrm>
        </p:spPr>
        <p:txBody>
          <a:bodyPr>
            <a:normAutofit/>
          </a:bodyPr>
          <a:lstStyle/>
          <a:p>
            <a:pPr>
              <a:defRPr/>
            </a:pPr>
            <a:r>
              <a:rPr lang="en-US" b="1" dirty="0"/>
              <a:t>We can help: Student Loan Solutions</a:t>
            </a:r>
          </a:p>
        </p:txBody>
      </p:sp>
      <p:sp>
        <p:nvSpPr>
          <p:cNvPr id="8" name="Content Placeholder 2"/>
          <p:cNvSpPr>
            <a:spLocks noGrp="1"/>
          </p:cNvSpPr>
          <p:nvPr>
            <p:ph idx="1"/>
          </p:nvPr>
        </p:nvSpPr>
        <p:spPr>
          <a:xfrm>
            <a:off x="762000" y="4105275"/>
            <a:ext cx="2317750" cy="1527175"/>
          </a:xfrm>
          <a:noFill/>
          <a:extLst>
            <a:ext uri="{909E8E84-426E-40DD-AFC4-6F175D3DCCD1}">
              <a14:hiddenFill xmlns:a14="http://schemas.microsoft.com/office/drawing/2010/main">
                <a:solidFill>
                  <a:srgbClr val="FFFFFF"/>
                </a:solidFill>
              </a14:hiddenFill>
            </a:ext>
          </a:extLst>
        </p:spPr>
        <p:txBody>
          <a:bodyPr>
            <a:noAutofit/>
          </a:bodyPr>
          <a:lstStyle/>
          <a:p>
            <a:pPr algn="ctr">
              <a:defRPr/>
            </a:pPr>
            <a:r>
              <a:rPr lang="en-US" sz="2000" dirty="0">
                <a:solidFill>
                  <a:schemeClr val="tx2"/>
                </a:solidFill>
                <a:latin typeface="+mj-lt"/>
              </a:rPr>
              <a:t>Under certain conditions, student loan debt can be forgiven</a:t>
            </a:r>
          </a:p>
        </p:txBody>
      </p:sp>
      <p:sp>
        <p:nvSpPr>
          <p:cNvPr id="54276" name="Content Placeholder 2"/>
          <p:cNvSpPr txBox="1">
            <a:spLocks/>
          </p:cNvSpPr>
          <p:nvPr/>
        </p:nvSpPr>
        <p:spPr bwMode="auto">
          <a:xfrm>
            <a:off x="3162300" y="4119563"/>
            <a:ext cx="2452688"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3200">
                <a:solidFill>
                  <a:schemeClr val="tx1"/>
                </a:solidFill>
                <a:latin typeface="Arial Narrow" pitchFamily="34" charset="0"/>
                <a:ea typeface="ＭＳ Ｐゴシック" pitchFamily="34" charset="-128"/>
              </a:defRPr>
            </a:lvl1pPr>
            <a:lvl2pPr marL="742950" indent="-285750" eaLnBrk="0" hangingPunct="0">
              <a:spcBef>
                <a:spcPct val="20000"/>
              </a:spcBef>
              <a:buClr>
                <a:srgbClr val="CB6015"/>
              </a:buClr>
              <a:buFont typeface="Wingdings" pitchFamily="2" charset="2"/>
              <a:buChar char="§"/>
              <a:defRPr sz="2800">
                <a:solidFill>
                  <a:schemeClr val="tx1"/>
                </a:solidFill>
                <a:latin typeface="Arial Narrow" pitchFamily="34" charset="0"/>
                <a:ea typeface="ＭＳ Ｐゴシック" pitchFamily="34" charset="-128"/>
              </a:defRPr>
            </a:lvl2pPr>
            <a:lvl3pPr marL="1143000" indent="-228600" eaLnBrk="0" hangingPunct="0">
              <a:spcBef>
                <a:spcPct val="20000"/>
              </a:spcBef>
              <a:buClr>
                <a:srgbClr val="00B2A9"/>
              </a:buClr>
              <a:buFont typeface="Wingdings" pitchFamily="2" charset="2"/>
              <a:buChar char="§"/>
              <a:defRPr sz="2400">
                <a:solidFill>
                  <a:schemeClr val="tx1"/>
                </a:solidFill>
                <a:latin typeface="Arial Narrow" pitchFamily="34" charset="0"/>
                <a:ea typeface="ＭＳ Ｐゴシック" pitchFamily="34" charset="-128"/>
              </a:defRPr>
            </a:lvl3pPr>
            <a:lvl4pPr marL="1600200" indent="-228600" eaLnBrk="0" hangingPunct="0">
              <a:spcBef>
                <a:spcPct val="20000"/>
              </a:spcBef>
              <a:buClr>
                <a:srgbClr val="671E75"/>
              </a:buClr>
              <a:buFont typeface="Wingdings" pitchFamily="2" charset="2"/>
              <a:buChar char="§"/>
              <a:defRPr sz="2000">
                <a:solidFill>
                  <a:schemeClr val="tx1"/>
                </a:solidFill>
                <a:latin typeface="Arial Narrow" pitchFamily="34" charset="0"/>
                <a:ea typeface="ＭＳ Ｐゴシック" pitchFamily="34" charset="-128"/>
              </a:defRPr>
            </a:lvl4pPr>
            <a:lvl5pPr marL="2057400" indent="-228600" eaLnBrk="0" hangingPunct="0">
              <a:spcBef>
                <a:spcPct val="20000"/>
              </a:spcBef>
              <a:buClr>
                <a:srgbClr val="FFC845"/>
              </a:buClr>
              <a:buFont typeface="Wingdings" pitchFamily="2" charset="2"/>
              <a:buChar char="§"/>
              <a:defRPr sz="2000">
                <a:solidFill>
                  <a:schemeClr val="tx1"/>
                </a:solidFill>
                <a:latin typeface="Arial Narrow" pitchFamily="34" charset="0"/>
                <a:ea typeface="ＭＳ Ｐゴシック" pitchFamily="34" charset="-128"/>
              </a:defRPr>
            </a:lvl5pPr>
            <a:lvl6pPr marL="25146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6pPr>
            <a:lvl7pPr marL="29718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7pPr>
            <a:lvl8pPr marL="34290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8pPr>
            <a:lvl9pPr marL="38862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9pPr>
          </a:lstStyle>
          <a:p>
            <a:pPr algn="ctr" eaLnBrk="1" hangingPunct="1">
              <a:buFontTx/>
              <a:buNone/>
            </a:pPr>
            <a:r>
              <a:rPr lang="en-US" altLang="en-US" sz="2000">
                <a:solidFill>
                  <a:schemeClr val="tx2"/>
                </a:solidFill>
                <a:latin typeface="Arial" pitchFamily="34" charset="0"/>
                <a:cs typeface="Arial" pitchFamily="34" charset="0"/>
              </a:rPr>
              <a:t>Repayment &amp; refinancing options may help lower payments</a:t>
            </a:r>
          </a:p>
        </p:txBody>
      </p:sp>
      <p:sp>
        <p:nvSpPr>
          <p:cNvPr id="54277" name="Content Placeholder 2"/>
          <p:cNvSpPr txBox="1">
            <a:spLocks/>
          </p:cNvSpPr>
          <p:nvPr/>
        </p:nvSpPr>
        <p:spPr bwMode="auto">
          <a:xfrm>
            <a:off x="5729288" y="4143375"/>
            <a:ext cx="20955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3200">
                <a:solidFill>
                  <a:schemeClr val="tx1"/>
                </a:solidFill>
                <a:latin typeface="Arial Narrow" pitchFamily="34" charset="0"/>
                <a:ea typeface="ＭＳ Ｐゴシック" pitchFamily="34" charset="-128"/>
              </a:defRPr>
            </a:lvl1pPr>
            <a:lvl2pPr marL="742950" indent="-285750" eaLnBrk="0" hangingPunct="0">
              <a:spcBef>
                <a:spcPct val="20000"/>
              </a:spcBef>
              <a:buClr>
                <a:srgbClr val="CB6015"/>
              </a:buClr>
              <a:buFont typeface="Wingdings" pitchFamily="2" charset="2"/>
              <a:buChar char="§"/>
              <a:defRPr sz="2800">
                <a:solidFill>
                  <a:schemeClr val="tx1"/>
                </a:solidFill>
                <a:latin typeface="Arial Narrow" pitchFamily="34" charset="0"/>
                <a:ea typeface="ＭＳ Ｐゴシック" pitchFamily="34" charset="-128"/>
              </a:defRPr>
            </a:lvl2pPr>
            <a:lvl3pPr marL="1143000" indent="-228600" eaLnBrk="0" hangingPunct="0">
              <a:spcBef>
                <a:spcPct val="20000"/>
              </a:spcBef>
              <a:buClr>
                <a:srgbClr val="00B2A9"/>
              </a:buClr>
              <a:buFont typeface="Wingdings" pitchFamily="2" charset="2"/>
              <a:buChar char="§"/>
              <a:defRPr sz="2400">
                <a:solidFill>
                  <a:schemeClr val="tx1"/>
                </a:solidFill>
                <a:latin typeface="Arial Narrow" pitchFamily="34" charset="0"/>
                <a:ea typeface="ＭＳ Ｐゴシック" pitchFamily="34" charset="-128"/>
              </a:defRPr>
            </a:lvl3pPr>
            <a:lvl4pPr marL="1600200" indent="-228600" eaLnBrk="0" hangingPunct="0">
              <a:spcBef>
                <a:spcPct val="20000"/>
              </a:spcBef>
              <a:buClr>
                <a:srgbClr val="671E75"/>
              </a:buClr>
              <a:buFont typeface="Wingdings" pitchFamily="2" charset="2"/>
              <a:buChar char="§"/>
              <a:defRPr sz="2000">
                <a:solidFill>
                  <a:schemeClr val="tx1"/>
                </a:solidFill>
                <a:latin typeface="Arial Narrow" pitchFamily="34" charset="0"/>
                <a:ea typeface="ＭＳ Ｐゴシック" pitchFamily="34" charset="-128"/>
              </a:defRPr>
            </a:lvl4pPr>
            <a:lvl5pPr marL="2057400" indent="-228600" eaLnBrk="0" hangingPunct="0">
              <a:spcBef>
                <a:spcPct val="20000"/>
              </a:spcBef>
              <a:buClr>
                <a:srgbClr val="FFC845"/>
              </a:buClr>
              <a:buFont typeface="Wingdings" pitchFamily="2" charset="2"/>
              <a:buChar char="§"/>
              <a:defRPr sz="2000">
                <a:solidFill>
                  <a:schemeClr val="tx1"/>
                </a:solidFill>
                <a:latin typeface="Arial Narrow" pitchFamily="34" charset="0"/>
                <a:ea typeface="ＭＳ Ｐゴシック" pitchFamily="34" charset="-128"/>
              </a:defRPr>
            </a:lvl5pPr>
            <a:lvl6pPr marL="25146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6pPr>
            <a:lvl7pPr marL="29718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7pPr>
            <a:lvl8pPr marL="34290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8pPr>
            <a:lvl9pPr marL="38862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9pPr>
          </a:lstStyle>
          <a:p>
            <a:pPr algn="ctr" eaLnBrk="1" hangingPunct="1">
              <a:buFontTx/>
              <a:buNone/>
            </a:pPr>
            <a:r>
              <a:rPr lang="en-US" altLang="en-US" sz="2000">
                <a:solidFill>
                  <a:schemeClr val="tx2"/>
                </a:solidFill>
                <a:latin typeface="Arial" pitchFamily="34" charset="0"/>
                <a:cs typeface="Arial" pitchFamily="34" charset="0"/>
              </a:rPr>
              <a:t>Any savings can be redirected toward other financial goals</a:t>
            </a:r>
          </a:p>
        </p:txBody>
      </p:sp>
      <p:sp>
        <p:nvSpPr>
          <p:cNvPr id="5" name="Oval 4"/>
          <p:cNvSpPr>
            <a:spLocks noChangeAspect="1"/>
          </p:cNvSpPr>
          <p:nvPr/>
        </p:nvSpPr>
        <p:spPr>
          <a:xfrm>
            <a:off x="1090613" y="1465263"/>
            <a:ext cx="2071687" cy="203835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t>Remove</a:t>
            </a:r>
          </a:p>
        </p:txBody>
      </p:sp>
      <p:sp>
        <p:nvSpPr>
          <p:cNvPr id="15" name="Oval 14"/>
          <p:cNvSpPr>
            <a:spLocks noChangeAspect="1"/>
          </p:cNvSpPr>
          <p:nvPr/>
        </p:nvSpPr>
        <p:spPr>
          <a:xfrm>
            <a:off x="3368675" y="1465263"/>
            <a:ext cx="2039938" cy="203835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t>Reduce</a:t>
            </a:r>
            <a:endParaRPr lang="en-US" b="1" dirty="0"/>
          </a:p>
        </p:txBody>
      </p:sp>
      <p:sp>
        <p:nvSpPr>
          <p:cNvPr id="18" name="Oval 17"/>
          <p:cNvSpPr>
            <a:spLocks/>
          </p:cNvSpPr>
          <p:nvPr/>
        </p:nvSpPr>
        <p:spPr>
          <a:xfrm>
            <a:off x="5811838" y="1465263"/>
            <a:ext cx="1931987" cy="20383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t>Redirect</a:t>
            </a:r>
          </a:p>
        </p:txBody>
      </p:sp>
      <p:sp>
        <p:nvSpPr>
          <p:cNvPr id="54281" name="Slide Number Placeholder 3"/>
          <p:cNvSpPr>
            <a:spLocks noGrp="1"/>
          </p:cNvSpPr>
          <p:nvPr>
            <p:ph type="sldNum" sz="quarter" idx="4294967295"/>
          </p:nvPr>
        </p:nvSpPr>
        <p:spPr bwMode="auto">
          <a:xfrm>
            <a:off x="8310563" y="6361113"/>
            <a:ext cx="8445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algn="ctr" defTabSz="457200" eaLnBrk="1" hangingPunct="1"/>
            <a:fld id="{B1A0E404-140B-422D-AD27-699F5CAEED8E}" type="slidenum">
              <a:rPr lang="en-US" altLang="en-US">
                <a:solidFill>
                  <a:srgbClr val="898989"/>
                </a:solidFill>
              </a:rPr>
              <a:pPr algn="ctr" defTabSz="457200" eaLnBrk="1" hangingPunct="1"/>
              <a:t>11</a:t>
            </a:fld>
            <a:endParaRPr lang="en-US" altLang="en-US">
              <a:solidFill>
                <a:srgbClr val="898989"/>
              </a:solidFill>
            </a:endParaRPr>
          </a:p>
        </p:txBody>
      </p:sp>
      <p:sp>
        <p:nvSpPr>
          <p:cNvPr id="54282" name="TextBox 22"/>
          <p:cNvSpPr txBox="1">
            <a:spLocks noChangeArrowheads="1"/>
          </p:cNvSpPr>
          <p:nvPr/>
        </p:nvSpPr>
        <p:spPr bwMode="auto">
          <a:xfrm>
            <a:off x="1009650" y="6029325"/>
            <a:ext cx="512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algn="ctr" eaLnBrk="1" hangingPunct="1"/>
            <a:r>
              <a:rPr lang="en-US" altLang="en-US" sz="1200"/>
              <a:t>Horace Mann has a </a:t>
            </a:r>
            <a:r>
              <a:rPr lang="en-US" altLang="en-US" sz="1200" b="1"/>
              <a:t>suite of solutions</a:t>
            </a:r>
            <a:r>
              <a:rPr lang="en-US" altLang="en-US" sz="1200"/>
              <a:t> to help you manage student loan debt and help you get on the road to financial success.</a:t>
            </a:r>
          </a:p>
        </p:txBody>
      </p:sp>
    </p:spTree>
    <p:custDataLst>
      <p:tags r:id="rId1"/>
    </p:custDataLst>
    <p:extLst>
      <p:ext uri="{BB962C8B-B14F-4D97-AF65-F5344CB8AC3E}">
        <p14:creationId xmlns:p14="http://schemas.microsoft.com/office/powerpoint/2010/main" val="14399548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34938" y="0"/>
            <a:ext cx="8201025" cy="1069975"/>
          </a:xfrm>
        </p:spPr>
        <p:txBody>
          <a:bodyPr/>
          <a:lstStyle/>
          <a:p>
            <a:r>
              <a:rPr lang="en-US" altLang="en-US" sz="3400">
                <a:ea typeface="ＭＳ Ｐゴシック" pitchFamily="34" charset="-128"/>
                <a:cs typeface="Times New Roman" pitchFamily="18" charset="0"/>
              </a:rPr>
              <a:t>Teacher Loan Forgiveness Program</a:t>
            </a:r>
            <a:endParaRPr lang="en-US" altLang="en-US" sz="3400">
              <a:ea typeface="ＭＳ Ｐゴシック" pitchFamily="34" charset="-128"/>
            </a:endParaRPr>
          </a:p>
        </p:txBody>
      </p:sp>
      <p:sp>
        <p:nvSpPr>
          <p:cNvPr id="55299" name="Slide Number Placeholder 3"/>
          <p:cNvSpPr>
            <a:spLocks noGrp="1"/>
          </p:cNvSpPr>
          <p:nvPr>
            <p:ph type="sldNum" sz="quarter" idx="12"/>
          </p:nvPr>
        </p:nvSpPr>
        <p:spPr bwMode="auto">
          <a:xfrm>
            <a:off x="8335963" y="6361113"/>
            <a:ext cx="6365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9DE2746E-E229-4958-957B-DDDC78EA1103}" type="slidenum">
              <a:rPr lang="en-US" altLang="en-US" smtClean="0">
                <a:solidFill>
                  <a:srgbClr val="898989"/>
                </a:solidFill>
              </a:rPr>
              <a:pPr eaLnBrk="1" hangingPunct="1"/>
              <a:t>12</a:t>
            </a:fld>
            <a:endParaRPr lang="en-US" altLang="en-US">
              <a:solidFill>
                <a:srgbClr val="898989"/>
              </a:solidFill>
            </a:endParaRPr>
          </a:p>
        </p:txBody>
      </p:sp>
      <p:sp>
        <p:nvSpPr>
          <p:cNvPr id="11" name="Rectangle 10"/>
          <p:cNvSpPr/>
          <p:nvPr/>
        </p:nvSpPr>
        <p:spPr>
          <a:xfrm>
            <a:off x="293688" y="1023938"/>
            <a:ext cx="8678862" cy="369887"/>
          </a:xfrm>
          <a:prstGeom prst="rect">
            <a:avLst/>
          </a:prstGeom>
        </p:spPr>
        <p:txBody>
          <a:bodyPr>
            <a:spAutoFit/>
          </a:bodyPr>
          <a:lstStyle/>
          <a:p>
            <a:pPr>
              <a:defRPr/>
            </a:pPr>
            <a:r>
              <a:rPr lang="en-US" b="1" dirty="0">
                <a:solidFill>
                  <a:schemeClr val="accent5"/>
                </a:solidFill>
                <a:latin typeface="Arial" pitchFamily="34" charset="0"/>
                <a:cs typeface="Arial" pitchFamily="34" charset="0"/>
              </a:rPr>
              <a:t>Designed for current and former classroom teachers</a:t>
            </a:r>
          </a:p>
        </p:txBody>
      </p:sp>
      <p:sp>
        <p:nvSpPr>
          <p:cNvPr id="55301" name="TextBox 4"/>
          <p:cNvSpPr txBox="1">
            <a:spLocks noChangeArrowheads="1"/>
          </p:cNvSpPr>
          <p:nvPr/>
        </p:nvSpPr>
        <p:spPr bwMode="auto">
          <a:xfrm>
            <a:off x="2505075" y="1562100"/>
            <a:ext cx="66389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Narrow" pitchFamily="34" charset="0"/>
                <a:ea typeface="ＭＳ Ｐゴシック" pitchFamily="34" charset="-128"/>
              </a:defRPr>
            </a:lvl1pPr>
            <a:lvl2pPr marL="800100" indent="-342900" eaLnBrk="0" hangingPunct="0">
              <a:defRPr>
                <a:solidFill>
                  <a:schemeClr val="tx1"/>
                </a:solidFill>
                <a:latin typeface="Arial Narrow" pitchFamily="34" charset="0"/>
                <a:ea typeface="ＭＳ Ｐゴシック" pitchFamily="34" charset="-128"/>
              </a:defRPr>
            </a:lvl2pPr>
            <a:lvl3pPr marL="1200150" indent="-28575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lvl="1" eaLnBrk="1" hangingPunct="1">
              <a:buFont typeface="Wingdings" pitchFamily="2" charset="2"/>
              <a:buChar char="ü"/>
            </a:pPr>
            <a:r>
              <a:rPr lang="en-US" altLang="en-US" sz="2000" b="1">
                <a:solidFill>
                  <a:schemeClr val="tx2"/>
                </a:solidFill>
              </a:rPr>
              <a:t>Qualifications</a:t>
            </a:r>
          </a:p>
          <a:p>
            <a:pPr lvl="2" eaLnBrk="1" hangingPunct="1">
              <a:buFont typeface="Arial" pitchFamily="34" charset="0"/>
              <a:buChar char="•"/>
            </a:pPr>
            <a:r>
              <a:rPr lang="en-US" altLang="en-US" sz="2000">
                <a:solidFill>
                  <a:schemeClr val="tx2"/>
                </a:solidFill>
              </a:rPr>
              <a:t>Must teach five consecutive years in a qualifying low income school</a:t>
            </a:r>
          </a:p>
          <a:p>
            <a:pPr lvl="2" eaLnBrk="1" hangingPunct="1">
              <a:buFont typeface="Arial" pitchFamily="34" charset="0"/>
              <a:buChar char="•"/>
            </a:pPr>
            <a:r>
              <a:rPr lang="en-US" altLang="en-US" sz="2000">
                <a:solidFill>
                  <a:schemeClr val="tx2"/>
                </a:solidFill>
              </a:rPr>
              <a:t>Must be a new borrower after Oct. 1, 1998</a:t>
            </a:r>
          </a:p>
        </p:txBody>
      </p:sp>
      <p:sp>
        <p:nvSpPr>
          <p:cNvPr id="55302" name="TextBox 20"/>
          <p:cNvSpPr txBox="1">
            <a:spLocks noChangeArrowheads="1"/>
          </p:cNvSpPr>
          <p:nvPr/>
        </p:nvSpPr>
        <p:spPr bwMode="auto">
          <a:xfrm>
            <a:off x="6851650" y="6478588"/>
            <a:ext cx="2120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r>
              <a:rPr lang="en-US" altLang="en-US" sz="1000" i="1"/>
              <a:t>Source: Federal Student Aid</a:t>
            </a:r>
          </a:p>
        </p:txBody>
      </p:sp>
      <p:sp>
        <p:nvSpPr>
          <p:cNvPr id="16" name="Oval 15"/>
          <p:cNvSpPr>
            <a:spLocks noChangeAspect="1"/>
          </p:cNvSpPr>
          <p:nvPr/>
        </p:nvSpPr>
        <p:spPr>
          <a:xfrm>
            <a:off x="620713" y="2135188"/>
            <a:ext cx="1884362" cy="1878012"/>
          </a:xfrm>
          <a:prstGeom prst="ellipse">
            <a:avLst/>
          </a:prstGeom>
          <a:solidFill>
            <a:srgbClr val="00425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t>Remove</a:t>
            </a:r>
          </a:p>
        </p:txBody>
      </p:sp>
      <p:sp>
        <p:nvSpPr>
          <p:cNvPr id="13" name="TextBox 12"/>
          <p:cNvSpPr txBox="1"/>
          <p:nvPr/>
        </p:nvSpPr>
        <p:spPr>
          <a:xfrm>
            <a:off x="-428626" y="4594094"/>
            <a:ext cx="6943726" cy="2062103"/>
          </a:xfrm>
          <a:prstGeom prst="rect">
            <a:avLst/>
          </a:prstGeom>
          <a:noFill/>
        </p:spPr>
        <p:txBody>
          <a:bodyPr>
            <a:spAutoFit/>
          </a:bodyPr>
          <a:lstStyle/>
          <a:p>
            <a:pPr marL="800100" lvl="1" indent="-342900">
              <a:buFont typeface="Wingdings" panose="05000000000000000000" pitchFamily="2" charset="2"/>
              <a:buChar char="ü"/>
              <a:defRPr/>
            </a:pPr>
            <a:r>
              <a:rPr lang="en-US" sz="2000" b="1" dirty="0">
                <a:solidFill>
                  <a:schemeClr val="tx2"/>
                </a:solidFill>
              </a:rPr>
              <a:t>Forgiveness amount = $5,000 for most teachers</a:t>
            </a:r>
          </a:p>
          <a:p>
            <a:pPr lvl="1">
              <a:defRPr/>
            </a:pPr>
            <a:r>
              <a:rPr lang="en-US" sz="2000" b="1" dirty="0">
                <a:solidFill>
                  <a:schemeClr val="tx2"/>
                </a:solidFill>
              </a:rPr>
              <a:t>     		</a:t>
            </a:r>
            <a:r>
              <a:rPr lang="en-US" sz="2000" dirty="0">
                <a:solidFill>
                  <a:schemeClr val="tx2"/>
                </a:solidFill>
              </a:rPr>
              <a:t>Up to $17,500 for: 	</a:t>
            </a:r>
          </a:p>
          <a:p>
            <a:pPr marL="2571750" lvl="5" indent="-285750">
              <a:buFont typeface="Courier New" panose="02070309020205020404" pitchFamily="49" charset="0"/>
              <a:buChar char="o"/>
              <a:defRPr/>
            </a:pPr>
            <a:r>
              <a:rPr lang="en-US" sz="2000" dirty="0">
                <a:solidFill>
                  <a:schemeClr val="tx2"/>
                </a:solidFill>
              </a:rPr>
              <a:t>Special Education teachers </a:t>
            </a:r>
            <a:r>
              <a:rPr lang="en-US" sz="2000" i="1" dirty="0">
                <a:solidFill>
                  <a:schemeClr val="tx2"/>
                </a:solidFill>
              </a:rPr>
              <a:t>(any grade)</a:t>
            </a:r>
          </a:p>
          <a:p>
            <a:pPr marL="2571750" lvl="5" indent="-285750">
              <a:buFont typeface="Courier New" panose="02070309020205020404" pitchFamily="49" charset="0"/>
              <a:buChar char="o"/>
              <a:defRPr/>
            </a:pPr>
            <a:r>
              <a:rPr lang="en-US" sz="2000" dirty="0">
                <a:solidFill>
                  <a:schemeClr val="tx2"/>
                </a:solidFill>
              </a:rPr>
              <a:t>Highly qualified Secondary* math &amp; science teachers  </a:t>
            </a:r>
            <a:r>
              <a:rPr lang="en-US" sz="2000" i="1" dirty="0">
                <a:solidFill>
                  <a:schemeClr val="tx2"/>
                </a:solidFill>
              </a:rPr>
              <a:t>(*Definition of ‘secondary’ varies by state)</a:t>
            </a:r>
          </a:p>
          <a:p>
            <a:pPr marL="742950" lvl="1" indent="-285750">
              <a:buFont typeface="Arial" charset="0"/>
              <a:buChar char="•"/>
              <a:defRPr/>
            </a:pPr>
            <a:endParaRPr lang="en-US" sz="800" dirty="0">
              <a:solidFill>
                <a:schemeClr val="tx2"/>
              </a:solidFill>
            </a:endParaRPr>
          </a:p>
        </p:txBody>
      </p:sp>
      <p:sp>
        <p:nvSpPr>
          <p:cNvPr id="55305" name="TextBox 8"/>
          <p:cNvSpPr txBox="1">
            <a:spLocks noChangeArrowheads="1"/>
          </p:cNvSpPr>
          <p:nvPr/>
        </p:nvSpPr>
        <p:spPr bwMode="auto">
          <a:xfrm>
            <a:off x="2505075" y="2932113"/>
            <a:ext cx="66389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Narrow" pitchFamily="34" charset="0"/>
                <a:ea typeface="ＭＳ Ｐゴシック" pitchFamily="34" charset="-128"/>
              </a:defRPr>
            </a:lvl1pPr>
            <a:lvl2pPr marL="800100" indent="-342900" eaLnBrk="0" hangingPunct="0">
              <a:defRPr>
                <a:solidFill>
                  <a:schemeClr val="tx1"/>
                </a:solidFill>
                <a:latin typeface="Arial Narrow" pitchFamily="34" charset="0"/>
                <a:ea typeface="ＭＳ Ｐゴシック" pitchFamily="34" charset="-128"/>
              </a:defRPr>
            </a:lvl2pPr>
            <a:lvl3pPr marL="1200150" indent="-28575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lvl="1" eaLnBrk="1" hangingPunct="1">
              <a:buFont typeface="Wingdings" pitchFamily="2" charset="2"/>
              <a:buChar char="ü"/>
            </a:pPr>
            <a:r>
              <a:rPr lang="en-US" altLang="en-US" sz="2000" b="1">
                <a:solidFill>
                  <a:schemeClr val="tx2"/>
                </a:solidFill>
              </a:rPr>
              <a:t>Qualifying loans</a:t>
            </a:r>
          </a:p>
          <a:p>
            <a:pPr lvl="2" eaLnBrk="1" hangingPunct="1">
              <a:buFont typeface="Arial" pitchFamily="34" charset="0"/>
              <a:buChar char="•"/>
            </a:pPr>
            <a:r>
              <a:rPr lang="en-US" altLang="en-US" sz="2000">
                <a:solidFill>
                  <a:schemeClr val="tx2"/>
                </a:solidFill>
              </a:rPr>
              <a:t>Subsidized and Unsubsidized Stafford Loans</a:t>
            </a:r>
          </a:p>
          <a:p>
            <a:pPr lvl="2" eaLnBrk="1" hangingPunct="1">
              <a:buFont typeface="Arial" pitchFamily="34" charset="0"/>
              <a:buChar char="•"/>
            </a:pPr>
            <a:r>
              <a:rPr lang="en-US" altLang="en-US" sz="2000">
                <a:solidFill>
                  <a:schemeClr val="tx2"/>
                </a:solidFill>
              </a:rPr>
              <a:t>Federal Family Education Program Loans (FFEL)</a:t>
            </a:r>
          </a:p>
          <a:p>
            <a:pPr lvl="2" eaLnBrk="1" hangingPunct="1">
              <a:buFont typeface="Arial" pitchFamily="34" charset="0"/>
              <a:buChar char="•"/>
            </a:pPr>
            <a:r>
              <a:rPr lang="en-US" altLang="en-US" sz="2000">
                <a:solidFill>
                  <a:schemeClr val="tx2"/>
                </a:solidFill>
              </a:rPr>
              <a:t>Direct Subsidized Loans</a:t>
            </a:r>
          </a:p>
          <a:p>
            <a:pPr lvl="2" eaLnBrk="1" hangingPunct="1">
              <a:buFont typeface="Arial" pitchFamily="34" charset="0"/>
              <a:buChar char="•"/>
            </a:pPr>
            <a:r>
              <a:rPr lang="en-US" altLang="en-US" sz="2000">
                <a:solidFill>
                  <a:schemeClr val="tx2"/>
                </a:solidFill>
              </a:rPr>
              <a:t>Direct Unsubsidized Loans</a:t>
            </a:r>
          </a:p>
        </p:txBody>
      </p:sp>
    </p:spTree>
    <p:custDataLst>
      <p:tags r:id="rId1"/>
    </p:custDataLst>
    <p:extLst>
      <p:ext uri="{BB962C8B-B14F-4D97-AF65-F5344CB8AC3E}">
        <p14:creationId xmlns:p14="http://schemas.microsoft.com/office/powerpoint/2010/main" val="1213079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53"/>
          <p:cNvSpPr>
            <a:spLocks noChangeAspect="1"/>
          </p:cNvSpPr>
          <p:nvPr/>
        </p:nvSpPr>
        <p:spPr>
          <a:xfrm>
            <a:off x="6810375" y="4149725"/>
            <a:ext cx="1524000" cy="1533525"/>
          </a:xfrm>
          <a:custGeom>
            <a:avLst/>
            <a:gdLst>
              <a:gd name="connsiteX0" fmla="*/ 0 w 1995227"/>
              <a:gd name="connsiteY0" fmla="*/ 997614 h 1995227"/>
              <a:gd name="connsiteX1" fmla="*/ 997614 w 1995227"/>
              <a:gd name="connsiteY1" fmla="*/ 0 h 1995227"/>
              <a:gd name="connsiteX2" fmla="*/ 1995228 w 1995227"/>
              <a:gd name="connsiteY2" fmla="*/ 997614 h 1995227"/>
              <a:gd name="connsiteX3" fmla="*/ 997614 w 1995227"/>
              <a:gd name="connsiteY3" fmla="*/ 1995228 h 1995227"/>
              <a:gd name="connsiteX4" fmla="*/ 0 w 1995227"/>
              <a:gd name="connsiteY4" fmla="*/ 997614 h 199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227" h="1995227">
                <a:moveTo>
                  <a:pt x="0" y="997614"/>
                </a:moveTo>
                <a:cubicBezTo>
                  <a:pt x="0" y="446647"/>
                  <a:pt x="446647" y="0"/>
                  <a:pt x="997614" y="0"/>
                </a:cubicBezTo>
                <a:cubicBezTo>
                  <a:pt x="1548581" y="0"/>
                  <a:pt x="1995228" y="446647"/>
                  <a:pt x="1995228" y="997614"/>
                </a:cubicBezTo>
                <a:cubicBezTo>
                  <a:pt x="1995228" y="1548581"/>
                  <a:pt x="1548581" y="1995228"/>
                  <a:pt x="997614" y="1995228"/>
                </a:cubicBezTo>
                <a:cubicBezTo>
                  <a:pt x="446647" y="1995228"/>
                  <a:pt x="0" y="1548581"/>
                  <a:pt x="0" y="997614"/>
                </a:cubicBezTo>
                <a:close/>
              </a:path>
            </a:pathLst>
          </a:custGeom>
          <a:solidFill>
            <a:srgbClr val="00425F"/>
          </a:solidFill>
          <a:ln>
            <a:noFill/>
          </a:ln>
        </p:spPr>
        <p:style>
          <a:lnRef idx="2">
            <a:scrgbClr r="0" g="0" b="0"/>
          </a:lnRef>
          <a:fillRef idx="1">
            <a:schemeClr val="accent2">
              <a:alpha val="50000"/>
              <a:hueOff val="-3943070"/>
              <a:satOff val="5876"/>
              <a:lumOff val="3922"/>
              <a:alphaOff val="0"/>
            </a:schemeClr>
          </a:fillRef>
          <a:effectRef idx="0">
            <a:schemeClr val="accent2">
              <a:alpha val="50000"/>
              <a:hueOff val="-3943070"/>
              <a:satOff val="5876"/>
              <a:lumOff val="3922"/>
              <a:alphaOff val="0"/>
            </a:schemeClr>
          </a:effectRef>
          <a:fontRef idx="minor">
            <a:schemeClr val="tx1"/>
          </a:fontRef>
        </p:style>
        <p:txBody>
          <a:bodyPr lIns="0" tIns="313784" rIns="0" bIns="313784" spcCol="1270" anchor="ctr"/>
          <a:lstStyle/>
          <a:p>
            <a:pPr algn="ctr" defTabSz="755650">
              <a:lnSpc>
                <a:spcPct val="90000"/>
              </a:lnSpc>
              <a:spcAft>
                <a:spcPct val="35000"/>
              </a:spcAft>
              <a:defRPr/>
            </a:pPr>
            <a:r>
              <a:rPr lang="en-US" b="1" dirty="0">
                <a:solidFill>
                  <a:schemeClr val="bg1"/>
                </a:solidFill>
                <a:latin typeface="+mj-lt"/>
                <a:cs typeface="Arial"/>
              </a:rPr>
              <a:t> Remove</a:t>
            </a:r>
            <a:endParaRPr lang="en-US" sz="1200" b="1" dirty="0">
              <a:solidFill>
                <a:schemeClr val="bg1"/>
              </a:solidFill>
              <a:latin typeface="+mj-lt"/>
              <a:cs typeface="Arial"/>
            </a:endParaRPr>
          </a:p>
        </p:txBody>
      </p:sp>
      <p:sp>
        <p:nvSpPr>
          <p:cNvPr id="2" name="Title 1"/>
          <p:cNvSpPr>
            <a:spLocks noGrp="1"/>
          </p:cNvSpPr>
          <p:nvPr>
            <p:ph type="title"/>
          </p:nvPr>
        </p:nvSpPr>
        <p:spPr>
          <a:xfrm>
            <a:off x="288925" y="168275"/>
            <a:ext cx="8512175" cy="844550"/>
          </a:xfrm>
        </p:spPr>
        <p:txBody>
          <a:bodyPr>
            <a:noAutofit/>
          </a:bodyPr>
          <a:lstStyle/>
          <a:p>
            <a:pPr>
              <a:defRPr/>
            </a:pPr>
            <a:r>
              <a:rPr lang="en-US" sz="3400" dirty="0">
                <a:solidFill>
                  <a:schemeClr val="accent5"/>
                </a:solidFill>
                <a:cs typeface="Times New Roman" panose="02020603050405020304" pitchFamily="18" charset="0"/>
              </a:rPr>
              <a:t>Public Service Loan Forgiveness (PSLF)</a:t>
            </a:r>
            <a:endParaRPr lang="en-US" sz="3400" dirty="0">
              <a:solidFill>
                <a:schemeClr val="accent5"/>
              </a:solidFill>
            </a:endParaRPr>
          </a:p>
        </p:txBody>
      </p:sp>
      <p:sp>
        <p:nvSpPr>
          <p:cNvPr id="56324" name="Slide Number Placeholder 3"/>
          <p:cNvSpPr>
            <a:spLocks noGrp="1"/>
          </p:cNvSpPr>
          <p:nvPr>
            <p:ph type="sldNum" sz="quarter" idx="12"/>
          </p:nvPr>
        </p:nvSpPr>
        <p:spPr bwMode="auto">
          <a:xfrm>
            <a:off x="8440738" y="6291263"/>
            <a:ext cx="533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CDC6FB5D-FF15-4CF8-BD84-EE8D38B09EAF}" type="slidenum">
              <a:rPr lang="en-US" altLang="en-US" smtClean="0">
                <a:solidFill>
                  <a:srgbClr val="898989"/>
                </a:solidFill>
              </a:rPr>
              <a:pPr eaLnBrk="1" hangingPunct="1"/>
              <a:t>13</a:t>
            </a:fld>
            <a:endParaRPr lang="en-US" altLang="en-US">
              <a:solidFill>
                <a:srgbClr val="898989"/>
              </a:solidFill>
            </a:endParaRPr>
          </a:p>
        </p:txBody>
      </p:sp>
      <p:sp>
        <p:nvSpPr>
          <p:cNvPr id="56325" name="TextBox 28"/>
          <p:cNvSpPr txBox="1">
            <a:spLocks noChangeArrowheads="1"/>
          </p:cNvSpPr>
          <p:nvPr/>
        </p:nvSpPr>
        <p:spPr bwMode="auto">
          <a:xfrm>
            <a:off x="239713" y="898525"/>
            <a:ext cx="8782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r>
              <a:rPr lang="en-US" altLang="en-US" sz="2400" i="1"/>
              <a:t>This program is available to </a:t>
            </a:r>
            <a:r>
              <a:rPr lang="en-US" altLang="en-US" sz="2400" b="1" i="1" u="sng"/>
              <a:t>all</a:t>
            </a:r>
            <a:r>
              <a:rPr lang="en-US" altLang="en-US" sz="2400" i="1"/>
              <a:t> full-time public service employees </a:t>
            </a:r>
          </a:p>
          <a:p>
            <a:pPr eaLnBrk="1" hangingPunct="1"/>
            <a:r>
              <a:rPr lang="en-US" altLang="en-US" sz="2400"/>
              <a:t>After program completion, the amount forgiven = </a:t>
            </a:r>
            <a:r>
              <a:rPr lang="en-US" altLang="en-US" sz="2400" b="1">
                <a:solidFill>
                  <a:srgbClr val="FF0000"/>
                </a:solidFill>
              </a:rPr>
              <a:t>remaining loan balance</a:t>
            </a:r>
            <a:endParaRPr lang="en-US" altLang="en-US" sz="2400">
              <a:solidFill>
                <a:srgbClr val="FF0000"/>
              </a:solidFill>
            </a:endParaRPr>
          </a:p>
        </p:txBody>
      </p:sp>
      <p:sp>
        <p:nvSpPr>
          <p:cNvPr id="30" name="TextBox 22"/>
          <p:cNvSpPr txBox="1">
            <a:spLocks noChangeArrowheads="1"/>
          </p:cNvSpPr>
          <p:nvPr/>
        </p:nvSpPr>
        <p:spPr bwMode="auto">
          <a:xfrm>
            <a:off x="830263" y="1933575"/>
            <a:ext cx="2265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itchFamily="34" charset="0"/>
                <a:cs typeface="Arial" pitchFamily="34" charset="0"/>
              </a:defRPr>
            </a:lvl1pPr>
            <a:lvl2pPr marL="742950" indent="-285750" defTabSz="1030288">
              <a:defRPr>
                <a:solidFill>
                  <a:schemeClr val="tx1"/>
                </a:solidFill>
                <a:latin typeface="Calibri" pitchFamily="34" charset="0"/>
                <a:cs typeface="Arial" pitchFamily="34" charset="0"/>
              </a:defRPr>
            </a:lvl2pPr>
            <a:lvl3pPr marL="1143000" indent="-228600" defTabSz="1030288">
              <a:defRPr>
                <a:solidFill>
                  <a:schemeClr val="tx1"/>
                </a:solidFill>
                <a:latin typeface="Calibri" pitchFamily="34" charset="0"/>
                <a:cs typeface="Arial" pitchFamily="34" charset="0"/>
              </a:defRPr>
            </a:lvl3pPr>
            <a:lvl4pPr marL="1600200" indent="-228600" defTabSz="1030288">
              <a:defRPr>
                <a:solidFill>
                  <a:schemeClr val="tx1"/>
                </a:solidFill>
                <a:latin typeface="Calibri" pitchFamily="34" charset="0"/>
                <a:cs typeface="Arial" pitchFamily="34" charset="0"/>
              </a:defRPr>
            </a:lvl4pPr>
            <a:lvl5pPr marL="2057400" indent="-228600" defTabSz="1030288">
              <a:defRPr>
                <a:solidFill>
                  <a:schemeClr val="tx1"/>
                </a:solidFill>
                <a:latin typeface="Calibri" pitchFamily="34" charset="0"/>
                <a:cs typeface="Arial" pitchFamily="34" charset="0"/>
              </a:defRPr>
            </a:lvl5pPr>
            <a:lvl6pPr marL="2514600" indent="-228600" defTabSz="10302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302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302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30288"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n-US" altLang="en-US" sz="1200" b="1" dirty="0">
                <a:solidFill>
                  <a:schemeClr val="bg1">
                    <a:lumMod val="50000"/>
                  </a:schemeClr>
                </a:solidFill>
                <a:latin typeface="Arial" pitchFamily="34" charset="0"/>
              </a:rPr>
              <a:t>120 qualifying</a:t>
            </a:r>
          </a:p>
          <a:p>
            <a:pPr algn="ctr">
              <a:defRPr/>
            </a:pPr>
            <a:r>
              <a:rPr lang="en-US" altLang="en-US" sz="1200" b="1" dirty="0">
                <a:solidFill>
                  <a:schemeClr val="bg1">
                    <a:lumMod val="50000"/>
                  </a:schemeClr>
                </a:solidFill>
                <a:latin typeface="Arial" pitchFamily="34" charset="0"/>
              </a:rPr>
              <a:t> payments…</a:t>
            </a:r>
          </a:p>
        </p:txBody>
      </p:sp>
      <p:sp>
        <p:nvSpPr>
          <p:cNvPr id="31" name="TextBox 23"/>
          <p:cNvSpPr txBox="1">
            <a:spLocks noChangeArrowheads="1"/>
          </p:cNvSpPr>
          <p:nvPr/>
        </p:nvSpPr>
        <p:spPr bwMode="auto">
          <a:xfrm>
            <a:off x="3178175" y="1889125"/>
            <a:ext cx="254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itchFamily="34" charset="0"/>
                <a:cs typeface="Arial" pitchFamily="34" charset="0"/>
              </a:defRPr>
            </a:lvl1pPr>
            <a:lvl2pPr marL="742950" indent="-285750" defTabSz="1030288">
              <a:defRPr>
                <a:solidFill>
                  <a:schemeClr val="tx1"/>
                </a:solidFill>
                <a:latin typeface="Calibri" pitchFamily="34" charset="0"/>
                <a:cs typeface="Arial" pitchFamily="34" charset="0"/>
              </a:defRPr>
            </a:lvl2pPr>
            <a:lvl3pPr marL="1143000" indent="-228600" defTabSz="1030288">
              <a:defRPr>
                <a:solidFill>
                  <a:schemeClr val="tx1"/>
                </a:solidFill>
                <a:latin typeface="Calibri" pitchFamily="34" charset="0"/>
                <a:cs typeface="Arial" pitchFamily="34" charset="0"/>
              </a:defRPr>
            </a:lvl3pPr>
            <a:lvl4pPr marL="1600200" indent="-228600" defTabSz="1030288">
              <a:defRPr>
                <a:solidFill>
                  <a:schemeClr val="tx1"/>
                </a:solidFill>
                <a:latin typeface="Calibri" pitchFamily="34" charset="0"/>
                <a:cs typeface="Arial" pitchFamily="34" charset="0"/>
              </a:defRPr>
            </a:lvl4pPr>
            <a:lvl5pPr marL="2057400" indent="-228600" defTabSz="1030288">
              <a:defRPr>
                <a:solidFill>
                  <a:schemeClr val="tx1"/>
                </a:solidFill>
                <a:latin typeface="Calibri" pitchFamily="34" charset="0"/>
                <a:cs typeface="Arial" pitchFamily="34" charset="0"/>
              </a:defRPr>
            </a:lvl5pPr>
            <a:lvl6pPr marL="2514600" indent="-228600" defTabSz="10302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302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302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30288"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n-US" altLang="en-US" sz="1200" b="1" dirty="0">
                <a:solidFill>
                  <a:schemeClr val="bg1">
                    <a:lumMod val="50000"/>
                  </a:schemeClr>
                </a:solidFill>
                <a:latin typeface="Arial" pitchFamily="34" charset="0"/>
              </a:rPr>
              <a:t>…in qualifying </a:t>
            </a:r>
          </a:p>
          <a:p>
            <a:pPr algn="ctr">
              <a:defRPr/>
            </a:pPr>
            <a:r>
              <a:rPr lang="en-US" altLang="en-US" sz="1200" b="1" dirty="0">
                <a:solidFill>
                  <a:schemeClr val="bg1">
                    <a:lumMod val="50000"/>
                  </a:schemeClr>
                </a:solidFill>
                <a:latin typeface="Arial" pitchFamily="34" charset="0"/>
              </a:rPr>
              <a:t>repayment plans…</a:t>
            </a:r>
          </a:p>
        </p:txBody>
      </p:sp>
      <p:sp>
        <p:nvSpPr>
          <p:cNvPr id="32" name="TextBox 25"/>
          <p:cNvSpPr txBox="1">
            <a:spLocks noChangeArrowheads="1"/>
          </p:cNvSpPr>
          <p:nvPr/>
        </p:nvSpPr>
        <p:spPr bwMode="auto">
          <a:xfrm>
            <a:off x="2197100" y="6105525"/>
            <a:ext cx="212248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itchFamily="34" charset="0"/>
                <a:cs typeface="Arial" pitchFamily="34" charset="0"/>
              </a:defRPr>
            </a:lvl1pPr>
            <a:lvl2pPr marL="742950" indent="-285750" defTabSz="1030288">
              <a:defRPr>
                <a:solidFill>
                  <a:schemeClr val="tx1"/>
                </a:solidFill>
                <a:latin typeface="Calibri" pitchFamily="34" charset="0"/>
                <a:cs typeface="Arial" pitchFamily="34" charset="0"/>
              </a:defRPr>
            </a:lvl2pPr>
            <a:lvl3pPr marL="1143000" indent="-228600" defTabSz="1030288">
              <a:defRPr>
                <a:solidFill>
                  <a:schemeClr val="tx1"/>
                </a:solidFill>
                <a:latin typeface="Calibri" pitchFamily="34" charset="0"/>
                <a:cs typeface="Arial" pitchFamily="34" charset="0"/>
              </a:defRPr>
            </a:lvl3pPr>
            <a:lvl4pPr marL="1600200" indent="-228600" defTabSz="1030288">
              <a:defRPr>
                <a:solidFill>
                  <a:schemeClr val="tx1"/>
                </a:solidFill>
                <a:latin typeface="Calibri" pitchFamily="34" charset="0"/>
                <a:cs typeface="Arial" pitchFamily="34" charset="0"/>
              </a:defRPr>
            </a:lvl4pPr>
            <a:lvl5pPr marL="2057400" indent="-228600" defTabSz="1030288">
              <a:defRPr>
                <a:solidFill>
                  <a:schemeClr val="tx1"/>
                </a:solidFill>
                <a:latin typeface="Calibri" pitchFamily="34" charset="0"/>
                <a:cs typeface="Arial" pitchFamily="34" charset="0"/>
              </a:defRPr>
            </a:lvl5pPr>
            <a:lvl6pPr marL="2514600" indent="-228600" defTabSz="10302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302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302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30288"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n-US" altLang="en-US" sz="1200" b="1" dirty="0">
                <a:solidFill>
                  <a:schemeClr val="bg1">
                    <a:lumMod val="50000"/>
                  </a:schemeClr>
                </a:solidFill>
                <a:latin typeface="Arial" pitchFamily="34" charset="0"/>
              </a:rPr>
              <a:t>…on Direct Loans…</a:t>
            </a:r>
          </a:p>
        </p:txBody>
      </p:sp>
      <p:sp>
        <p:nvSpPr>
          <p:cNvPr id="33" name="TextBox 26"/>
          <p:cNvSpPr txBox="1">
            <a:spLocks noChangeArrowheads="1"/>
          </p:cNvSpPr>
          <p:nvPr/>
        </p:nvSpPr>
        <p:spPr bwMode="auto">
          <a:xfrm>
            <a:off x="4754563" y="5915025"/>
            <a:ext cx="173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itchFamily="34" charset="0"/>
                <a:cs typeface="Arial" pitchFamily="34" charset="0"/>
              </a:defRPr>
            </a:lvl1pPr>
            <a:lvl2pPr marL="742950" indent="-285750" defTabSz="1030288">
              <a:defRPr>
                <a:solidFill>
                  <a:schemeClr val="tx1"/>
                </a:solidFill>
                <a:latin typeface="Calibri" pitchFamily="34" charset="0"/>
                <a:cs typeface="Arial" pitchFamily="34" charset="0"/>
              </a:defRPr>
            </a:lvl2pPr>
            <a:lvl3pPr marL="1143000" indent="-228600" defTabSz="1030288">
              <a:defRPr>
                <a:solidFill>
                  <a:schemeClr val="tx1"/>
                </a:solidFill>
                <a:latin typeface="Calibri" pitchFamily="34" charset="0"/>
                <a:cs typeface="Arial" pitchFamily="34" charset="0"/>
              </a:defRPr>
            </a:lvl3pPr>
            <a:lvl4pPr marL="1600200" indent="-228600" defTabSz="1030288">
              <a:defRPr>
                <a:solidFill>
                  <a:schemeClr val="tx1"/>
                </a:solidFill>
                <a:latin typeface="Calibri" pitchFamily="34" charset="0"/>
                <a:cs typeface="Arial" pitchFamily="34" charset="0"/>
              </a:defRPr>
            </a:lvl4pPr>
            <a:lvl5pPr marL="2057400" indent="-228600" defTabSz="1030288">
              <a:defRPr>
                <a:solidFill>
                  <a:schemeClr val="tx1"/>
                </a:solidFill>
                <a:latin typeface="Calibri" pitchFamily="34" charset="0"/>
                <a:cs typeface="Arial" pitchFamily="34" charset="0"/>
              </a:defRPr>
            </a:lvl5pPr>
            <a:lvl6pPr marL="2514600" indent="-228600" defTabSz="10302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302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302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30288"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n-US" altLang="en-US" sz="1200" b="1" dirty="0">
                <a:solidFill>
                  <a:schemeClr val="bg1">
                    <a:lumMod val="50000"/>
                  </a:schemeClr>
                </a:solidFill>
                <a:latin typeface="Arial" pitchFamily="34" charset="0"/>
              </a:rPr>
              <a:t>…while working for a qualifying employer…</a:t>
            </a:r>
          </a:p>
        </p:txBody>
      </p:sp>
      <p:grpSp>
        <p:nvGrpSpPr>
          <p:cNvPr id="56330" name="Group 33"/>
          <p:cNvGrpSpPr>
            <a:grpSpLocks noChangeAspect="1"/>
          </p:cNvGrpSpPr>
          <p:nvPr/>
        </p:nvGrpSpPr>
        <p:grpSpPr bwMode="auto">
          <a:xfrm>
            <a:off x="1193800" y="2324100"/>
            <a:ext cx="7770813" cy="3492500"/>
            <a:chOff x="1044575" y="1845147"/>
            <a:chExt cx="9115706" cy="3393106"/>
          </a:xfrm>
        </p:grpSpPr>
        <p:sp>
          <p:nvSpPr>
            <p:cNvPr id="35" name="U-Turn Arrow 34"/>
            <p:cNvSpPr/>
            <p:nvPr/>
          </p:nvSpPr>
          <p:spPr>
            <a:xfrm>
              <a:off x="6858514" y="1845147"/>
              <a:ext cx="2033575" cy="1878547"/>
            </a:xfrm>
            <a:prstGeom prst="uturnArrow">
              <a:avLst>
                <a:gd name="adj1" fmla="val 20076"/>
                <a:gd name="adj2" fmla="val 19764"/>
                <a:gd name="adj3" fmla="val 23347"/>
                <a:gd name="adj4" fmla="val 49304"/>
                <a:gd name="adj5" fmla="val 99251"/>
              </a:avLst>
            </a:prstGeom>
            <a:solidFill>
              <a:schemeClr val="accent3"/>
            </a:solidFill>
            <a:ln w="25400" cap="flat" cmpd="sng" algn="ctr">
              <a:solidFill>
                <a:srgbClr val="FFFFFF"/>
              </a:solidFill>
              <a:prstDash val="solid"/>
            </a:ln>
            <a:effectLst/>
          </p:spPr>
          <p:txBody>
            <a:bodyPr anchor="ctr"/>
            <a:lstStyle/>
            <a:p>
              <a:pPr algn="ctr" defTabSz="1031626" fontAlgn="auto">
                <a:spcBef>
                  <a:spcPts val="0"/>
                </a:spcBef>
                <a:spcAft>
                  <a:spcPts val="0"/>
                </a:spcAft>
                <a:defRPr/>
              </a:pPr>
              <a:endParaRPr lang="en-US" kern="0" dirty="0">
                <a:solidFill>
                  <a:srgbClr val="262626"/>
                </a:solidFill>
                <a:latin typeface="Arial"/>
                <a:cs typeface="Arial" charset="0"/>
              </a:endParaRPr>
            </a:p>
          </p:txBody>
        </p:sp>
        <p:sp>
          <p:nvSpPr>
            <p:cNvPr id="36" name="U-Turn Arrow 35"/>
            <p:cNvSpPr/>
            <p:nvPr/>
          </p:nvSpPr>
          <p:spPr>
            <a:xfrm rot="10800000" flipH="1">
              <a:off x="5396650" y="3287218"/>
              <a:ext cx="2033575" cy="1875462"/>
            </a:xfrm>
            <a:prstGeom prst="uturnArrow">
              <a:avLst>
                <a:gd name="adj1" fmla="val 20076"/>
                <a:gd name="adj2" fmla="val 19764"/>
                <a:gd name="adj3" fmla="val 23347"/>
                <a:gd name="adj4" fmla="val 49304"/>
                <a:gd name="adj5" fmla="val 99251"/>
              </a:avLst>
            </a:prstGeom>
            <a:solidFill>
              <a:schemeClr val="accent1"/>
            </a:solidFill>
            <a:ln w="25400" cap="flat" cmpd="sng" algn="ctr">
              <a:solidFill>
                <a:srgbClr val="FFFFFF"/>
              </a:solidFill>
              <a:prstDash val="solid"/>
            </a:ln>
            <a:effectLst/>
          </p:spPr>
          <p:txBody>
            <a:bodyPr anchor="ctr"/>
            <a:lstStyle/>
            <a:p>
              <a:pPr algn="ctr" defTabSz="1031626" fontAlgn="auto">
                <a:spcBef>
                  <a:spcPts val="0"/>
                </a:spcBef>
                <a:spcAft>
                  <a:spcPts val="0"/>
                </a:spcAft>
                <a:defRPr/>
              </a:pPr>
              <a:endParaRPr lang="en-US" kern="0" dirty="0">
                <a:solidFill>
                  <a:srgbClr val="262626"/>
                </a:solidFill>
                <a:latin typeface="Arial"/>
                <a:cs typeface="Arial" charset="0"/>
              </a:endParaRPr>
            </a:p>
          </p:txBody>
        </p:sp>
        <p:sp>
          <p:nvSpPr>
            <p:cNvPr id="37" name="U-Turn Arrow 36"/>
            <p:cNvSpPr/>
            <p:nvPr/>
          </p:nvSpPr>
          <p:spPr>
            <a:xfrm>
              <a:off x="3942233" y="1845147"/>
              <a:ext cx="2035438" cy="1878547"/>
            </a:xfrm>
            <a:prstGeom prst="uturnArrow">
              <a:avLst>
                <a:gd name="adj1" fmla="val 20076"/>
                <a:gd name="adj2" fmla="val 19764"/>
                <a:gd name="adj3" fmla="val 23347"/>
                <a:gd name="adj4" fmla="val 49304"/>
                <a:gd name="adj5" fmla="val 99251"/>
              </a:avLst>
            </a:prstGeom>
            <a:solidFill>
              <a:srgbClr val="88788B"/>
            </a:solidFill>
            <a:ln w="25400" cap="flat" cmpd="sng" algn="ctr">
              <a:solidFill>
                <a:srgbClr val="FFFFFF"/>
              </a:solidFill>
              <a:prstDash val="solid"/>
            </a:ln>
            <a:effectLst/>
          </p:spPr>
          <p:txBody>
            <a:bodyPr anchor="ctr"/>
            <a:lstStyle/>
            <a:p>
              <a:pPr algn="ctr" defTabSz="1031626" fontAlgn="auto">
                <a:spcBef>
                  <a:spcPts val="0"/>
                </a:spcBef>
                <a:spcAft>
                  <a:spcPts val="0"/>
                </a:spcAft>
                <a:defRPr/>
              </a:pPr>
              <a:endParaRPr lang="en-US" kern="0" dirty="0">
                <a:solidFill>
                  <a:srgbClr val="262626"/>
                </a:solidFill>
                <a:latin typeface="Arial"/>
                <a:cs typeface="Arial" charset="0"/>
              </a:endParaRPr>
            </a:p>
          </p:txBody>
        </p:sp>
        <p:sp>
          <p:nvSpPr>
            <p:cNvPr id="38" name="U-Turn Arrow 37"/>
            <p:cNvSpPr/>
            <p:nvPr/>
          </p:nvSpPr>
          <p:spPr>
            <a:xfrm rot="10800000" flipH="1">
              <a:off x="2484094" y="3361249"/>
              <a:ext cx="2033575" cy="1877004"/>
            </a:xfrm>
            <a:prstGeom prst="uturnArrow">
              <a:avLst>
                <a:gd name="adj1" fmla="val 20076"/>
                <a:gd name="adj2" fmla="val 19764"/>
                <a:gd name="adj3" fmla="val 23347"/>
                <a:gd name="adj4" fmla="val 49304"/>
                <a:gd name="adj5" fmla="val 99251"/>
              </a:avLst>
            </a:prstGeom>
            <a:solidFill>
              <a:schemeClr val="accent6">
                <a:lumMod val="50000"/>
              </a:schemeClr>
            </a:solidFill>
            <a:ln w="25400" cap="flat" cmpd="sng" algn="ctr">
              <a:solidFill>
                <a:srgbClr val="FFFFFF"/>
              </a:solidFill>
              <a:prstDash val="solid"/>
            </a:ln>
            <a:effectLst/>
          </p:spPr>
          <p:txBody>
            <a:bodyPr anchor="ctr"/>
            <a:lstStyle/>
            <a:p>
              <a:pPr algn="ctr" defTabSz="1031626" fontAlgn="auto">
                <a:spcBef>
                  <a:spcPts val="0"/>
                </a:spcBef>
                <a:spcAft>
                  <a:spcPts val="0"/>
                </a:spcAft>
                <a:defRPr/>
              </a:pPr>
              <a:endParaRPr lang="en-US" kern="0" dirty="0">
                <a:solidFill>
                  <a:srgbClr val="262626"/>
                </a:solidFill>
                <a:latin typeface="Arial"/>
                <a:cs typeface="Arial" charset="0"/>
              </a:endParaRPr>
            </a:p>
          </p:txBody>
        </p:sp>
        <p:sp>
          <p:nvSpPr>
            <p:cNvPr id="39" name="U-Turn Arrow 38"/>
            <p:cNvSpPr/>
            <p:nvPr/>
          </p:nvSpPr>
          <p:spPr>
            <a:xfrm>
              <a:off x="1044575" y="1920721"/>
              <a:ext cx="2033575" cy="1877004"/>
            </a:xfrm>
            <a:prstGeom prst="uturnArrow">
              <a:avLst>
                <a:gd name="adj1" fmla="val 20076"/>
                <a:gd name="adj2" fmla="val 19764"/>
                <a:gd name="adj3" fmla="val 23347"/>
                <a:gd name="adj4" fmla="val 49304"/>
                <a:gd name="adj5" fmla="val 99251"/>
              </a:avLst>
            </a:prstGeom>
            <a:solidFill>
              <a:schemeClr val="bg1">
                <a:lumMod val="50000"/>
              </a:schemeClr>
            </a:solidFill>
            <a:ln w="25400" cap="flat" cmpd="sng" algn="ctr">
              <a:solidFill>
                <a:srgbClr val="FFFFFF"/>
              </a:solidFill>
              <a:prstDash val="solid"/>
            </a:ln>
            <a:effectLst/>
          </p:spPr>
          <p:txBody>
            <a:bodyPr anchor="ctr"/>
            <a:lstStyle/>
            <a:p>
              <a:pPr algn="ctr" defTabSz="1031626" fontAlgn="auto">
                <a:spcBef>
                  <a:spcPts val="0"/>
                </a:spcBef>
                <a:spcAft>
                  <a:spcPts val="0"/>
                </a:spcAft>
                <a:defRPr/>
              </a:pPr>
              <a:endParaRPr lang="en-US" kern="0" dirty="0">
                <a:solidFill>
                  <a:srgbClr val="262626"/>
                </a:solidFill>
                <a:latin typeface="Arial"/>
                <a:cs typeface="Arial" charset="0"/>
              </a:endParaRPr>
            </a:p>
          </p:txBody>
        </p:sp>
        <p:sp>
          <p:nvSpPr>
            <p:cNvPr id="40" name="Freeform 39"/>
            <p:cNvSpPr/>
            <p:nvPr/>
          </p:nvSpPr>
          <p:spPr>
            <a:xfrm>
              <a:off x="1489653" y="2386502"/>
              <a:ext cx="964645" cy="967035"/>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bg1">
                  <a:lumMod val="50000"/>
                </a:schemeClr>
              </a:solidFill>
              <a:prstDash val="sysDot"/>
            </a:ln>
            <a:effectLst/>
          </p:spPr>
          <p:txBody>
            <a:bodyPr lIns="182880" tIns="182880" rIns="158008" bIns="158008" spcCol="1270" anchor="ctr"/>
            <a:lstStyle/>
            <a:p>
              <a:pPr algn="ctr" defTabSz="889000" fontAlgn="auto">
                <a:lnSpc>
                  <a:spcPct val="90000"/>
                </a:lnSpc>
                <a:spcBef>
                  <a:spcPts val="0"/>
                </a:spcBef>
                <a:spcAft>
                  <a:spcPct val="35000"/>
                </a:spcAft>
                <a:defRPr/>
              </a:pPr>
              <a:endParaRPr lang="en-US" sz="3200" kern="0" dirty="0">
                <a:solidFill>
                  <a:srgbClr val="FFC000"/>
                </a:solidFill>
                <a:latin typeface="FontAwesome" pitchFamily="2" charset="0"/>
                <a:cs typeface="Arial" charset="0"/>
              </a:endParaRPr>
            </a:p>
          </p:txBody>
        </p:sp>
        <p:sp>
          <p:nvSpPr>
            <p:cNvPr id="41" name="Freeform 40"/>
            <p:cNvSpPr/>
            <p:nvPr/>
          </p:nvSpPr>
          <p:spPr>
            <a:xfrm>
              <a:off x="2929170" y="3833199"/>
              <a:ext cx="966507" cy="967035"/>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6">
                  <a:lumMod val="50000"/>
                </a:schemeClr>
              </a:solidFill>
              <a:prstDash val="sysDot"/>
            </a:ln>
            <a:effectLst/>
          </p:spPr>
          <p:txBody>
            <a:bodyPr lIns="182880" tIns="182880" rIns="158008" bIns="158008" spcCol="1270" anchor="ctr"/>
            <a:lstStyle/>
            <a:p>
              <a:pPr algn="ctr" defTabSz="889000" fontAlgn="auto">
                <a:lnSpc>
                  <a:spcPct val="90000"/>
                </a:lnSpc>
                <a:spcBef>
                  <a:spcPts val="0"/>
                </a:spcBef>
                <a:spcAft>
                  <a:spcPct val="35000"/>
                </a:spcAft>
                <a:defRPr/>
              </a:pPr>
              <a:endParaRPr lang="en-US" sz="3200" kern="0" dirty="0">
                <a:solidFill>
                  <a:srgbClr val="FF3F5F"/>
                </a:solidFill>
                <a:latin typeface="FontAwesome" pitchFamily="2" charset="0"/>
                <a:cs typeface="Arial" charset="0"/>
              </a:endParaRPr>
            </a:p>
          </p:txBody>
        </p:sp>
        <p:sp>
          <p:nvSpPr>
            <p:cNvPr id="42" name="Freeform 41"/>
            <p:cNvSpPr/>
            <p:nvPr/>
          </p:nvSpPr>
          <p:spPr>
            <a:xfrm>
              <a:off x="4381724" y="2310928"/>
              <a:ext cx="966507" cy="96549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2">
                  <a:lumMod val="40000"/>
                  <a:lumOff val="60000"/>
                </a:schemeClr>
              </a:solidFill>
              <a:prstDash val="sysDot"/>
            </a:ln>
            <a:effectLst/>
          </p:spPr>
          <p:txBody>
            <a:bodyPr lIns="182880" tIns="182880" rIns="158008" bIns="158008" spcCol="1270" anchor="ctr"/>
            <a:lstStyle/>
            <a:p>
              <a:pPr algn="ctr" defTabSz="889000" fontAlgn="auto">
                <a:lnSpc>
                  <a:spcPct val="90000"/>
                </a:lnSpc>
                <a:spcBef>
                  <a:spcPts val="0"/>
                </a:spcBef>
                <a:spcAft>
                  <a:spcPct val="35000"/>
                </a:spcAft>
                <a:defRPr/>
              </a:pPr>
              <a:endParaRPr lang="en-US" sz="3200" kern="0" dirty="0">
                <a:solidFill>
                  <a:srgbClr val="2AC2AC"/>
                </a:solidFill>
                <a:latin typeface="FontAwesome" pitchFamily="2" charset="0"/>
                <a:cs typeface="Arial" charset="0"/>
              </a:endParaRPr>
            </a:p>
          </p:txBody>
        </p:sp>
        <p:sp>
          <p:nvSpPr>
            <p:cNvPr id="43" name="Freeform 42"/>
            <p:cNvSpPr/>
            <p:nvPr/>
          </p:nvSpPr>
          <p:spPr>
            <a:xfrm>
              <a:off x="5841727" y="3748371"/>
              <a:ext cx="966507" cy="967036"/>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1"/>
              </a:solidFill>
              <a:prstDash val="sysDot"/>
            </a:ln>
            <a:effectLst/>
          </p:spPr>
          <p:txBody>
            <a:bodyPr lIns="182880" tIns="182880" rIns="158008" bIns="158008" spcCol="1270" anchor="ctr"/>
            <a:lstStyle/>
            <a:p>
              <a:pPr algn="ctr" defTabSz="889000" fontAlgn="auto">
                <a:lnSpc>
                  <a:spcPct val="90000"/>
                </a:lnSpc>
                <a:spcBef>
                  <a:spcPts val="0"/>
                </a:spcBef>
                <a:spcAft>
                  <a:spcPct val="35000"/>
                </a:spcAft>
                <a:defRPr/>
              </a:pPr>
              <a:endParaRPr lang="en-US" sz="3200" kern="0" dirty="0">
                <a:solidFill>
                  <a:srgbClr val="3BC7E2"/>
                </a:solidFill>
                <a:latin typeface="FontAwesome" pitchFamily="2" charset="0"/>
                <a:cs typeface="Arial" charset="0"/>
              </a:endParaRPr>
            </a:p>
          </p:txBody>
        </p:sp>
        <p:sp>
          <p:nvSpPr>
            <p:cNvPr id="44" name="Freeform 43"/>
            <p:cNvSpPr/>
            <p:nvPr/>
          </p:nvSpPr>
          <p:spPr>
            <a:xfrm>
              <a:off x="7301729" y="2310928"/>
              <a:ext cx="966507" cy="96549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3"/>
              </a:solidFill>
              <a:prstDash val="sysDot"/>
            </a:ln>
            <a:effectLst/>
          </p:spPr>
          <p:txBody>
            <a:bodyPr lIns="182880" tIns="182880" rIns="158008" bIns="158008" spcCol="1270" anchor="ctr"/>
            <a:lstStyle/>
            <a:p>
              <a:pPr algn="ctr" defTabSz="889000" fontAlgn="auto">
                <a:lnSpc>
                  <a:spcPct val="90000"/>
                </a:lnSpc>
                <a:spcBef>
                  <a:spcPts val="0"/>
                </a:spcBef>
                <a:spcAft>
                  <a:spcPct val="35000"/>
                </a:spcAft>
                <a:defRPr/>
              </a:pPr>
              <a:endParaRPr lang="en-US" sz="3200" kern="0" dirty="0">
                <a:solidFill>
                  <a:srgbClr val="2993FF"/>
                </a:solidFill>
                <a:latin typeface="FontAwesome" pitchFamily="2" charset="0"/>
                <a:cs typeface="Arial" charset="0"/>
              </a:endParaRPr>
            </a:p>
          </p:txBody>
        </p:sp>
        <p:sp>
          <p:nvSpPr>
            <p:cNvPr id="45" name="Freeform 62"/>
            <p:cNvSpPr>
              <a:spLocks noChangeAspect="1" noEditPoints="1"/>
            </p:cNvSpPr>
            <p:nvPr/>
          </p:nvSpPr>
          <p:spPr bwMode="auto">
            <a:xfrm rot="20136651">
              <a:off x="6113615" y="4018278"/>
              <a:ext cx="424593" cy="427222"/>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accent1"/>
            </a:solidFill>
            <a:ln w="9525">
              <a:noFill/>
              <a:round/>
              <a:headEnd/>
              <a:tailEnd/>
            </a:ln>
          </p:spPr>
          <p:txBody>
            <a:bodyPr/>
            <a:lstStyle/>
            <a:p>
              <a:pPr defTabSz="1031626" fontAlgn="auto">
                <a:spcBef>
                  <a:spcPts val="0"/>
                </a:spcBef>
                <a:spcAft>
                  <a:spcPts val="0"/>
                </a:spcAft>
                <a:defRPr/>
              </a:pPr>
              <a:endParaRPr lang="en-US" kern="0" dirty="0">
                <a:solidFill>
                  <a:srgbClr val="262626"/>
                </a:solidFill>
                <a:latin typeface="Arial"/>
                <a:cs typeface="Arial" charset="0"/>
              </a:endParaRPr>
            </a:p>
          </p:txBody>
        </p:sp>
        <p:sp>
          <p:nvSpPr>
            <p:cNvPr id="46" name="Freeform 45"/>
            <p:cNvSpPr>
              <a:spLocks noEditPoints="1"/>
            </p:cNvSpPr>
            <p:nvPr/>
          </p:nvSpPr>
          <p:spPr bwMode="auto">
            <a:xfrm>
              <a:off x="7590378" y="2599342"/>
              <a:ext cx="389209" cy="38866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a:lstStyle/>
            <a:p>
              <a:pPr defTabSz="1031626" fontAlgn="auto">
                <a:spcBef>
                  <a:spcPts val="0"/>
                </a:spcBef>
                <a:spcAft>
                  <a:spcPts val="0"/>
                </a:spcAft>
                <a:defRPr/>
              </a:pPr>
              <a:endParaRPr lang="en-US" kern="0" dirty="0">
                <a:solidFill>
                  <a:srgbClr val="262626"/>
                </a:solidFill>
                <a:latin typeface="Arial"/>
                <a:cs typeface="Arial" charset="0"/>
              </a:endParaRPr>
            </a:p>
          </p:txBody>
        </p:sp>
        <p:pic>
          <p:nvPicPr>
            <p:cNvPr id="47" name="Picture 3"/>
            <p:cNvPicPr>
              <a:picLocks noChangeAspect="1" noChangeArrowheads="1"/>
            </p:cNvPicPr>
            <p:nvPr/>
          </p:nvPicPr>
          <p:blipFill>
            <a:blip r:embed="rId4">
              <a:duotone>
                <a:schemeClr val="accent6">
                  <a:shade val="45000"/>
                  <a:satMod val="135000"/>
                </a:schemeClr>
                <a:prstClr val="white"/>
              </a:duotone>
            </a:blip>
            <a:srcRect/>
            <a:stretch>
              <a:fillRect/>
            </a:stretch>
          </p:blipFill>
          <p:spPr bwMode="auto">
            <a:xfrm rot="639168">
              <a:off x="3128962" y="3992563"/>
              <a:ext cx="566738"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8" name="Picture 4"/>
            <p:cNvPicPr>
              <a:picLocks noChangeAspect="1" noChangeArrowheads="1"/>
            </p:cNvPicPr>
            <p:nvPr/>
          </p:nvPicPr>
          <p:blipFill>
            <a:blip r:embed="rId5"/>
            <a:srcRect/>
            <a:stretch>
              <a:fillRect/>
            </a:stretch>
          </p:blipFill>
          <p:spPr bwMode="auto">
            <a:xfrm>
              <a:off x="1681464" y="2509888"/>
              <a:ext cx="579160" cy="6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9" name="Picture 5"/>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366638">
              <a:off x="4572518" y="2503734"/>
              <a:ext cx="584515" cy="55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49" name="Picture 6"/>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9699252" y="4109799"/>
              <a:ext cx="461029" cy="80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TextBox 24"/>
          <p:cNvSpPr txBox="1">
            <a:spLocks noChangeArrowheads="1"/>
          </p:cNvSpPr>
          <p:nvPr/>
        </p:nvSpPr>
        <p:spPr bwMode="auto">
          <a:xfrm>
            <a:off x="5619750" y="1981200"/>
            <a:ext cx="2951163"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itchFamily="34" charset="0"/>
                <a:cs typeface="Arial" pitchFamily="34" charset="0"/>
              </a:defRPr>
            </a:lvl1pPr>
            <a:lvl2pPr marL="742950" indent="-285750" defTabSz="1030288">
              <a:defRPr>
                <a:solidFill>
                  <a:schemeClr val="tx1"/>
                </a:solidFill>
                <a:latin typeface="Calibri" pitchFamily="34" charset="0"/>
                <a:cs typeface="Arial" pitchFamily="34" charset="0"/>
              </a:defRPr>
            </a:lvl2pPr>
            <a:lvl3pPr marL="1143000" indent="-228600" defTabSz="1030288">
              <a:defRPr>
                <a:solidFill>
                  <a:schemeClr val="tx1"/>
                </a:solidFill>
                <a:latin typeface="Calibri" pitchFamily="34" charset="0"/>
                <a:cs typeface="Arial" pitchFamily="34" charset="0"/>
              </a:defRPr>
            </a:lvl3pPr>
            <a:lvl4pPr marL="1600200" indent="-228600" defTabSz="1030288">
              <a:defRPr>
                <a:solidFill>
                  <a:schemeClr val="tx1"/>
                </a:solidFill>
                <a:latin typeface="Calibri" pitchFamily="34" charset="0"/>
                <a:cs typeface="Arial" pitchFamily="34" charset="0"/>
              </a:defRPr>
            </a:lvl4pPr>
            <a:lvl5pPr marL="2057400" indent="-228600" defTabSz="1030288">
              <a:defRPr>
                <a:solidFill>
                  <a:schemeClr val="tx1"/>
                </a:solidFill>
                <a:latin typeface="Calibri" pitchFamily="34" charset="0"/>
                <a:cs typeface="Arial" pitchFamily="34" charset="0"/>
              </a:defRPr>
            </a:lvl5pPr>
            <a:lvl6pPr marL="2514600" indent="-228600" defTabSz="10302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302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302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30288"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n-US" altLang="en-US" sz="1200" b="1" dirty="0">
                <a:solidFill>
                  <a:schemeClr val="bg1">
                    <a:lumMod val="50000"/>
                  </a:schemeClr>
                </a:solidFill>
                <a:latin typeface="Arial" pitchFamily="34" charset="0"/>
              </a:rPr>
              <a:t>…and apply for PSLF.</a:t>
            </a:r>
          </a:p>
        </p:txBody>
      </p:sp>
      <p:sp>
        <p:nvSpPr>
          <p:cNvPr id="53" name="Freeform 52"/>
          <p:cNvSpPr>
            <a:spLocks noChangeAspect="1"/>
          </p:cNvSpPr>
          <p:nvPr/>
        </p:nvSpPr>
        <p:spPr>
          <a:xfrm>
            <a:off x="612775" y="4114800"/>
            <a:ext cx="1524000" cy="1568450"/>
          </a:xfrm>
          <a:custGeom>
            <a:avLst/>
            <a:gdLst>
              <a:gd name="connsiteX0" fmla="*/ 0 w 1995227"/>
              <a:gd name="connsiteY0" fmla="*/ 997614 h 1995227"/>
              <a:gd name="connsiteX1" fmla="*/ 997614 w 1995227"/>
              <a:gd name="connsiteY1" fmla="*/ 0 h 1995227"/>
              <a:gd name="connsiteX2" fmla="*/ 1995228 w 1995227"/>
              <a:gd name="connsiteY2" fmla="*/ 997614 h 1995227"/>
              <a:gd name="connsiteX3" fmla="*/ 997614 w 1995227"/>
              <a:gd name="connsiteY3" fmla="*/ 1995228 h 1995227"/>
              <a:gd name="connsiteX4" fmla="*/ 0 w 1995227"/>
              <a:gd name="connsiteY4" fmla="*/ 997614 h 199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227" h="1995227">
                <a:moveTo>
                  <a:pt x="0" y="997614"/>
                </a:moveTo>
                <a:cubicBezTo>
                  <a:pt x="0" y="446647"/>
                  <a:pt x="446647" y="0"/>
                  <a:pt x="997614" y="0"/>
                </a:cubicBezTo>
                <a:cubicBezTo>
                  <a:pt x="1548581" y="0"/>
                  <a:pt x="1995228" y="446647"/>
                  <a:pt x="1995228" y="997614"/>
                </a:cubicBezTo>
                <a:cubicBezTo>
                  <a:pt x="1995228" y="1548581"/>
                  <a:pt x="1548581" y="1995228"/>
                  <a:pt x="997614" y="1995228"/>
                </a:cubicBezTo>
                <a:cubicBezTo>
                  <a:pt x="446647" y="1995228"/>
                  <a:pt x="0" y="1548581"/>
                  <a:pt x="0" y="997614"/>
                </a:cubicBezTo>
                <a:close/>
              </a:path>
            </a:pathLst>
          </a:custGeom>
          <a:solidFill>
            <a:schemeClr val="accent2"/>
          </a:solidFill>
          <a:ln>
            <a:noFill/>
          </a:ln>
        </p:spPr>
        <p:style>
          <a:lnRef idx="2">
            <a:scrgbClr r="0" g="0" b="0"/>
          </a:lnRef>
          <a:fillRef idx="1">
            <a:schemeClr val="accent2">
              <a:alpha val="50000"/>
              <a:hueOff val="-3943070"/>
              <a:satOff val="5876"/>
              <a:lumOff val="3922"/>
              <a:alphaOff val="0"/>
            </a:schemeClr>
          </a:fillRef>
          <a:effectRef idx="0">
            <a:schemeClr val="accent2">
              <a:alpha val="50000"/>
              <a:hueOff val="-3943070"/>
              <a:satOff val="5876"/>
              <a:lumOff val="3922"/>
              <a:alphaOff val="0"/>
            </a:schemeClr>
          </a:effectRef>
          <a:fontRef idx="minor">
            <a:schemeClr val="tx1"/>
          </a:fontRef>
        </p:style>
        <p:txBody>
          <a:bodyPr lIns="0" tIns="313784" rIns="0" bIns="313784" spcCol="1270" anchor="ctr"/>
          <a:lstStyle/>
          <a:p>
            <a:pPr algn="ctr" defTabSz="755650">
              <a:lnSpc>
                <a:spcPct val="90000"/>
              </a:lnSpc>
              <a:spcAft>
                <a:spcPct val="35000"/>
              </a:spcAft>
              <a:defRPr/>
            </a:pPr>
            <a:r>
              <a:rPr lang="en-US" b="1" dirty="0">
                <a:solidFill>
                  <a:schemeClr val="bg1"/>
                </a:solidFill>
                <a:latin typeface="+mj-lt"/>
                <a:cs typeface="Arial"/>
              </a:rPr>
              <a:t>Start</a:t>
            </a:r>
          </a:p>
        </p:txBody>
      </p:sp>
      <p:sp>
        <p:nvSpPr>
          <p:cNvPr id="56333" name="TextBox 51"/>
          <p:cNvSpPr txBox="1">
            <a:spLocks noChangeArrowheads="1"/>
          </p:cNvSpPr>
          <p:nvPr/>
        </p:nvSpPr>
        <p:spPr bwMode="auto">
          <a:xfrm>
            <a:off x="6851650" y="6478588"/>
            <a:ext cx="2120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r>
              <a:rPr lang="en-US" altLang="en-US" sz="1000" i="1"/>
              <a:t>Source: Federal Student Aid</a:t>
            </a:r>
          </a:p>
        </p:txBody>
      </p:sp>
    </p:spTree>
    <p:custDataLst>
      <p:tags r:id="rId1"/>
    </p:custDataLst>
    <p:extLst>
      <p:ext uri="{BB962C8B-B14F-4D97-AF65-F5344CB8AC3E}">
        <p14:creationId xmlns:p14="http://schemas.microsoft.com/office/powerpoint/2010/main" val="1654799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04800" y="228600"/>
            <a:ext cx="8382000" cy="838200"/>
          </a:xfrm>
        </p:spPr>
        <p:txBody>
          <a:bodyPr/>
          <a:lstStyle/>
          <a:p>
            <a:r>
              <a:rPr lang="en-US" altLang="en-US">
                <a:ea typeface="ＭＳ Ｐゴシック" pitchFamily="34" charset="-128"/>
              </a:rPr>
              <a:t>What is your current repayment plan?</a:t>
            </a:r>
          </a:p>
        </p:txBody>
      </p:sp>
      <p:sp>
        <p:nvSpPr>
          <p:cNvPr id="57347" name="Slide Number Placeholder 2"/>
          <p:cNvSpPr>
            <a:spLocks noGrp="1"/>
          </p:cNvSpPr>
          <p:nvPr>
            <p:ph type="sldNum" sz="quarter" idx="12"/>
          </p:nvPr>
        </p:nvSpPr>
        <p:spPr bwMode="auto">
          <a:xfrm>
            <a:off x="8369300" y="6394450"/>
            <a:ext cx="635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83436C99-D5A6-4C40-B013-39968ED27BF2}" type="slidenum">
              <a:rPr lang="en-US" altLang="en-US" smtClean="0">
                <a:solidFill>
                  <a:srgbClr val="898989"/>
                </a:solidFill>
              </a:rPr>
              <a:pPr eaLnBrk="1" hangingPunct="1"/>
              <a:t>14</a:t>
            </a:fld>
            <a:endParaRPr lang="en-US" altLang="en-US">
              <a:solidFill>
                <a:srgbClr val="898989"/>
              </a:solidFill>
            </a:endParaRPr>
          </a:p>
        </p:txBody>
      </p:sp>
      <p:sp>
        <p:nvSpPr>
          <p:cNvPr id="57348" name="AutoShape 8" descr="Image result for citizens bank logo"/>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endParaRPr lang="en-US" altLang="en-US"/>
          </a:p>
        </p:txBody>
      </p:sp>
      <p:sp>
        <p:nvSpPr>
          <p:cNvPr id="12" name="Oval 11"/>
          <p:cNvSpPr>
            <a:spLocks noChangeAspect="1"/>
          </p:cNvSpPr>
          <p:nvPr/>
        </p:nvSpPr>
        <p:spPr>
          <a:xfrm>
            <a:off x="534002" y="2541589"/>
            <a:ext cx="2193925" cy="233045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b="1" dirty="0"/>
              <a:t>Reduce</a:t>
            </a:r>
            <a:endParaRPr lang="en-US" sz="2400" b="1" dirty="0"/>
          </a:p>
        </p:txBody>
      </p:sp>
      <p:sp>
        <p:nvSpPr>
          <p:cNvPr id="57350" name="TextBox 19"/>
          <p:cNvSpPr txBox="1">
            <a:spLocks noChangeArrowheads="1"/>
          </p:cNvSpPr>
          <p:nvPr/>
        </p:nvSpPr>
        <p:spPr bwMode="auto">
          <a:xfrm>
            <a:off x="325438" y="1066800"/>
            <a:ext cx="8361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r>
              <a:rPr lang="en-US" altLang="en-US"/>
              <a:t>You may be making larger payments than you need to be</a:t>
            </a:r>
          </a:p>
        </p:txBody>
      </p:sp>
      <p:sp>
        <p:nvSpPr>
          <p:cNvPr id="22" name="TextBox 21"/>
          <p:cNvSpPr txBox="1"/>
          <p:nvPr/>
        </p:nvSpPr>
        <p:spPr>
          <a:xfrm>
            <a:off x="1328738" y="6359525"/>
            <a:ext cx="6354762" cy="400050"/>
          </a:xfrm>
          <a:prstGeom prst="rect">
            <a:avLst/>
          </a:prstGeom>
          <a:noFill/>
        </p:spPr>
        <p:txBody>
          <a:bodyPr>
            <a:spAutoFit/>
          </a:bodyPr>
          <a:lstStyle/>
          <a:p>
            <a:pPr algn="r">
              <a:defRPr/>
            </a:pPr>
            <a:r>
              <a:rPr lang="en-US" sz="1000" i="1" dirty="0">
                <a:solidFill>
                  <a:schemeClr val="bg1">
                    <a:lumMod val="50000"/>
                  </a:schemeClr>
                </a:solidFill>
              </a:rPr>
              <a:t>Source:  </a:t>
            </a:r>
            <a:r>
              <a:rPr lang="en-US" sz="1000" i="1" dirty="0">
                <a:solidFill>
                  <a:schemeClr val="bg1">
                    <a:lumMod val="50000"/>
                  </a:schemeClr>
                </a:solidFill>
                <a:hlinkClick r:id="rId4"/>
              </a:rPr>
              <a:t>https://studentloans.gov/myDirectLoan/repaymentEstimator.action</a:t>
            </a:r>
            <a:endParaRPr lang="en-US" sz="1000" i="1" dirty="0">
              <a:solidFill>
                <a:schemeClr val="bg1">
                  <a:lumMod val="50000"/>
                </a:schemeClr>
              </a:solidFill>
            </a:endParaRPr>
          </a:p>
          <a:p>
            <a:pPr algn="r">
              <a:defRPr/>
            </a:pPr>
            <a:r>
              <a:rPr lang="en-US" sz="1000" i="1" dirty="0">
                <a:solidFill>
                  <a:schemeClr val="bg1">
                    <a:lumMod val="50000"/>
                  </a:schemeClr>
                </a:solidFill>
              </a:rPr>
              <a:t>Assumes $36,000 in annual income, interest rate of 6.8%, household size of 1 and $60,000 in student loan debt</a:t>
            </a:r>
          </a:p>
        </p:txBody>
      </p:sp>
      <p:pic>
        <p:nvPicPr>
          <p:cNvPr id="1026" name="Picture 2"/>
          <p:cNvPicPr>
            <a:picLocks noChangeAspect="1" noChangeArrowheads="1"/>
          </p:cNvPicPr>
          <p:nvPr/>
        </p:nvPicPr>
        <p:blipFill>
          <a:blip r:embed="rId5"/>
          <a:srcRect/>
          <a:stretch>
            <a:fillRect/>
          </a:stretch>
        </p:blipFill>
        <p:spPr bwMode="auto">
          <a:xfrm>
            <a:off x="3649663" y="2068513"/>
            <a:ext cx="4914900" cy="1193800"/>
          </a:xfrm>
          <a:prstGeom prst="rect">
            <a:avLst/>
          </a:prstGeom>
          <a:noFill/>
          <a:ln w="28575">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sp>
        <p:nvSpPr>
          <p:cNvPr id="57353" name="TextBox 13"/>
          <p:cNvSpPr txBox="1">
            <a:spLocks noChangeArrowheads="1"/>
          </p:cNvSpPr>
          <p:nvPr/>
        </p:nvSpPr>
        <p:spPr bwMode="auto">
          <a:xfrm rot="10800000" flipV="1">
            <a:off x="2755900" y="1719263"/>
            <a:ext cx="6677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r>
              <a:rPr lang="en-US" altLang="en-US" sz="1100" b="1">
                <a:solidFill>
                  <a:srgbClr val="53565C"/>
                </a:solidFill>
              </a:rPr>
              <a:t>Standard, 10-year level payments are the typical default payment plan for your student loan</a:t>
            </a:r>
            <a:endParaRPr lang="en-US" altLang="en-US" sz="1100">
              <a:solidFill>
                <a:srgbClr val="53565C"/>
              </a:solidFill>
            </a:endParaRPr>
          </a:p>
        </p:txBody>
      </p:sp>
      <p:sp>
        <p:nvSpPr>
          <p:cNvPr id="57354" name="TextBox 14"/>
          <p:cNvSpPr txBox="1">
            <a:spLocks noChangeArrowheads="1"/>
          </p:cNvSpPr>
          <p:nvPr/>
        </p:nvSpPr>
        <p:spPr bwMode="auto">
          <a:xfrm rot="10800000" flipV="1">
            <a:off x="2887663" y="3444875"/>
            <a:ext cx="66754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r>
              <a:rPr lang="en-US" altLang="en-US" sz="1100" b="1">
                <a:solidFill>
                  <a:srgbClr val="53565C"/>
                </a:solidFill>
              </a:rPr>
              <a:t>Your loan servicer will likely offer you a non-qualifying plan (below) when you call for help</a:t>
            </a:r>
            <a:endParaRPr lang="en-US" altLang="en-US" sz="1100">
              <a:solidFill>
                <a:srgbClr val="53565C"/>
              </a:solidFill>
            </a:endParaRPr>
          </a:p>
        </p:txBody>
      </p:sp>
      <p:sp>
        <p:nvSpPr>
          <p:cNvPr id="18" name="TextBox 17"/>
          <p:cNvSpPr txBox="1"/>
          <p:nvPr/>
        </p:nvSpPr>
        <p:spPr>
          <a:xfrm rot="8946271" flipV="1">
            <a:off x="2786063" y="2427288"/>
            <a:ext cx="966787" cy="384175"/>
          </a:xfrm>
          <a:prstGeom prst="rect">
            <a:avLst/>
          </a:prstGeom>
          <a:noFill/>
        </p:spPr>
        <p:txBody>
          <a:bodyPr>
            <a:spAutoFit/>
          </a:bodyPr>
          <a:lstStyle/>
          <a:p>
            <a:pPr algn="ctr">
              <a:defRPr/>
            </a:pPr>
            <a:r>
              <a:rPr lang="en-US" sz="950" b="1" dirty="0">
                <a:solidFill>
                  <a:srgbClr val="FF0000"/>
                </a:solidFill>
              </a:rPr>
              <a:t>Larger payments!</a:t>
            </a:r>
            <a:endParaRPr lang="en-US" sz="950" dirty="0">
              <a:solidFill>
                <a:srgbClr val="FF0000"/>
              </a:solidFill>
            </a:endParaRPr>
          </a:p>
        </p:txBody>
      </p:sp>
      <p:sp>
        <p:nvSpPr>
          <p:cNvPr id="57356" name="TextBox 16"/>
          <p:cNvSpPr txBox="1">
            <a:spLocks noChangeArrowheads="1"/>
          </p:cNvSpPr>
          <p:nvPr/>
        </p:nvSpPr>
        <p:spPr bwMode="auto">
          <a:xfrm rot="10800000" flipV="1">
            <a:off x="3832225" y="5461000"/>
            <a:ext cx="4567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algn="ctr" eaLnBrk="1" hangingPunct="1"/>
            <a:r>
              <a:rPr lang="en-US" altLang="en-US" sz="1200" b="1">
                <a:solidFill>
                  <a:srgbClr val="472D42"/>
                </a:solidFill>
              </a:rPr>
              <a:t>Your current payment plan may not even qualify for </a:t>
            </a:r>
          </a:p>
          <a:p>
            <a:pPr algn="ctr" eaLnBrk="1" hangingPunct="1"/>
            <a:r>
              <a:rPr lang="en-US" altLang="en-US" sz="1200" b="1">
                <a:solidFill>
                  <a:srgbClr val="472D42"/>
                </a:solidFill>
              </a:rPr>
              <a:t>Public Service Loan Forgiveness (PSLF)!</a:t>
            </a:r>
            <a:endParaRPr lang="en-US" altLang="en-US" sz="1200">
              <a:solidFill>
                <a:srgbClr val="472D42"/>
              </a:solidFill>
            </a:endParaRPr>
          </a:p>
        </p:txBody>
      </p:sp>
      <p:pic>
        <p:nvPicPr>
          <p:cNvPr id="5735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8713" y="3865563"/>
            <a:ext cx="4895850" cy="1498600"/>
          </a:xfrm>
          <a:prstGeom prst="rect">
            <a:avLst/>
          </a:prstGeom>
          <a:noFill/>
          <a:ln w="28575">
            <a:solidFill>
              <a:srgbClr val="8F7E35"/>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22"/>
          <p:cNvSpPr txBox="1"/>
          <p:nvPr/>
        </p:nvSpPr>
        <p:spPr>
          <a:xfrm rot="8946271" flipV="1">
            <a:off x="2927350" y="4221163"/>
            <a:ext cx="773113" cy="530225"/>
          </a:xfrm>
          <a:prstGeom prst="rect">
            <a:avLst/>
          </a:prstGeom>
          <a:noFill/>
        </p:spPr>
        <p:txBody>
          <a:bodyPr>
            <a:spAutoFit/>
          </a:bodyPr>
          <a:lstStyle/>
          <a:p>
            <a:pPr algn="ctr">
              <a:defRPr/>
            </a:pPr>
            <a:r>
              <a:rPr lang="en-US" sz="950" b="1" dirty="0">
                <a:solidFill>
                  <a:srgbClr val="FF0000"/>
                </a:solidFill>
              </a:rPr>
              <a:t>Do </a:t>
            </a:r>
            <a:r>
              <a:rPr lang="en-US" sz="950" b="1" u="sng" dirty="0">
                <a:solidFill>
                  <a:srgbClr val="FF0000"/>
                </a:solidFill>
              </a:rPr>
              <a:t>not</a:t>
            </a:r>
            <a:r>
              <a:rPr lang="en-US" sz="950" b="1" dirty="0">
                <a:solidFill>
                  <a:srgbClr val="FF0000"/>
                </a:solidFill>
              </a:rPr>
              <a:t> qualify for PSLF!</a:t>
            </a:r>
            <a:endParaRPr lang="en-US" sz="950" dirty="0">
              <a:solidFill>
                <a:srgbClr val="FF0000"/>
              </a:solidFill>
            </a:endParaRPr>
          </a:p>
        </p:txBody>
      </p:sp>
    </p:spTree>
    <p:custDataLst>
      <p:tags r:id="rId1"/>
    </p:custDataLst>
    <p:extLst>
      <p:ext uri="{BB962C8B-B14F-4D97-AF65-F5344CB8AC3E}">
        <p14:creationId xmlns:p14="http://schemas.microsoft.com/office/powerpoint/2010/main" val="664902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04800" y="228600"/>
            <a:ext cx="8382000" cy="838200"/>
          </a:xfrm>
        </p:spPr>
        <p:txBody>
          <a:bodyPr/>
          <a:lstStyle/>
          <a:p>
            <a:r>
              <a:rPr lang="en-US" altLang="en-US">
                <a:ea typeface="ＭＳ Ｐゴシック" pitchFamily="34" charset="-128"/>
              </a:rPr>
              <a:t>Repayment plans based on income</a:t>
            </a:r>
          </a:p>
        </p:txBody>
      </p:sp>
      <p:sp>
        <p:nvSpPr>
          <p:cNvPr id="58371" name="Slide Number Placeholder 2"/>
          <p:cNvSpPr>
            <a:spLocks noGrp="1"/>
          </p:cNvSpPr>
          <p:nvPr>
            <p:ph type="sldNum" sz="quarter" idx="12"/>
          </p:nvPr>
        </p:nvSpPr>
        <p:spPr bwMode="auto">
          <a:xfrm>
            <a:off x="8369300" y="6394450"/>
            <a:ext cx="635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8C83FF99-6E47-4F28-9A6C-B39C0EB799BD}" type="slidenum">
              <a:rPr lang="en-US" altLang="en-US" smtClean="0">
                <a:solidFill>
                  <a:srgbClr val="898989"/>
                </a:solidFill>
              </a:rPr>
              <a:pPr eaLnBrk="1" hangingPunct="1"/>
              <a:t>15</a:t>
            </a:fld>
            <a:endParaRPr lang="en-US" altLang="en-US">
              <a:solidFill>
                <a:srgbClr val="898989"/>
              </a:solidFill>
            </a:endParaRPr>
          </a:p>
        </p:txBody>
      </p:sp>
      <p:sp>
        <p:nvSpPr>
          <p:cNvPr id="58372" name="AutoShape 8" descr="Image result for citizens bank logo"/>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endParaRPr lang="en-US" altLang="en-US"/>
          </a:p>
        </p:txBody>
      </p:sp>
      <p:sp>
        <p:nvSpPr>
          <p:cNvPr id="12" name="Oval 11"/>
          <p:cNvSpPr>
            <a:spLocks noChangeAspect="1"/>
          </p:cNvSpPr>
          <p:nvPr/>
        </p:nvSpPr>
        <p:spPr>
          <a:xfrm>
            <a:off x="561975" y="2155825"/>
            <a:ext cx="2193925" cy="2320925"/>
          </a:xfrm>
          <a:prstGeom prst="ellipse">
            <a:avLst/>
          </a:prstGeom>
          <a:solidFill>
            <a:srgbClr val="8F7E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b="1" dirty="0"/>
              <a:t>Reduce</a:t>
            </a:r>
            <a:endParaRPr lang="en-US" sz="2400" b="1" dirty="0"/>
          </a:p>
        </p:txBody>
      </p:sp>
      <p:sp>
        <p:nvSpPr>
          <p:cNvPr id="16" name="TextBox 15"/>
          <p:cNvSpPr txBox="1"/>
          <p:nvPr/>
        </p:nvSpPr>
        <p:spPr>
          <a:xfrm rot="10800000" flipV="1">
            <a:off x="77788" y="5826125"/>
            <a:ext cx="6353175" cy="446088"/>
          </a:xfrm>
          <a:prstGeom prst="rect">
            <a:avLst/>
          </a:prstGeom>
          <a:noFill/>
        </p:spPr>
        <p:txBody>
          <a:bodyPr>
            <a:spAutoFit/>
          </a:bodyPr>
          <a:lstStyle/>
          <a:p>
            <a:pPr algn="ctr">
              <a:defRPr/>
            </a:pPr>
            <a:r>
              <a:rPr lang="en-US" sz="1150" b="1" dirty="0">
                <a:solidFill>
                  <a:srgbClr val="53565C"/>
                </a:solidFill>
              </a:rPr>
              <a:t>Generally, when you make lower payments or extend your repayment period, you will owe more in interest over time – but if you receive PSLF it will be forgiven!</a:t>
            </a:r>
            <a:r>
              <a:rPr lang="en-US" sz="1150" dirty="0">
                <a:solidFill>
                  <a:srgbClr val="53565C"/>
                </a:solidFill>
              </a:rPr>
              <a:t> </a:t>
            </a:r>
          </a:p>
        </p:txBody>
      </p:sp>
      <p:sp>
        <p:nvSpPr>
          <p:cNvPr id="58375" name="TextBox 19"/>
          <p:cNvSpPr txBox="1">
            <a:spLocks noChangeArrowheads="1"/>
          </p:cNvSpPr>
          <p:nvPr/>
        </p:nvSpPr>
        <p:spPr bwMode="auto">
          <a:xfrm>
            <a:off x="325438" y="1066800"/>
            <a:ext cx="8361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r>
              <a:rPr lang="en-US" altLang="en-US"/>
              <a:t>Income-driven repayment options may reduce monthly  payments and make them more manageable.</a:t>
            </a:r>
          </a:p>
        </p:txBody>
      </p:sp>
      <p:sp>
        <p:nvSpPr>
          <p:cNvPr id="22" name="TextBox 21"/>
          <p:cNvSpPr txBox="1"/>
          <p:nvPr/>
        </p:nvSpPr>
        <p:spPr>
          <a:xfrm>
            <a:off x="77788" y="6396038"/>
            <a:ext cx="6353175" cy="400050"/>
          </a:xfrm>
          <a:prstGeom prst="rect">
            <a:avLst/>
          </a:prstGeom>
          <a:noFill/>
        </p:spPr>
        <p:txBody>
          <a:bodyPr>
            <a:spAutoFit/>
          </a:bodyPr>
          <a:lstStyle/>
          <a:p>
            <a:pPr algn="r">
              <a:defRPr/>
            </a:pPr>
            <a:r>
              <a:rPr lang="en-US" sz="1000" i="1" dirty="0">
                <a:solidFill>
                  <a:schemeClr val="bg1">
                    <a:lumMod val="50000"/>
                  </a:schemeClr>
                </a:solidFill>
              </a:rPr>
              <a:t>Source:  </a:t>
            </a:r>
            <a:r>
              <a:rPr lang="en-US" sz="1000" i="1" dirty="0">
                <a:solidFill>
                  <a:schemeClr val="bg1">
                    <a:lumMod val="50000"/>
                  </a:schemeClr>
                </a:solidFill>
                <a:hlinkClick r:id="rId4"/>
              </a:rPr>
              <a:t>https://studentloans.gov/myDirectLoan/repaymentEstimator.action</a:t>
            </a:r>
            <a:endParaRPr lang="en-US" sz="1000" i="1" dirty="0">
              <a:solidFill>
                <a:schemeClr val="bg1">
                  <a:lumMod val="50000"/>
                </a:schemeClr>
              </a:solidFill>
            </a:endParaRPr>
          </a:p>
          <a:p>
            <a:pPr algn="r">
              <a:defRPr/>
            </a:pPr>
            <a:r>
              <a:rPr lang="en-US" sz="1000" i="1" dirty="0">
                <a:solidFill>
                  <a:schemeClr val="bg1">
                    <a:lumMod val="50000"/>
                  </a:schemeClr>
                </a:solidFill>
              </a:rPr>
              <a:t>Assumes $36,000 in annual income, interest rate of 6.8%, household size of 1 and $60,000 in student loan debt</a:t>
            </a:r>
          </a:p>
        </p:txBody>
      </p:sp>
      <p:pic>
        <p:nvPicPr>
          <p:cNvPr id="5837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1814513"/>
            <a:ext cx="4914900" cy="1085850"/>
          </a:xfrm>
          <a:prstGeom prst="rect">
            <a:avLst/>
          </a:prstGeom>
          <a:noFill/>
          <a:ln w="9525">
            <a:solidFill>
              <a:srgbClr val="8F7E35"/>
            </a:solidFill>
            <a:miter lim="800000"/>
            <a:headEnd/>
            <a:tailEnd/>
          </a:ln>
          <a:extLst>
            <a:ext uri="{909E8E84-426E-40DD-AFC4-6F175D3DCCD1}">
              <a14:hiddenFill xmlns:a14="http://schemas.microsoft.com/office/drawing/2010/main">
                <a:solidFill>
                  <a:schemeClr val="accent1"/>
                </a:solidFill>
              </a14:hiddenFill>
            </a:ext>
          </a:extLst>
        </p:spPr>
      </p:pic>
      <p:sp>
        <p:nvSpPr>
          <p:cNvPr id="58378" name="TextBox 14"/>
          <p:cNvSpPr txBox="1">
            <a:spLocks noChangeArrowheads="1"/>
          </p:cNvSpPr>
          <p:nvPr/>
        </p:nvSpPr>
        <p:spPr bwMode="auto">
          <a:xfrm rot="10800000" flipV="1">
            <a:off x="2792413" y="3143250"/>
            <a:ext cx="6257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algn="ctr" eaLnBrk="1" hangingPunct="1"/>
            <a:r>
              <a:rPr lang="en-US" altLang="en-US" sz="1100" b="1">
                <a:solidFill>
                  <a:srgbClr val="53565C"/>
                </a:solidFill>
              </a:rPr>
              <a:t>Income-Driven Repayment Plans qualify for Public Service Loan Forgiveness (PSLF)!</a:t>
            </a:r>
            <a:endParaRPr lang="en-US" altLang="en-US" sz="1100">
              <a:solidFill>
                <a:srgbClr val="53565C"/>
              </a:solidFill>
            </a:endParaRPr>
          </a:p>
        </p:txBody>
      </p:sp>
      <p:sp>
        <p:nvSpPr>
          <p:cNvPr id="18" name="TextBox 17"/>
          <p:cNvSpPr txBox="1"/>
          <p:nvPr/>
        </p:nvSpPr>
        <p:spPr>
          <a:xfrm rot="8946271" flipV="1">
            <a:off x="2789238" y="2305050"/>
            <a:ext cx="931862" cy="384175"/>
          </a:xfrm>
          <a:prstGeom prst="rect">
            <a:avLst/>
          </a:prstGeom>
          <a:noFill/>
        </p:spPr>
        <p:txBody>
          <a:bodyPr>
            <a:spAutoFit/>
          </a:bodyPr>
          <a:lstStyle/>
          <a:p>
            <a:pPr algn="ctr">
              <a:defRPr/>
            </a:pPr>
            <a:r>
              <a:rPr lang="en-US" sz="950" b="1" dirty="0">
                <a:solidFill>
                  <a:srgbClr val="FF0000"/>
                </a:solidFill>
              </a:rPr>
              <a:t>Larger payments!</a:t>
            </a:r>
            <a:endParaRPr lang="en-US" sz="950" dirty="0">
              <a:solidFill>
                <a:srgbClr val="FF0000"/>
              </a:solidFill>
            </a:endParaRPr>
          </a:p>
        </p:txBody>
      </p:sp>
      <p:pic>
        <p:nvPicPr>
          <p:cNvPr id="5838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3313" y="3471863"/>
            <a:ext cx="4914900" cy="22050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rot="8946271" flipV="1">
            <a:off x="2551113" y="4468813"/>
            <a:ext cx="1109662" cy="239712"/>
          </a:xfrm>
          <a:prstGeom prst="rect">
            <a:avLst/>
          </a:prstGeom>
          <a:noFill/>
        </p:spPr>
        <p:txBody>
          <a:bodyPr>
            <a:spAutoFit/>
          </a:bodyPr>
          <a:lstStyle/>
          <a:p>
            <a:pPr algn="ctr">
              <a:defRPr/>
            </a:pPr>
            <a:r>
              <a:rPr lang="en-US" sz="950" b="1" dirty="0">
                <a:solidFill>
                  <a:srgbClr val="FF0000"/>
                </a:solidFill>
              </a:rPr>
              <a:t>Qualify for PSLF!</a:t>
            </a:r>
            <a:endParaRPr lang="en-US" sz="950" dirty="0">
              <a:solidFill>
                <a:srgbClr val="FF0000"/>
              </a:solidFill>
            </a:endParaRPr>
          </a:p>
        </p:txBody>
      </p:sp>
    </p:spTree>
    <p:custDataLst>
      <p:tags r:id="rId1"/>
    </p:custDataLst>
    <p:extLst>
      <p:ext uri="{BB962C8B-B14F-4D97-AF65-F5344CB8AC3E}">
        <p14:creationId xmlns:p14="http://schemas.microsoft.com/office/powerpoint/2010/main" val="59818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a:spLocks noGrp="1"/>
          </p:cNvSpPr>
          <p:nvPr>
            <p:ph type="title"/>
          </p:nvPr>
        </p:nvSpPr>
        <p:spPr>
          <a:xfrm>
            <a:off x="333375" y="200025"/>
            <a:ext cx="8201025" cy="663575"/>
          </a:xfrm>
        </p:spPr>
        <p:txBody>
          <a:bodyPr>
            <a:normAutofit/>
          </a:bodyPr>
          <a:lstStyle/>
          <a:p>
            <a:pPr>
              <a:defRPr/>
            </a:pPr>
            <a:r>
              <a:rPr lang="en-US" dirty="0"/>
              <a:t>See how it works…</a:t>
            </a:r>
          </a:p>
        </p:txBody>
      </p:sp>
      <p:sp>
        <p:nvSpPr>
          <p:cNvPr id="61443" name="Text Placeholder 7"/>
          <p:cNvSpPr>
            <a:spLocks noGrp="1"/>
          </p:cNvSpPr>
          <p:nvPr>
            <p:ph type="body" sz="quarter" idx="10"/>
          </p:nvPr>
        </p:nvSpPr>
        <p:spPr>
          <a:xfrm>
            <a:off x="381000" y="863600"/>
            <a:ext cx="8229600" cy="533400"/>
          </a:xfrm>
        </p:spPr>
        <p:txBody>
          <a:bodyPr/>
          <a:lstStyle/>
          <a:p>
            <a:r>
              <a:rPr lang="en-US" altLang="en-US" sz="1800">
                <a:solidFill>
                  <a:schemeClr val="tx1"/>
                </a:solidFill>
                <a:latin typeface="Arial" pitchFamily="34" charset="0"/>
                <a:ea typeface="ＭＳ Ｐゴシック" pitchFamily="34" charset="-128"/>
                <a:cs typeface="Arial" pitchFamily="34" charset="0"/>
              </a:rPr>
              <a:t>$88,000 </a:t>
            </a:r>
            <a:r>
              <a:rPr lang="en-US" altLang="en-US" sz="1400" b="0">
                <a:solidFill>
                  <a:schemeClr val="tx1"/>
                </a:solidFill>
                <a:latin typeface="Arial" pitchFamily="34" charset="0"/>
                <a:ea typeface="ＭＳ Ｐゴシック" pitchFamily="34" charset="-128"/>
                <a:cs typeface="Arial" pitchFamily="34" charset="0"/>
              </a:rPr>
              <a:t>in debt eliminated and </a:t>
            </a:r>
            <a:r>
              <a:rPr lang="en-US" altLang="en-US" sz="1400" b="0" i="1">
                <a:solidFill>
                  <a:schemeClr val="tx1"/>
                </a:solidFill>
                <a:latin typeface="Arial" pitchFamily="34" charset="0"/>
                <a:ea typeface="ＭＳ Ｐゴシック" pitchFamily="34" charset="-128"/>
                <a:cs typeface="Arial" pitchFamily="34" charset="0"/>
              </a:rPr>
              <a:t>approximately</a:t>
            </a:r>
            <a:r>
              <a:rPr lang="en-US" altLang="en-US" sz="1400" b="0">
                <a:solidFill>
                  <a:schemeClr val="tx1"/>
                </a:solidFill>
                <a:latin typeface="Arial" pitchFamily="34" charset="0"/>
                <a:ea typeface="ＭＳ Ｐゴシック" pitchFamily="34" charset="-128"/>
                <a:cs typeface="Arial" pitchFamily="34" charset="0"/>
              </a:rPr>
              <a:t> </a:t>
            </a:r>
            <a:r>
              <a:rPr lang="en-US" altLang="en-US" sz="1800">
                <a:solidFill>
                  <a:schemeClr val="tx1"/>
                </a:solidFill>
                <a:latin typeface="Arial" pitchFamily="34" charset="0"/>
                <a:ea typeface="ＭＳ Ｐゴシック" pitchFamily="34" charset="-128"/>
                <a:cs typeface="Arial" pitchFamily="34" charset="0"/>
              </a:rPr>
              <a:t>$20,000 </a:t>
            </a:r>
            <a:r>
              <a:rPr lang="en-US" altLang="en-US" sz="1400" b="0">
                <a:solidFill>
                  <a:schemeClr val="tx1"/>
                </a:solidFill>
                <a:latin typeface="Arial" pitchFamily="34" charset="0"/>
                <a:ea typeface="ＭＳ Ｐゴシック" pitchFamily="34" charset="-128"/>
                <a:cs typeface="Arial" pitchFamily="34" charset="0"/>
              </a:rPr>
              <a:t>in retirement savings gained</a:t>
            </a:r>
          </a:p>
        </p:txBody>
      </p:sp>
      <p:sp>
        <p:nvSpPr>
          <p:cNvPr id="26" name="Freeform 25"/>
          <p:cNvSpPr/>
          <p:nvPr/>
        </p:nvSpPr>
        <p:spPr>
          <a:xfrm>
            <a:off x="1987550" y="1397000"/>
            <a:ext cx="1873250" cy="2125663"/>
          </a:xfrm>
          <a:custGeom>
            <a:avLst/>
            <a:gdLst>
              <a:gd name="connsiteX0" fmla="*/ 0 w 1995227"/>
              <a:gd name="connsiteY0" fmla="*/ 997614 h 1995227"/>
              <a:gd name="connsiteX1" fmla="*/ 997614 w 1995227"/>
              <a:gd name="connsiteY1" fmla="*/ 0 h 1995227"/>
              <a:gd name="connsiteX2" fmla="*/ 1995228 w 1995227"/>
              <a:gd name="connsiteY2" fmla="*/ 997614 h 1995227"/>
              <a:gd name="connsiteX3" fmla="*/ 997614 w 1995227"/>
              <a:gd name="connsiteY3" fmla="*/ 1995228 h 1995227"/>
              <a:gd name="connsiteX4" fmla="*/ 0 w 1995227"/>
              <a:gd name="connsiteY4" fmla="*/ 997614 h 199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227" h="1995227">
                <a:moveTo>
                  <a:pt x="0" y="997614"/>
                </a:moveTo>
                <a:cubicBezTo>
                  <a:pt x="0" y="446647"/>
                  <a:pt x="446647" y="0"/>
                  <a:pt x="997614" y="0"/>
                </a:cubicBezTo>
                <a:cubicBezTo>
                  <a:pt x="1548581" y="0"/>
                  <a:pt x="1995228" y="446647"/>
                  <a:pt x="1995228" y="997614"/>
                </a:cubicBezTo>
                <a:cubicBezTo>
                  <a:pt x="1995228" y="1548581"/>
                  <a:pt x="1548581" y="1995228"/>
                  <a:pt x="997614" y="1995228"/>
                </a:cubicBezTo>
                <a:cubicBezTo>
                  <a:pt x="446647" y="1995228"/>
                  <a:pt x="0" y="1548581"/>
                  <a:pt x="0" y="997614"/>
                </a:cubicBezTo>
                <a:close/>
              </a:path>
            </a:pathLst>
          </a:custGeom>
          <a:solidFill>
            <a:schemeClr val="accent3">
              <a:alpha val="83000"/>
            </a:schemeClr>
          </a:solidFill>
          <a:ln>
            <a:noFill/>
          </a:ln>
        </p:spPr>
        <p:style>
          <a:lnRef idx="2">
            <a:scrgbClr r="0" g="0" b="0"/>
          </a:lnRef>
          <a:fillRef idx="1">
            <a:schemeClr val="accent2">
              <a:alpha val="50000"/>
              <a:hueOff val="-3943070"/>
              <a:satOff val="5876"/>
              <a:lumOff val="3922"/>
              <a:alphaOff val="0"/>
            </a:schemeClr>
          </a:fillRef>
          <a:effectRef idx="0">
            <a:schemeClr val="accent2">
              <a:alpha val="50000"/>
              <a:hueOff val="-3943070"/>
              <a:satOff val="5876"/>
              <a:lumOff val="3922"/>
              <a:alphaOff val="0"/>
            </a:schemeClr>
          </a:effectRef>
          <a:fontRef idx="minor">
            <a:schemeClr val="tx1"/>
          </a:fontRef>
        </p:style>
        <p:txBody>
          <a:bodyPr lIns="401998" tIns="313784" rIns="401998" bIns="313784" spcCol="1270" anchor="ctr"/>
          <a:lstStyle/>
          <a:p>
            <a:pPr algn="ctr" defTabSz="755650">
              <a:lnSpc>
                <a:spcPct val="90000"/>
              </a:lnSpc>
              <a:spcAft>
                <a:spcPct val="35000"/>
              </a:spcAft>
              <a:defRPr/>
            </a:pPr>
            <a:r>
              <a:rPr lang="en-US" sz="1600" b="1" dirty="0">
                <a:solidFill>
                  <a:schemeClr val="bg1"/>
                </a:solidFill>
                <a:latin typeface="Arial"/>
                <a:cs typeface="Arial"/>
              </a:rPr>
              <a:t>Reduce Loan Payments</a:t>
            </a:r>
          </a:p>
        </p:txBody>
      </p:sp>
      <p:sp>
        <p:nvSpPr>
          <p:cNvPr id="32" name="Freeform 31"/>
          <p:cNvSpPr/>
          <p:nvPr/>
        </p:nvSpPr>
        <p:spPr>
          <a:xfrm>
            <a:off x="3576638" y="1397000"/>
            <a:ext cx="1901825" cy="2125663"/>
          </a:xfrm>
          <a:custGeom>
            <a:avLst/>
            <a:gdLst>
              <a:gd name="connsiteX0" fmla="*/ 0 w 1995227"/>
              <a:gd name="connsiteY0" fmla="*/ 997614 h 1995227"/>
              <a:gd name="connsiteX1" fmla="*/ 997614 w 1995227"/>
              <a:gd name="connsiteY1" fmla="*/ 0 h 1995227"/>
              <a:gd name="connsiteX2" fmla="*/ 1995228 w 1995227"/>
              <a:gd name="connsiteY2" fmla="*/ 997614 h 1995227"/>
              <a:gd name="connsiteX3" fmla="*/ 997614 w 1995227"/>
              <a:gd name="connsiteY3" fmla="*/ 1995228 h 1995227"/>
              <a:gd name="connsiteX4" fmla="*/ 0 w 1995227"/>
              <a:gd name="connsiteY4" fmla="*/ 997614 h 199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227" h="1995227">
                <a:moveTo>
                  <a:pt x="0" y="997614"/>
                </a:moveTo>
                <a:cubicBezTo>
                  <a:pt x="0" y="446647"/>
                  <a:pt x="446647" y="0"/>
                  <a:pt x="997614" y="0"/>
                </a:cubicBezTo>
                <a:cubicBezTo>
                  <a:pt x="1548581" y="0"/>
                  <a:pt x="1995228" y="446647"/>
                  <a:pt x="1995228" y="997614"/>
                </a:cubicBezTo>
                <a:cubicBezTo>
                  <a:pt x="1995228" y="1548581"/>
                  <a:pt x="1548581" y="1995228"/>
                  <a:pt x="997614" y="1995228"/>
                </a:cubicBezTo>
                <a:cubicBezTo>
                  <a:pt x="446647" y="1995228"/>
                  <a:pt x="0" y="1548581"/>
                  <a:pt x="0" y="997614"/>
                </a:cubicBezTo>
                <a:close/>
              </a:path>
            </a:pathLst>
          </a:custGeom>
          <a:solidFill>
            <a:schemeClr val="accent4">
              <a:alpha val="83000"/>
            </a:schemeClr>
          </a:solidFill>
          <a:ln>
            <a:noFill/>
          </a:ln>
        </p:spPr>
        <p:style>
          <a:lnRef idx="2">
            <a:scrgbClr r="0" g="0" b="0"/>
          </a:lnRef>
          <a:fillRef idx="1">
            <a:schemeClr val="accent2">
              <a:alpha val="50000"/>
              <a:hueOff val="-7886139"/>
              <a:satOff val="11752"/>
              <a:lumOff val="7843"/>
              <a:alphaOff val="0"/>
            </a:schemeClr>
          </a:fillRef>
          <a:effectRef idx="0">
            <a:schemeClr val="accent2">
              <a:alpha val="50000"/>
              <a:hueOff val="-7886139"/>
              <a:satOff val="11752"/>
              <a:lumOff val="7843"/>
              <a:alphaOff val="0"/>
            </a:schemeClr>
          </a:effectRef>
          <a:fontRef idx="minor">
            <a:schemeClr val="tx1"/>
          </a:fontRef>
        </p:style>
        <p:txBody>
          <a:bodyPr lIns="401998" tIns="313784" rIns="401998" bIns="313784" spcCol="1270" anchor="ctr"/>
          <a:lstStyle/>
          <a:p>
            <a:pPr algn="ctr" defTabSz="755650">
              <a:lnSpc>
                <a:spcPct val="90000"/>
              </a:lnSpc>
              <a:spcAft>
                <a:spcPct val="35000"/>
              </a:spcAft>
              <a:defRPr/>
            </a:pPr>
            <a:r>
              <a:rPr lang="en-US" sz="1400" b="1" dirty="0">
                <a:solidFill>
                  <a:schemeClr val="bg1"/>
                </a:solidFill>
                <a:latin typeface="Arial"/>
                <a:cs typeface="Arial"/>
              </a:rPr>
              <a:t>403(b) Investments</a:t>
            </a:r>
          </a:p>
        </p:txBody>
      </p:sp>
      <p:sp>
        <p:nvSpPr>
          <p:cNvPr id="33" name="Freeform 32"/>
          <p:cNvSpPr/>
          <p:nvPr/>
        </p:nvSpPr>
        <p:spPr>
          <a:xfrm>
            <a:off x="5159375" y="1397000"/>
            <a:ext cx="1871663" cy="2125663"/>
          </a:xfrm>
          <a:custGeom>
            <a:avLst/>
            <a:gdLst>
              <a:gd name="connsiteX0" fmla="*/ 0 w 1995227"/>
              <a:gd name="connsiteY0" fmla="*/ 997614 h 1995227"/>
              <a:gd name="connsiteX1" fmla="*/ 997614 w 1995227"/>
              <a:gd name="connsiteY1" fmla="*/ 0 h 1995227"/>
              <a:gd name="connsiteX2" fmla="*/ 1995228 w 1995227"/>
              <a:gd name="connsiteY2" fmla="*/ 997614 h 1995227"/>
              <a:gd name="connsiteX3" fmla="*/ 997614 w 1995227"/>
              <a:gd name="connsiteY3" fmla="*/ 1995228 h 1995227"/>
              <a:gd name="connsiteX4" fmla="*/ 0 w 1995227"/>
              <a:gd name="connsiteY4" fmla="*/ 997614 h 199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227" h="1995227">
                <a:moveTo>
                  <a:pt x="0" y="997614"/>
                </a:moveTo>
                <a:cubicBezTo>
                  <a:pt x="0" y="446647"/>
                  <a:pt x="446647" y="0"/>
                  <a:pt x="997614" y="0"/>
                </a:cubicBezTo>
                <a:cubicBezTo>
                  <a:pt x="1548581" y="0"/>
                  <a:pt x="1995228" y="446647"/>
                  <a:pt x="1995228" y="997614"/>
                </a:cubicBezTo>
                <a:cubicBezTo>
                  <a:pt x="1995228" y="1548581"/>
                  <a:pt x="1548581" y="1995228"/>
                  <a:pt x="997614" y="1995228"/>
                </a:cubicBezTo>
                <a:cubicBezTo>
                  <a:pt x="446647" y="1995228"/>
                  <a:pt x="0" y="1548581"/>
                  <a:pt x="0" y="997614"/>
                </a:cubicBezTo>
                <a:close/>
              </a:path>
            </a:pathLst>
          </a:custGeom>
          <a:solidFill>
            <a:schemeClr val="accent2">
              <a:alpha val="83000"/>
            </a:schemeClr>
          </a:solidFill>
          <a:ln>
            <a:noFill/>
          </a:ln>
        </p:spPr>
        <p:style>
          <a:lnRef idx="2">
            <a:scrgbClr r="0" g="0" b="0"/>
          </a:lnRef>
          <a:fillRef idx="1">
            <a:schemeClr val="accent2">
              <a:alpha val="50000"/>
              <a:hueOff val="-11829208"/>
              <a:satOff val="17628"/>
              <a:lumOff val="11765"/>
              <a:alphaOff val="0"/>
            </a:schemeClr>
          </a:fillRef>
          <a:effectRef idx="0">
            <a:schemeClr val="accent2">
              <a:alpha val="50000"/>
              <a:hueOff val="-11829208"/>
              <a:satOff val="17628"/>
              <a:lumOff val="11765"/>
              <a:alphaOff val="0"/>
            </a:schemeClr>
          </a:effectRef>
          <a:fontRef idx="minor">
            <a:schemeClr val="tx1"/>
          </a:fontRef>
        </p:style>
        <p:txBody>
          <a:bodyPr lIns="401998" tIns="313784" rIns="401998" bIns="313784" spcCol="1270" anchor="ctr"/>
          <a:lstStyle/>
          <a:p>
            <a:pPr algn="ctr" defTabSz="755650">
              <a:lnSpc>
                <a:spcPct val="90000"/>
              </a:lnSpc>
              <a:spcAft>
                <a:spcPct val="35000"/>
              </a:spcAft>
              <a:defRPr/>
            </a:pPr>
            <a:r>
              <a:rPr lang="en-US" sz="1400" b="1" dirty="0">
                <a:solidFill>
                  <a:schemeClr val="bg1"/>
                </a:solidFill>
                <a:latin typeface="Arial"/>
                <a:cs typeface="Arial"/>
              </a:rPr>
              <a:t>Retention &amp; Confidence</a:t>
            </a:r>
          </a:p>
        </p:txBody>
      </p:sp>
      <p:sp>
        <p:nvSpPr>
          <p:cNvPr id="34" name="Freeform 33"/>
          <p:cNvSpPr/>
          <p:nvPr/>
        </p:nvSpPr>
        <p:spPr>
          <a:xfrm>
            <a:off x="6738938" y="1390650"/>
            <a:ext cx="1871662" cy="2132013"/>
          </a:xfrm>
          <a:custGeom>
            <a:avLst/>
            <a:gdLst>
              <a:gd name="connsiteX0" fmla="*/ 0 w 1995227"/>
              <a:gd name="connsiteY0" fmla="*/ 997614 h 1995227"/>
              <a:gd name="connsiteX1" fmla="*/ 997614 w 1995227"/>
              <a:gd name="connsiteY1" fmla="*/ 0 h 1995227"/>
              <a:gd name="connsiteX2" fmla="*/ 1995228 w 1995227"/>
              <a:gd name="connsiteY2" fmla="*/ 997614 h 1995227"/>
              <a:gd name="connsiteX3" fmla="*/ 997614 w 1995227"/>
              <a:gd name="connsiteY3" fmla="*/ 1995228 h 1995227"/>
              <a:gd name="connsiteX4" fmla="*/ 0 w 1995227"/>
              <a:gd name="connsiteY4" fmla="*/ 997614 h 199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227" h="1995227">
                <a:moveTo>
                  <a:pt x="0" y="997614"/>
                </a:moveTo>
                <a:cubicBezTo>
                  <a:pt x="0" y="446647"/>
                  <a:pt x="446647" y="0"/>
                  <a:pt x="997614" y="0"/>
                </a:cubicBezTo>
                <a:cubicBezTo>
                  <a:pt x="1548581" y="0"/>
                  <a:pt x="1995228" y="446647"/>
                  <a:pt x="1995228" y="997614"/>
                </a:cubicBezTo>
                <a:cubicBezTo>
                  <a:pt x="1995228" y="1548581"/>
                  <a:pt x="1548581" y="1995228"/>
                  <a:pt x="997614" y="1995228"/>
                </a:cubicBezTo>
                <a:cubicBezTo>
                  <a:pt x="446647" y="1995228"/>
                  <a:pt x="0" y="1548581"/>
                  <a:pt x="0" y="997614"/>
                </a:cubicBezTo>
                <a:close/>
              </a:path>
            </a:pathLst>
          </a:custGeom>
          <a:solidFill>
            <a:schemeClr val="accent6">
              <a:lumMod val="50000"/>
              <a:alpha val="83000"/>
            </a:schemeClr>
          </a:solidFill>
          <a:ln>
            <a:noFill/>
          </a:ln>
        </p:spPr>
        <p:style>
          <a:lnRef idx="2">
            <a:scrgbClr r="0" g="0" b="0"/>
          </a:lnRef>
          <a:fillRef idx="1">
            <a:schemeClr val="accent2">
              <a:alpha val="50000"/>
              <a:hueOff val="-15772278"/>
              <a:satOff val="23504"/>
              <a:lumOff val="15686"/>
              <a:alphaOff val="0"/>
            </a:schemeClr>
          </a:fillRef>
          <a:effectRef idx="0">
            <a:schemeClr val="accent2">
              <a:alpha val="50000"/>
              <a:hueOff val="-15772278"/>
              <a:satOff val="23504"/>
              <a:lumOff val="15686"/>
              <a:alphaOff val="0"/>
            </a:schemeClr>
          </a:effectRef>
          <a:fontRef idx="minor">
            <a:schemeClr val="tx1"/>
          </a:fontRef>
        </p:style>
        <p:txBody>
          <a:bodyPr lIns="401998" tIns="313784" rIns="401998" bIns="313784" spcCol="1270" anchor="ctr"/>
          <a:lstStyle/>
          <a:p>
            <a:pPr algn="ctr" defTabSz="755650">
              <a:lnSpc>
                <a:spcPct val="90000"/>
              </a:lnSpc>
              <a:spcAft>
                <a:spcPct val="35000"/>
              </a:spcAft>
              <a:defRPr/>
            </a:pPr>
            <a:r>
              <a:rPr lang="en-US" sz="1600" b="1" dirty="0">
                <a:solidFill>
                  <a:schemeClr val="bg1"/>
                </a:solidFill>
                <a:latin typeface="Arial"/>
                <a:cs typeface="Arial"/>
              </a:rPr>
              <a:t>Financial Success</a:t>
            </a:r>
          </a:p>
        </p:txBody>
      </p:sp>
      <p:sp>
        <p:nvSpPr>
          <p:cNvPr id="35" name="Freeform 34"/>
          <p:cNvSpPr/>
          <p:nvPr/>
        </p:nvSpPr>
        <p:spPr>
          <a:xfrm>
            <a:off x="414338" y="1397000"/>
            <a:ext cx="1871662" cy="2125663"/>
          </a:xfrm>
          <a:custGeom>
            <a:avLst/>
            <a:gdLst>
              <a:gd name="connsiteX0" fmla="*/ 0 w 1995227"/>
              <a:gd name="connsiteY0" fmla="*/ 997614 h 1995227"/>
              <a:gd name="connsiteX1" fmla="*/ 997614 w 1995227"/>
              <a:gd name="connsiteY1" fmla="*/ 0 h 1995227"/>
              <a:gd name="connsiteX2" fmla="*/ 1995228 w 1995227"/>
              <a:gd name="connsiteY2" fmla="*/ 997614 h 1995227"/>
              <a:gd name="connsiteX3" fmla="*/ 997614 w 1995227"/>
              <a:gd name="connsiteY3" fmla="*/ 1995228 h 1995227"/>
              <a:gd name="connsiteX4" fmla="*/ 0 w 1995227"/>
              <a:gd name="connsiteY4" fmla="*/ 997614 h 199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227" h="1995227">
                <a:moveTo>
                  <a:pt x="0" y="997614"/>
                </a:moveTo>
                <a:cubicBezTo>
                  <a:pt x="0" y="446647"/>
                  <a:pt x="446647" y="0"/>
                  <a:pt x="997614" y="0"/>
                </a:cubicBezTo>
                <a:cubicBezTo>
                  <a:pt x="1548581" y="0"/>
                  <a:pt x="1995228" y="446647"/>
                  <a:pt x="1995228" y="997614"/>
                </a:cubicBezTo>
                <a:cubicBezTo>
                  <a:pt x="1995228" y="1548581"/>
                  <a:pt x="1548581" y="1995228"/>
                  <a:pt x="997614" y="1995228"/>
                </a:cubicBezTo>
                <a:cubicBezTo>
                  <a:pt x="446647" y="1995228"/>
                  <a:pt x="0" y="1548581"/>
                  <a:pt x="0" y="997614"/>
                </a:cubicBezTo>
                <a:close/>
              </a:path>
            </a:pathLst>
          </a:custGeom>
          <a:solidFill>
            <a:srgbClr val="CB6015"/>
          </a:solidFill>
          <a:ln w="57150" cmpd="sng">
            <a:solidFill>
              <a:schemeClr val="bg1"/>
            </a:solidFill>
          </a:ln>
        </p:spPr>
        <p:style>
          <a:lnRef idx="2">
            <a:scrgbClr r="0" g="0" b="0"/>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lIns="401998" tIns="313784" rIns="401998" bIns="313784" spcCol="1270" anchor="ctr"/>
          <a:lstStyle/>
          <a:p>
            <a:pPr algn="ctr" defTabSz="755650">
              <a:lnSpc>
                <a:spcPct val="90000"/>
              </a:lnSpc>
              <a:spcAft>
                <a:spcPct val="35000"/>
              </a:spcAft>
              <a:defRPr/>
            </a:pPr>
            <a:r>
              <a:rPr lang="en-US" sz="1600" b="1" dirty="0">
                <a:solidFill>
                  <a:schemeClr val="bg1"/>
                </a:solidFill>
                <a:latin typeface="Arial"/>
                <a:cs typeface="Arial"/>
              </a:rPr>
              <a:t>Meet Kate</a:t>
            </a:r>
          </a:p>
        </p:txBody>
      </p:sp>
      <p:sp>
        <p:nvSpPr>
          <p:cNvPr id="36" name="Right Arrow 35"/>
          <p:cNvSpPr/>
          <p:nvPr/>
        </p:nvSpPr>
        <p:spPr>
          <a:xfrm>
            <a:off x="688975" y="3235325"/>
            <a:ext cx="7005638" cy="287338"/>
          </a:xfrm>
          <a:prstGeom prst="rightArrow">
            <a:avLst>
              <a:gd name="adj1" fmla="val 50000"/>
              <a:gd name="adj2" fmla="val 66667"/>
            </a:avLst>
          </a:prstGeom>
          <a:solidFill>
            <a:schemeClr val="bg1">
              <a:alpha val="78000"/>
            </a:schemeClr>
          </a:solidFill>
          <a:ln>
            <a:noFill/>
          </a:ln>
        </p:spPr>
        <p:style>
          <a:lnRef idx="3">
            <a:schemeClr val="lt1"/>
          </a:lnRef>
          <a:fillRef idx="1">
            <a:schemeClr val="accent4"/>
          </a:fillRef>
          <a:effectRef idx="1">
            <a:schemeClr val="accent4"/>
          </a:effectRef>
          <a:fontRef idx="minor">
            <a:schemeClr val="lt1"/>
          </a:fontRef>
        </p:style>
        <p:txBody>
          <a:bodyPr anchor="ctr"/>
          <a:lstStyle/>
          <a:p>
            <a:pPr algn="ctr">
              <a:defRPr/>
            </a:pPr>
            <a:endParaRPr lang="en-US" dirty="0"/>
          </a:p>
        </p:txBody>
      </p:sp>
      <p:sp>
        <p:nvSpPr>
          <p:cNvPr id="37" name="Rectangle 36"/>
          <p:cNvSpPr/>
          <p:nvPr/>
        </p:nvSpPr>
        <p:spPr>
          <a:xfrm>
            <a:off x="749300" y="1785938"/>
            <a:ext cx="1277938" cy="1341437"/>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8" name="Content Placeholder 2"/>
          <p:cNvSpPr>
            <a:spLocks noGrp="1"/>
          </p:cNvSpPr>
          <p:nvPr>
            <p:ph idx="1"/>
          </p:nvPr>
        </p:nvSpPr>
        <p:spPr>
          <a:xfrm>
            <a:off x="238125" y="3679825"/>
            <a:ext cx="1971675" cy="2020888"/>
          </a:xfrm>
        </p:spPr>
        <p:txBody>
          <a:bodyPr>
            <a:noAutofit/>
          </a:bodyPr>
          <a:lstStyle/>
          <a:p>
            <a:pPr>
              <a:spcAft>
                <a:spcPts val="600"/>
              </a:spcAft>
              <a:defRPr/>
            </a:pPr>
            <a:r>
              <a:rPr lang="en-US" sz="1400" b="1" dirty="0">
                <a:solidFill>
                  <a:schemeClr val="accent1"/>
                </a:solidFill>
              </a:rPr>
              <a:t>Meet</a:t>
            </a:r>
            <a:br>
              <a:rPr lang="en-US" sz="1400" b="1" dirty="0">
                <a:solidFill>
                  <a:schemeClr val="accent1"/>
                </a:solidFill>
              </a:rPr>
            </a:br>
            <a:r>
              <a:rPr lang="en-US" sz="1400" b="1" dirty="0">
                <a:solidFill>
                  <a:schemeClr val="accent1"/>
                </a:solidFill>
              </a:rPr>
              <a:t>Kate</a:t>
            </a:r>
            <a:endParaRPr lang="en-US" sz="1200" b="1" dirty="0">
              <a:solidFill>
                <a:schemeClr val="accent1"/>
              </a:solidFill>
              <a:latin typeface="+mj-lt"/>
            </a:endParaRPr>
          </a:p>
          <a:p>
            <a:pPr>
              <a:defRPr/>
            </a:pPr>
            <a:r>
              <a:rPr lang="en-US" sz="1200" dirty="0">
                <a:solidFill>
                  <a:schemeClr val="tx2"/>
                </a:solidFill>
              </a:rPr>
              <a:t>Age: </a:t>
            </a:r>
            <a:r>
              <a:rPr lang="en-US" sz="1200" b="1" dirty="0">
                <a:solidFill>
                  <a:schemeClr val="accent1"/>
                </a:solidFill>
                <a:latin typeface="+mj-lt"/>
              </a:rPr>
              <a:t>24    </a:t>
            </a:r>
            <a:r>
              <a:rPr lang="en-US" sz="1200" dirty="0">
                <a:solidFill>
                  <a:schemeClr val="tx2"/>
                </a:solidFill>
              </a:rPr>
              <a:t>AGI: </a:t>
            </a:r>
            <a:r>
              <a:rPr lang="en-US" sz="1200" b="1" dirty="0">
                <a:solidFill>
                  <a:schemeClr val="accent1"/>
                </a:solidFill>
              </a:rPr>
              <a:t>$30,000</a:t>
            </a:r>
            <a:endParaRPr lang="en-US" sz="1200" dirty="0">
              <a:solidFill>
                <a:schemeClr val="tx2"/>
              </a:solidFill>
            </a:endParaRPr>
          </a:p>
          <a:p>
            <a:pPr>
              <a:defRPr/>
            </a:pPr>
            <a:r>
              <a:rPr lang="en-US" sz="1200" dirty="0">
                <a:solidFill>
                  <a:schemeClr val="tx2"/>
                </a:solidFill>
              </a:rPr>
              <a:t>Beginning Student Loan Debt Total:  </a:t>
            </a:r>
            <a:r>
              <a:rPr lang="en-US" sz="1200" b="1" dirty="0">
                <a:solidFill>
                  <a:schemeClr val="accent1"/>
                </a:solidFill>
                <a:latin typeface="+mj-lt"/>
              </a:rPr>
              <a:t>$50,000</a:t>
            </a:r>
          </a:p>
          <a:p>
            <a:pPr>
              <a:defRPr/>
            </a:pPr>
            <a:r>
              <a:rPr lang="en-US" sz="1200" dirty="0">
                <a:solidFill>
                  <a:schemeClr val="tx2"/>
                </a:solidFill>
              </a:rPr>
              <a:t>Monthly Payments:  </a:t>
            </a:r>
            <a:r>
              <a:rPr lang="en-US" sz="1200" b="1" dirty="0">
                <a:solidFill>
                  <a:schemeClr val="accent1"/>
                </a:solidFill>
                <a:latin typeface="+mj-lt"/>
              </a:rPr>
              <a:t>$347/</a:t>
            </a:r>
            <a:r>
              <a:rPr lang="en-US" sz="1200" b="1" dirty="0" err="1">
                <a:solidFill>
                  <a:schemeClr val="accent1"/>
                </a:solidFill>
                <a:latin typeface="+mj-lt"/>
              </a:rPr>
              <a:t>mo</a:t>
            </a:r>
            <a:r>
              <a:rPr lang="en-US" sz="1200" b="1" dirty="0">
                <a:solidFill>
                  <a:schemeClr val="accent1"/>
                </a:solidFill>
                <a:latin typeface="+mj-lt"/>
              </a:rPr>
              <a:t> 	     </a:t>
            </a:r>
            <a:r>
              <a:rPr lang="en-US" sz="1200" b="1" i="1" dirty="0">
                <a:solidFill>
                  <a:schemeClr val="accent1"/>
                </a:solidFill>
                <a:latin typeface="+mj-lt"/>
              </a:rPr>
              <a:t>for 300 months</a:t>
            </a:r>
          </a:p>
          <a:p>
            <a:pPr>
              <a:defRPr/>
            </a:pPr>
            <a:r>
              <a:rPr lang="en-US" sz="1200" dirty="0">
                <a:solidFill>
                  <a:schemeClr val="tx2"/>
                </a:solidFill>
              </a:rPr>
              <a:t>Retirement Savings:  </a:t>
            </a:r>
            <a:r>
              <a:rPr lang="en-US" sz="1200" b="1" dirty="0">
                <a:solidFill>
                  <a:schemeClr val="accent1"/>
                </a:solidFill>
                <a:latin typeface="+mj-lt"/>
              </a:rPr>
              <a:t>$0/</a:t>
            </a:r>
            <a:r>
              <a:rPr lang="en-US" sz="1200" b="1" dirty="0" err="1">
                <a:solidFill>
                  <a:schemeClr val="accent1"/>
                </a:solidFill>
                <a:latin typeface="+mj-lt"/>
              </a:rPr>
              <a:t>mo</a:t>
            </a:r>
            <a:endParaRPr lang="en-US" sz="1200" b="1" dirty="0">
              <a:solidFill>
                <a:schemeClr val="accent1"/>
              </a:solidFill>
              <a:latin typeface="+mj-lt"/>
            </a:endParaRPr>
          </a:p>
          <a:p>
            <a:pPr>
              <a:defRPr/>
            </a:pPr>
            <a:endParaRPr lang="en-US" sz="1400" dirty="0">
              <a:solidFill>
                <a:schemeClr val="tx2"/>
              </a:solidFill>
              <a:latin typeface="+mj-lt"/>
            </a:endParaRPr>
          </a:p>
        </p:txBody>
      </p:sp>
      <p:sp>
        <p:nvSpPr>
          <p:cNvPr id="39" name="Content Placeholder 2"/>
          <p:cNvSpPr txBox="1">
            <a:spLocks/>
          </p:cNvSpPr>
          <p:nvPr/>
        </p:nvSpPr>
        <p:spPr>
          <a:xfrm>
            <a:off x="2286000" y="3679825"/>
            <a:ext cx="1755775" cy="2020888"/>
          </a:xfrm>
          <a:prstGeom prst="rect">
            <a:avLst/>
          </a:prstGeom>
          <a:ln>
            <a:noFill/>
          </a:ln>
        </p:spPr>
        <p:txBody>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600"/>
              </a:spcAft>
              <a:defRPr/>
            </a:pPr>
            <a:r>
              <a:rPr lang="en-US" sz="1400" b="1" dirty="0">
                <a:solidFill>
                  <a:schemeClr val="accent3"/>
                </a:solidFill>
              </a:rPr>
              <a:t>Income-based Repayments </a:t>
            </a:r>
          </a:p>
          <a:p>
            <a:pPr fontAlgn="auto">
              <a:spcAft>
                <a:spcPts val="0"/>
              </a:spcAft>
              <a:defRPr/>
            </a:pPr>
            <a:r>
              <a:rPr lang="en-US" sz="1200" dirty="0">
                <a:solidFill>
                  <a:schemeClr val="tx2"/>
                </a:solidFill>
                <a:latin typeface="Arial Narrow" panose="020B0606020202030204" pitchFamily="34" charset="0"/>
              </a:rPr>
              <a:t>Old Loan Payment: </a:t>
            </a:r>
            <a:r>
              <a:rPr lang="en-US" sz="1200" b="1" dirty="0">
                <a:solidFill>
                  <a:schemeClr val="accent3"/>
                </a:solidFill>
              </a:rPr>
              <a:t>$347/</a:t>
            </a:r>
            <a:r>
              <a:rPr lang="en-US" sz="1200" b="1" dirty="0" err="1">
                <a:solidFill>
                  <a:schemeClr val="accent3"/>
                </a:solidFill>
              </a:rPr>
              <a:t>mo</a:t>
            </a:r>
            <a:endParaRPr lang="en-US" sz="1200" b="1" dirty="0">
              <a:solidFill>
                <a:schemeClr val="accent3"/>
              </a:solidFill>
            </a:endParaRPr>
          </a:p>
          <a:p>
            <a:pPr fontAlgn="auto">
              <a:spcAft>
                <a:spcPts val="0"/>
              </a:spcAft>
              <a:defRPr/>
            </a:pPr>
            <a:r>
              <a:rPr lang="en-US" sz="1200" dirty="0">
                <a:solidFill>
                  <a:schemeClr val="tx2"/>
                </a:solidFill>
                <a:latin typeface="Arial Narrow" panose="020B0606020202030204" pitchFamily="34" charset="0"/>
              </a:rPr>
              <a:t>New Loan Payment:  </a:t>
            </a:r>
            <a:r>
              <a:rPr lang="en-US" sz="1200" b="1" dirty="0">
                <a:solidFill>
                  <a:schemeClr val="accent3"/>
                </a:solidFill>
              </a:rPr>
              <a:t>$99/</a:t>
            </a:r>
            <a:r>
              <a:rPr lang="en-US" sz="1200" b="1" dirty="0" err="1">
                <a:solidFill>
                  <a:schemeClr val="accent3"/>
                </a:solidFill>
              </a:rPr>
              <a:t>mo</a:t>
            </a:r>
            <a:endParaRPr lang="en-US" sz="1200" b="1" dirty="0">
              <a:solidFill>
                <a:schemeClr val="accent3"/>
              </a:solidFill>
            </a:endParaRPr>
          </a:p>
        </p:txBody>
      </p:sp>
      <p:sp>
        <p:nvSpPr>
          <p:cNvPr id="40" name="Content Placeholder 2"/>
          <p:cNvSpPr txBox="1">
            <a:spLocks/>
          </p:cNvSpPr>
          <p:nvPr/>
        </p:nvSpPr>
        <p:spPr>
          <a:xfrm>
            <a:off x="3860800" y="3679825"/>
            <a:ext cx="1792288" cy="2020888"/>
          </a:xfrm>
          <a:prstGeom prst="rect">
            <a:avLst/>
          </a:prstGeom>
          <a:ln>
            <a:noFill/>
          </a:ln>
        </p:spPr>
        <p:txBody>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600"/>
              </a:spcAft>
              <a:defRPr/>
            </a:pPr>
            <a:r>
              <a:rPr lang="en-US" sz="1400" b="1" dirty="0">
                <a:solidFill>
                  <a:schemeClr val="accent4">
                    <a:lumMod val="90000"/>
                    <a:lumOff val="10000"/>
                  </a:schemeClr>
                </a:solidFill>
              </a:rPr>
              <a:t>Save for </a:t>
            </a:r>
            <a:br>
              <a:rPr lang="en-US" sz="1400" b="1" dirty="0">
                <a:solidFill>
                  <a:schemeClr val="accent4">
                    <a:lumMod val="90000"/>
                    <a:lumOff val="10000"/>
                  </a:schemeClr>
                </a:solidFill>
              </a:rPr>
            </a:br>
            <a:r>
              <a:rPr lang="en-US" sz="1400" b="1" dirty="0">
                <a:solidFill>
                  <a:schemeClr val="accent4">
                    <a:lumMod val="90000"/>
                    <a:lumOff val="10000"/>
                  </a:schemeClr>
                </a:solidFill>
              </a:rPr>
              <a:t>the future</a:t>
            </a:r>
          </a:p>
          <a:p>
            <a:pPr fontAlgn="auto">
              <a:spcAft>
                <a:spcPts val="0"/>
              </a:spcAft>
              <a:defRPr/>
            </a:pPr>
            <a:r>
              <a:rPr lang="en-US" sz="1200" dirty="0">
                <a:solidFill>
                  <a:schemeClr val="tx2"/>
                </a:solidFill>
                <a:latin typeface="Arial Narrow" panose="020B0606020202030204" pitchFamily="34" charset="0"/>
              </a:rPr>
              <a:t>Old Investment/</a:t>
            </a:r>
            <a:r>
              <a:rPr lang="en-US" sz="1200" dirty="0" err="1">
                <a:solidFill>
                  <a:schemeClr val="tx2"/>
                </a:solidFill>
                <a:latin typeface="Arial Narrow" panose="020B0606020202030204" pitchFamily="34" charset="0"/>
              </a:rPr>
              <a:t>mo</a:t>
            </a:r>
            <a:r>
              <a:rPr lang="en-US" sz="1200" dirty="0">
                <a:solidFill>
                  <a:schemeClr val="tx2"/>
                </a:solidFill>
                <a:latin typeface="Arial Narrow" panose="020B0606020202030204" pitchFamily="34" charset="0"/>
              </a:rPr>
              <a:t>: </a:t>
            </a:r>
            <a:r>
              <a:rPr lang="en-US" sz="1200" b="1" dirty="0">
                <a:solidFill>
                  <a:schemeClr val="accent4">
                    <a:lumMod val="90000"/>
                    <a:lumOff val="10000"/>
                  </a:schemeClr>
                </a:solidFill>
              </a:rPr>
              <a:t>$0</a:t>
            </a:r>
          </a:p>
          <a:p>
            <a:pPr fontAlgn="auto">
              <a:spcAft>
                <a:spcPts val="0"/>
              </a:spcAft>
              <a:defRPr/>
            </a:pPr>
            <a:r>
              <a:rPr lang="en-US" sz="1200" dirty="0">
                <a:solidFill>
                  <a:schemeClr val="tx2"/>
                </a:solidFill>
                <a:latin typeface="Arial Narrow" panose="020B0606020202030204" pitchFamily="34" charset="0"/>
              </a:rPr>
              <a:t>New Investment/</a:t>
            </a:r>
            <a:r>
              <a:rPr lang="en-US" sz="1200" dirty="0" err="1">
                <a:solidFill>
                  <a:schemeClr val="tx2"/>
                </a:solidFill>
                <a:latin typeface="Arial Narrow" panose="020B0606020202030204" pitchFamily="34" charset="0"/>
              </a:rPr>
              <a:t>mo</a:t>
            </a:r>
            <a:r>
              <a:rPr lang="en-US" sz="1200" dirty="0">
                <a:solidFill>
                  <a:schemeClr val="tx2"/>
                </a:solidFill>
                <a:latin typeface="Arial Narrow" panose="020B0606020202030204" pitchFamily="34" charset="0"/>
              </a:rPr>
              <a:t>: </a:t>
            </a:r>
            <a:r>
              <a:rPr lang="en-US" sz="1200" b="1" dirty="0">
                <a:solidFill>
                  <a:schemeClr val="accent4">
                    <a:lumMod val="90000"/>
                    <a:lumOff val="10000"/>
                  </a:schemeClr>
                </a:solidFill>
              </a:rPr>
              <a:t>$100/</a:t>
            </a:r>
            <a:r>
              <a:rPr lang="en-US" sz="1200" b="1" dirty="0" err="1">
                <a:solidFill>
                  <a:schemeClr val="accent4">
                    <a:lumMod val="90000"/>
                    <a:lumOff val="10000"/>
                  </a:schemeClr>
                </a:solidFill>
              </a:rPr>
              <a:t>mo</a:t>
            </a:r>
            <a:endParaRPr lang="en-US" sz="1200" b="1" dirty="0">
              <a:solidFill>
                <a:schemeClr val="accent4">
                  <a:lumMod val="90000"/>
                  <a:lumOff val="10000"/>
                </a:schemeClr>
              </a:solidFill>
            </a:endParaRPr>
          </a:p>
          <a:p>
            <a:pPr fontAlgn="auto">
              <a:spcAft>
                <a:spcPts val="0"/>
              </a:spcAft>
              <a:defRPr/>
            </a:pPr>
            <a:r>
              <a:rPr lang="en-US" sz="1200" dirty="0">
                <a:solidFill>
                  <a:schemeClr val="tx2"/>
                </a:solidFill>
                <a:latin typeface="Arial Narrow" panose="020B0606020202030204" pitchFamily="34" charset="0"/>
              </a:rPr>
              <a:t>Adjusted Loan Payment: </a:t>
            </a:r>
            <a:br>
              <a:rPr lang="en-US" sz="1200" dirty="0">
                <a:solidFill>
                  <a:schemeClr val="tx2"/>
                </a:solidFill>
                <a:latin typeface="Arial Narrow" panose="020B0606020202030204" pitchFamily="34" charset="0"/>
              </a:rPr>
            </a:br>
            <a:r>
              <a:rPr lang="en-US" sz="1200" b="1" dirty="0">
                <a:solidFill>
                  <a:schemeClr val="accent4">
                    <a:lumMod val="90000"/>
                    <a:lumOff val="10000"/>
                  </a:schemeClr>
                </a:solidFill>
              </a:rPr>
              <a:t>$89/</a:t>
            </a:r>
            <a:r>
              <a:rPr lang="en-US" sz="1200" b="1" dirty="0" err="1">
                <a:solidFill>
                  <a:schemeClr val="accent4">
                    <a:lumMod val="90000"/>
                    <a:lumOff val="10000"/>
                  </a:schemeClr>
                </a:solidFill>
              </a:rPr>
              <a:t>mo</a:t>
            </a:r>
            <a:endParaRPr lang="en-US" sz="1200" b="1" dirty="0">
              <a:solidFill>
                <a:schemeClr val="accent4">
                  <a:lumMod val="90000"/>
                  <a:lumOff val="10000"/>
                </a:schemeClr>
              </a:solidFill>
            </a:endParaRPr>
          </a:p>
        </p:txBody>
      </p:sp>
      <p:sp>
        <p:nvSpPr>
          <p:cNvPr id="61454" name="Content Placeholder 2"/>
          <p:cNvSpPr txBox="1">
            <a:spLocks/>
          </p:cNvSpPr>
          <p:nvPr/>
        </p:nvSpPr>
        <p:spPr bwMode="auto">
          <a:xfrm>
            <a:off x="5468938" y="3679825"/>
            <a:ext cx="1905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3200">
                <a:solidFill>
                  <a:schemeClr val="tx1"/>
                </a:solidFill>
                <a:latin typeface="Arial Narrow" pitchFamily="34" charset="0"/>
                <a:ea typeface="ＭＳ Ｐゴシック" pitchFamily="34" charset="-128"/>
              </a:defRPr>
            </a:lvl1pPr>
            <a:lvl2pPr marL="742950" indent="-285750" eaLnBrk="0" hangingPunct="0">
              <a:spcBef>
                <a:spcPct val="20000"/>
              </a:spcBef>
              <a:buClr>
                <a:srgbClr val="CB6015"/>
              </a:buClr>
              <a:buFont typeface="Wingdings" pitchFamily="2" charset="2"/>
              <a:buChar char="§"/>
              <a:defRPr sz="2800">
                <a:solidFill>
                  <a:schemeClr val="tx1"/>
                </a:solidFill>
                <a:latin typeface="Arial Narrow" pitchFamily="34" charset="0"/>
                <a:ea typeface="ＭＳ Ｐゴシック" pitchFamily="34" charset="-128"/>
              </a:defRPr>
            </a:lvl2pPr>
            <a:lvl3pPr marL="1143000" indent="-228600" eaLnBrk="0" hangingPunct="0">
              <a:spcBef>
                <a:spcPct val="20000"/>
              </a:spcBef>
              <a:buClr>
                <a:srgbClr val="00B2A9"/>
              </a:buClr>
              <a:buFont typeface="Wingdings" pitchFamily="2" charset="2"/>
              <a:buChar char="§"/>
              <a:defRPr sz="2400">
                <a:solidFill>
                  <a:schemeClr val="tx1"/>
                </a:solidFill>
                <a:latin typeface="Arial Narrow" pitchFamily="34" charset="0"/>
                <a:ea typeface="ＭＳ Ｐゴシック" pitchFamily="34" charset="-128"/>
              </a:defRPr>
            </a:lvl3pPr>
            <a:lvl4pPr marL="1600200" indent="-228600" eaLnBrk="0" hangingPunct="0">
              <a:spcBef>
                <a:spcPct val="20000"/>
              </a:spcBef>
              <a:buClr>
                <a:srgbClr val="671E75"/>
              </a:buClr>
              <a:buFont typeface="Wingdings" pitchFamily="2" charset="2"/>
              <a:buChar char="§"/>
              <a:defRPr sz="2000">
                <a:solidFill>
                  <a:schemeClr val="tx1"/>
                </a:solidFill>
                <a:latin typeface="Arial Narrow" pitchFamily="34" charset="0"/>
                <a:ea typeface="ＭＳ Ｐゴシック" pitchFamily="34" charset="-128"/>
              </a:defRPr>
            </a:lvl4pPr>
            <a:lvl5pPr marL="2057400" indent="-228600" eaLnBrk="0" hangingPunct="0">
              <a:spcBef>
                <a:spcPct val="20000"/>
              </a:spcBef>
              <a:buClr>
                <a:srgbClr val="FFC845"/>
              </a:buClr>
              <a:buFont typeface="Wingdings" pitchFamily="2" charset="2"/>
              <a:buChar char="§"/>
              <a:defRPr sz="2000">
                <a:solidFill>
                  <a:schemeClr val="tx1"/>
                </a:solidFill>
                <a:latin typeface="Arial Narrow" pitchFamily="34" charset="0"/>
                <a:ea typeface="ＭＳ Ｐゴシック" pitchFamily="34" charset="-128"/>
              </a:defRPr>
            </a:lvl5pPr>
            <a:lvl6pPr marL="25146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6pPr>
            <a:lvl7pPr marL="29718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7pPr>
            <a:lvl8pPr marL="34290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8pPr>
            <a:lvl9pPr marL="3886200" indent="-228600" defTabSz="457200" eaLnBrk="0" fontAlgn="base" hangingPunct="0">
              <a:spcBef>
                <a:spcPct val="20000"/>
              </a:spcBef>
              <a:spcAft>
                <a:spcPct val="0"/>
              </a:spcAft>
              <a:buClr>
                <a:srgbClr val="FFC845"/>
              </a:buClr>
              <a:buFont typeface="Wingdings" pitchFamily="2" charset="2"/>
              <a:buChar char="§"/>
              <a:defRPr sz="2000">
                <a:solidFill>
                  <a:schemeClr val="tx1"/>
                </a:solidFill>
                <a:latin typeface="Arial Narrow" pitchFamily="34" charset="0"/>
                <a:ea typeface="ＭＳ Ｐゴシック" pitchFamily="34" charset="-128"/>
              </a:defRPr>
            </a:lvl9pPr>
          </a:lstStyle>
          <a:p>
            <a:pPr eaLnBrk="1" hangingPunct="1">
              <a:spcAft>
                <a:spcPts val="600"/>
              </a:spcAft>
              <a:buFontTx/>
              <a:buNone/>
            </a:pPr>
            <a:r>
              <a:rPr lang="en-US" altLang="en-US" sz="1400" b="1">
                <a:latin typeface="Arial" pitchFamily="34" charset="0"/>
                <a:cs typeface="Arial" pitchFamily="34" charset="0"/>
              </a:rPr>
              <a:t>Continue </a:t>
            </a:r>
            <a:br>
              <a:rPr lang="en-US" altLang="en-US" sz="1400" b="1">
                <a:latin typeface="Arial" pitchFamily="34" charset="0"/>
                <a:cs typeface="Arial" pitchFamily="34" charset="0"/>
              </a:rPr>
            </a:br>
            <a:r>
              <a:rPr lang="en-US" altLang="en-US" sz="1400" b="1">
                <a:latin typeface="Arial" pitchFamily="34" charset="0"/>
                <a:cs typeface="Arial" pitchFamily="34" charset="0"/>
              </a:rPr>
              <a:t>teaching </a:t>
            </a:r>
          </a:p>
          <a:p>
            <a:pPr eaLnBrk="1" hangingPunct="1">
              <a:buFontTx/>
              <a:buNone/>
            </a:pPr>
            <a:r>
              <a:rPr lang="en-US" altLang="en-US" sz="1200">
                <a:cs typeface="Arial" pitchFamily="34" charset="0"/>
              </a:rPr>
              <a:t>Continue teaching: </a:t>
            </a:r>
            <a:br>
              <a:rPr lang="en-US" altLang="en-US" sz="1200">
                <a:cs typeface="Arial" pitchFamily="34" charset="0"/>
              </a:rPr>
            </a:br>
            <a:r>
              <a:rPr lang="en-US" altLang="en-US" sz="1200" b="1">
                <a:latin typeface="Arial" pitchFamily="34" charset="0"/>
                <a:cs typeface="Arial" pitchFamily="34" charset="0"/>
              </a:rPr>
              <a:t>10 years while </a:t>
            </a:r>
          </a:p>
          <a:p>
            <a:pPr eaLnBrk="1" hangingPunct="1">
              <a:buFontTx/>
              <a:buNone/>
            </a:pPr>
            <a:r>
              <a:rPr lang="en-US" altLang="en-US" sz="1200" b="1">
                <a:latin typeface="Arial" pitchFamily="34" charset="0"/>
                <a:cs typeface="Arial" pitchFamily="34" charset="0"/>
              </a:rPr>
              <a:t>making 120 payments</a:t>
            </a:r>
          </a:p>
          <a:p>
            <a:pPr eaLnBrk="1" hangingPunct="1">
              <a:buFontTx/>
              <a:buNone/>
            </a:pPr>
            <a:r>
              <a:rPr lang="en-US" altLang="en-US" sz="1200">
                <a:cs typeface="Arial" pitchFamily="34" charset="0"/>
              </a:rPr>
              <a:t>Continue investing:  </a:t>
            </a:r>
            <a:r>
              <a:rPr lang="en-US" altLang="en-US" sz="1200" b="1">
                <a:latin typeface="Arial" pitchFamily="34" charset="0"/>
                <a:cs typeface="Arial" pitchFamily="34" charset="0"/>
              </a:rPr>
              <a:t>$100+5% annually</a:t>
            </a:r>
            <a:endParaRPr lang="en-US" altLang="en-US" sz="1200" b="1" u="sng">
              <a:latin typeface="Arial" pitchFamily="34" charset="0"/>
              <a:cs typeface="Arial" pitchFamily="34" charset="0"/>
            </a:endParaRPr>
          </a:p>
          <a:p>
            <a:pPr eaLnBrk="1" hangingPunct="1">
              <a:buFontTx/>
              <a:buNone/>
            </a:pPr>
            <a:r>
              <a:rPr lang="en-US" altLang="en-US" sz="1100" b="1" u="sng">
                <a:solidFill>
                  <a:schemeClr val="tx2"/>
                </a:solidFill>
                <a:cs typeface="Arial" pitchFamily="34" charset="0"/>
              </a:rPr>
              <a:t>Submit PSLF eligibility form</a:t>
            </a:r>
            <a:endParaRPr lang="en-US" altLang="en-US" sz="1100" b="1" u="sng">
              <a:solidFill>
                <a:schemeClr val="accent2"/>
              </a:solidFill>
              <a:latin typeface="Arial" pitchFamily="34" charset="0"/>
              <a:cs typeface="Arial" pitchFamily="34" charset="0"/>
            </a:endParaRPr>
          </a:p>
        </p:txBody>
      </p:sp>
      <p:sp>
        <p:nvSpPr>
          <p:cNvPr id="42" name="Content Placeholder 2"/>
          <p:cNvSpPr txBox="1">
            <a:spLocks/>
          </p:cNvSpPr>
          <p:nvPr/>
        </p:nvSpPr>
        <p:spPr>
          <a:xfrm>
            <a:off x="7253288" y="3679825"/>
            <a:ext cx="1662112" cy="2732088"/>
          </a:xfrm>
          <a:prstGeom prst="rect">
            <a:avLst/>
          </a:prstGeom>
          <a:ln>
            <a:noFill/>
          </a:ln>
        </p:spPr>
        <p:txBody>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600"/>
              </a:spcAft>
              <a:defRPr/>
            </a:pPr>
            <a:r>
              <a:rPr lang="en-US" sz="1400" b="1" dirty="0">
                <a:solidFill>
                  <a:schemeClr val="accent6">
                    <a:lumMod val="50000"/>
                  </a:schemeClr>
                </a:solidFill>
              </a:rPr>
              <a:t>Goals</a:t>
            </a:r>
            <a:br>
              <a:rPr lang="en-US" sz="1400" b="1" dirty="0">
                <a:solidFill>
                  <a:schemeClr val="accent6">
                    <a:lumMod val="50000"/>
                  </a:schemeClr>
                </a:solidFill>
              </a:rPr>
            </a:br>
            <a:r>
              <a:rPr lang="en-US" sz="1400" b="1" dirty="0">
                <a:solidFill>
                  <a:schemeClr val="accent6">
                    <a:lumMod val="50000"/>
                  </a:schemeClr>
                </a:solidFill>
              </a:rPr>
              <a:t>achieved</a:t>
            </a:r>
          </a:p>
          <a:p>
            <a:pPr fontAlgn="auto">
              <a:spcAft>
                <a:spcPts val="0"/>
              </a:spcAft>
              <a:defRPr/>
            </a:pPr>
            <a:r>
              <a:rPr lang="en-US" sz="1200" dirty="0">
                <a:solidFill>
                  <a:schemeClr val="tx2"/>
                </a:solidFill>
                <a:latin typeface="Arial Narrow" panose="020B0606020202030204" pitchFamily="34" charset="0"/>
              </a:rPr>
              <a:t>Age:  </a:t>
            </a:r>
            <a:r>
              <a:rPr lang="en-US" sz="1200" b="1" dirty="0">
                <a:solidFill>
                  <a:schemeClr val="accent6">
                    <a:lumMod val="50000"/>
                  </a:schemeClr>
                </a:solidFill>
                <a:latin typeface="Arial Narrow" panose="020B0606020202030204" pitchFamily="34" charset="0"/>
              </a:rPr>
              <a:t>34</a:t>
            </a:r>
          </a:p>
          <a:p>
            <a:pPr fontAlgn="auto">
              <a:spcAft>
                <a:spcPts val="0"/>
              </a:spcAft>
              <a:defRPr/>
            </a:pPr>
            <a:r>
              <a:rPr lang="en-US" sz="1200" dirty="0">
                <a:solidFill>
                  <a:schemeClr val="tx2"/>
                </a:solidFill>
                <a:latin typeface="Arial Narrow" panose="020B0606020202030204" pitchFamily="34" charset="0"/>
              </a:rPr>
              <a:t>Debt eliminated: </a:t>
            </a:r>
            <a:br>
              <a:rPr lang="en-US" sz="1200" dirty="0">
                <a:solidFill>
                  <a:schemeClr val="tx2"/>
                </a:solidFill>
                <a:latin typeface="Arial Narrow" panose="020B0606020202030204" pitchFamily="34" charset="0"/>
              </a:rPr>
            </a:br>
            <a:r>
              <a:rPr lang="en-US" sz="1200" b="1" dirty="0">
                <a:solidFill>
                  <a:schemeClr val="accent6">
                    <a:lumMod val="50000"/>
                  </a:schemeClr>
                </a:solidFill>
              </a:rPr>
              <a:t>$88,000+</a:t>
            </a:r>
          </a:p>
          <a:p>
            <a:pPr fontAlgn="auto">
              <a:spcAft>
                <a:spcPts val="0"/>
              </a:spcAft>
              <a:defRPr/>
            </a:pPr>
            <a:r>
              <a:rPr lang="en-US" sz="1200" dirty="0">
                <a:solidFill>
                  <a:schemeClr val="tx2"/>
                </a:solidFill>
                <a:latin typeface="Arial Narrow" panose="020B0606020202030204" pitchFamily="34" charset="0"/>
              </a:rPr>
              <a:t>Total saved for retirement:</a:t>
            </a:r>
            <a:br>
              <a:rPr lang="en-US" sz="1200" dirty="0">
                <a:solidFill>
                  <a:schemeClr val="tx2"/>
                </a:solidFill>
                <a:latin typeface="Arial Narrow" panose="020B0606020202030204" pitchFamily="34" charset="0"/>
              </a:rPr>
            </a:br>
            <a:r>
              <a:rPr lang="en-US" sz="1200" dirty="0">
                <a:solidFill>
                  <a:schemeClr val="tx2"/>
                </a:solidFill>
                <a:latin typeface="Arial Narrow" panose="020B0606020202030204" pitchFamily="34" charset="0"/>
              </a:rPr>
              <a:t>Approximately </a:t>
            </a:r>
            <a:r>
              <a:rPr lang="en-US" sz="1200" b="1" dirty="0">
                <a:solidFill>
                  <a:schemeClr val="accent6">
                    <a:lumMod val="50000"/>
                  </a:schemeClr>
                </a:solidFill>
              </a:rPr>
              <a:t>$20,000+</a:t>
            </a:r>
          </a:p>
        </p:txBody>
      </p:sp>
      <p:cxnSp>
        <p:nvCxnSpPr>
          <p:cNvPr id="43" name="Straight Connector 42"/>
          <p:cNvCxnSpPr/>
          <p:nvPr/>
        </p:nvCxnSpPr>
        <p:spPr>
          <a:xfrm>
            <a:off x="300038" y="4205288"/>
            <a:ext cx="1754187" cy="0"/>
          </a:xfrm>
          <a:prstGeom prst="line">
            <a:avLst/>
          </a:prstGeom>
          <a:ln w="19050"/>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286000" y="4229100"/>
            <a:ext cx="1376363" cy="0"/>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3897313" y="4229100"/>
            <a:ext cx="1427162" cy="0"/>
          </a:xfrm>
          <a:prstGeom prst="line">
            <a:avLst/>
          </a:prstGeom>
          <a:ln w="19050">
            <a:solidFill>
              <a:schemeClr val="accent4">
                <a:lumMod val="90000"/>
                <a:lumOff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495925" y="4205288"/>
            <a:ext cx="1276350"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7308850" y="4244975"/>
            <a:ext cx="141605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57175" y="6364288"/>
            <a:ext cx="8258175" cy="369887"/>
          </a:xfrm>
          <a:prstGeom prst="rect">
            <a:avLst/>
          </a:prstGeom>
          <a:noFill/>
        </p:spPr>
        <p:txBody>
          <a:bodyPr>
            <a:spAutoFit/>
          </a:bodyPr>
          <a:lstStyle/>
          <a:p>
            <a:pPr algn="r">
              <a:defRPr/>
            </a:pPr>
            <a:r>
              <a:rPr lang="en-US" sz="900" i="1" dirty="0">
                <a:solidFill>
                  <a:schemeClr val="bg1">
                    <a:lumMod val="50000"/>
                  </a:schemeClr>
                </a:solidFill>
              </a:rPr>
              <a:t>403(b) investments assume 5% annual earnings and no withdrawals.  Debt eliminated includes interest.</a:t>
            </a:r>
            <a:br>
              <a:rPr lang="en-US" sz="900" i="1" dirty="0">
                <a:solidFill>
                  <a:schemeClr val="bg1">
                    <a:lumMod val="50000"/>
                  </a:schemeClr>
                </a:solidFill>
              </a:rPr>
            </a:br>
            <a:r>
              <a:rPr lang="en-US" sz="900" i="1" dirty="0">
                <a:solidFill>
                  <a:schemeClr val="bg1">
                    <a:lumMod val="50000"/>
                  </a:schemeClr>
                </a:solidFill>
              </a:rPr>
              <a:t>Results are hypothetical for illustrative purposes only and do not reflect the performance of any specific investment.</a:t>
            </a:r>
          </a:p>
        </p:txBody>
      </p:sp>
      <p:sp>
        <p:nvSpPr>
          <p:cNvPr id="61462" name="Slide Number Placeholder 2"/>
          <p:cNvSpPr>
            <a:spLocks noGrp="1"/>
          </p:cNvSpPr>
          <p:nvPr>
            <p:ph type="sldNum" sz="quarter" idx="12"/>
          </p:nvPr>
        </p:nvSpPr>
        <p:spPr bwMode="auto">
          <a:xfrm>
            <a:off x="8369300" y="6394450"/>
            <a:ext cx="635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438FFF1C-70CE-4266-B8BA-07F208F45086}" type="slidenum">
              <a:rPr lang="en-US" altLang="en-US" sz="1200">
                <a:solidFill>
                  <a:srgbClr val="898989"/>
                </a:solidFill>
              </a:rPr>
              <a:pPr eaLnBrk="1" hangingPunct="1"/>
              <a:t>16</a:t>
            </a:fld>
            <a:endParaRPr lang="en-US" altLang="en-US" sz="1200">
              <a:solidFill>
                <a:srgbClr val="898989"/>
              </a:solidFill>
            </a:endParaRPr>
          </a:p>
        </p:txBody>
      </p:sp>
    </p:spTree>
    <p:custDataLst>
      <p:tags r:id="rId1"/>
    </p:custDataLst>
    <p:extLst>
      <p:ext uri="{BB962C8B-B14F-4D97-AF65-F5344CB8AC3E}">
        <p14:creationId xmlns:p14="http://schemas.microsoft.com/office/powerpoint/2010/main" val="343096200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701" y="2317636"/>
            <a:ext cx="3206129" cy="3466060"/>
          </a:xfrm>
          <a:prstGeom prst="rect">
            <a:avLst/>
          </a:prstGeom>
        </p:spPr>
      </p:pic>
      <p:sp>
        <p:nvSpPr>
          <p:cNvPr id="2" name="Title 1"/>
          <p:cNvSpPr>
            <a:spLocks noGrp="1"/>
          </p:cNvSpPr>
          <p:nvPr>
            <p:ph type="title"/>
          </p:nvPr>
        </p:nvSpPr>
        <p:spPr/>
        <p:txBody>
          <a:bodyPr/>
          <a:lstStyle/>
          <a:p>
            <a:pPr marL="342900" lvl="0" indent="-342900">
              <a:lnSpc>
                <a:spcPct val="120000"/>
              </a:lnSpc>
            </a:pPr>
            <a:r>
              <a:rPr lang="en-US" u="sng" dirty="0">
                <a:solidFill>
                  <a:schemeClr val="tx1"/>
                </a:solidFill>
              </a:rPr>
              <a:t>Refinancing may be the right option</a:t>
            </a:r>
          </a:p>
        </p:txBody>
      </p:sp>
      <p:sp>
        <p:nvSpPr>
          <p:cNvPr id="3" name="Slide Number Placeholder 2"/>
          <p:cNvSpPr>
            <a:spLocks noGrp="1"/>
          </p:cNvSpPr>
          <p:nvPr>
            <p:ph type="sldNum" sz="quarter" idx="12"/>
          </p:nvPr>
        </p:nvSpPr>
        <p:spPr/>
        <p:txBody>
          <a:bodyPr/>
          <a:lstStyle/>
          <a:p>
            <a:fld id="{CE9798F6-F9AC-45CD-ABF5-774AF754151A}" type="slidenum">
              <a:rPr lang="en-US" smtClean="0">
                <a:solidFill>
                  <a:prstClr val="black">
                    <a:tint val="75000"/>
                  </a:prstClr>
                </a:solidFill>
              </a:rPr>
              <a:pPr/>
              <a:t>17</a:t>
            </a:fld>
            <a:endParaRPr lang="en-US" dirty="0">
              <a:solidFill>
                <a:prstClr val="black">
                  <a:tint val="75000"/>
                </a:prstClr>
              </a:solidFill>
            </a:endParaRPr>
          </a:p>
        </p:txBody>
      </p:sp>
      <p:sp>
        <p:nvSpPr>
          <p:cNvPr id="13" name="AutoShape 8" descr="Image result for citizens bank logo"/>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TextBox 3"/>
          <p:cNvSpPr txBox="1"/>
          <p:nvPr/>
        </p:nvSpPr>
        <p:spPr>
          <a:xfrm>
            <a:off x="456180" y="1548195"/>
            <a:ext cx="6841300" cy="769441"/>
          </a:xfrm>
          <a:prstGeom prst="rect">
            <a:avLst/>
          </a:prstGeom>
          <a:noFill/>
        </p:spPr>
        <p:txBody>
          <a:bodyPr wrap="square" rtlCol="0">
            <a:spAutoFit/>
          </a:bodyPr>
          <a:lstStyle/>
          <a:p>
            <a:pPr marL="800100" lvl="1" indent="-342900">
              <a:buFont typeface="Arial" panose="020B0604020202020204" pitchFamily="34" charset="0"/>
              <a:buChar char="•"/>
            </a:pPr>
            <a:r>
              <a:rPr lang="en-US" sz="2200" dirty="0"/>
              <a:t>Citizens One Education Refinance Loan</a:t>
            </a:r>
            <a:r>
              <a:rPr lang="en-US" sz="2200" baseline="30000" dirty="0"/>
              <a:t>®</a:t>
            </a:r>
            <a:r>
              <a:rPr lang="en-US" sz="2200" dirty="0"/>
              <a:t> customers saved an average of </a:t>
            </a:r>
            <a:r>
              <a:rPr lang="en-US" sz="2200" b="1" dirty="0"/>
              <a:t>$137/month</a:t>
            </a:r>
            <a:r>
              <a:rPr lang="en-US" sz="2200" baseline="30000" dirty="0"/>
              <a:t>1</a:t>
            </a:r>
          </a:p>
        </p:txBody>
      </p:sp>
      <p:sp>
        <p:nvSpPr>
          <p:cNvPr id="10" name="TextBox 9"/>
          <p:cNvSpPr txBox="1"/>
          <p:nvPr/>
        </p:nvSpPr>
        <p:spPr>
          <a:xfrm>
            <a:off x="304800" y="5486400"/>
            <a:ext cx="8534401" cy="1638910"/>
          </a:xfrm>
          <a:prstGeom prst="rect">
            <a:avLst/>
          </a:prstGeom>
          <a:noFill/>
        </p:spPr>
        <p:txBody>
          <a:bodyPr wrap="square" rtlCol="0">
            <a:spAutoFit/>
          </a:bodyPr>
          <a:lstStyle/>
          <a:p>
            <a:r>
              <a:rPr lang="en-US" sz="1000" i="1" dirty="0"/>
              <a:t>1. Average savings based on 33,437 actual customers who refinanced their federal and private student loans through Citizens One between January 6, 2014 and March 31, 2016. The borrower’s savings might vary based on the interest rates, balances and remaining repayment term of the loans they are seeking to refinance. The borrower’s overall repayment amount may be higher than the loans they are refinancing even if their monthly payments are lower. Refinancing provided by Citizens One. </a:t>
            </a:r>
            <a:r>
              <a:rPr lang="en-US" sz="1050" b="1" i="1" dirty="0"/>
              <a:t>Refinancing a federal student loan will make borrower ineligible for loan forgiveness programs, could lengthen the repayment period of the loan, and would waive any current and future benefits of the program.  </a:t>
            </a:r>
            <a:r>
              <a:rPr lang="en-US" sz="1000" i="1" dirty="0"/>
              <a:t>2. For eligible applicants of Citizens One Education Refinance Loans. For  information on eligibility requirements go to </a:t>
            </a:r>
            <a:r>
              <a:rPr lang="en-US" sz="1000" i="1" u="sng" dirty="0">
                <a:hlinkClick r:id="rId4"/>
              </a:rPr>
              <a:t>https://studentloans.citizensone.com/lr/ERL?HoraceMann</a:t>
            </a:r>
            <a:r>
              <a:rPr lang="en-US" sz="1000" i="1" dirty="0"/>
              <a:t>. Citizens One is a brand name of Citizens Bank, N.A. and Citizens Bank of Pennsylvania.  Member FDIC.</a:t>
            </a:r>
          </a:p>
          <a:p>
            <a:pPr lvl="0"/>
            <a:endParaRPr lang="en-US" sz="800" i="1" dirty="0"/>
          </a:p>
          <a:p>
            <a:r>
              <a:rPr lang="en-US" sz="1000" i="1" dirty="0"/>
              <a:t>Horace Mann receives compensation from Citizens One for each loan funded through this program. Horace Mann and Citizens One are unaffiliated. </a:t>
            </a:r>
            <a:endParaRPr lang="en-US" sz="1000" b="1" i="1" dirty="0"/>
          </a:p>
          <a:p>
            <a:pPr lvl="0"/>
            <a:endParaRPr lang="en-US" sz="1000" i="1" dirty="0"/>
          </a:p>
          <a:p>
            <a:endParaRPr lang="en-US" sz="1100" dirty="0">
              <a:solidFill>
                <a:schemeClr val="bg1">
                  <a:lumMod val="50000"/>
                </a:schemeClr>
              </a:solidFill>
            </a:endParaRPr>
          </a:p>
        </p:txBody>
      </p:sp>
      <p:sp>
        <p:nvSpPr>
          <p:cNvPr id="14" name="TextBox 13"/>
          <p:cNvSpPr txBox="1"/>
          <p:nvPr/>
        </p:nvSpPr>
        <p:spPr>
          <a:xfrm>
            <a:off x="7220918" y="1447800"/>
            <a:ext cx="1465882" cy="1077218"/>
          </a:xfrm>
          <a:prstGeom prst="rect">
            <a:avLst/>
          </a:prstGeom>
          <a:solidFill>
            <a:schemeClr val="bg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b="1" dirty="0">
                <a:solidFill>
                  <a:schemeClr val="bg1">
                    <a:lumMod val="50000"/>
                  </a:schemeClr>
                </a:solidFill>
                <a:latin typeface="Wingdings 2" panose="05020102010507070707" pitchFamily="18" charset="2"/>
                <a:cs typeface="Times New Roman" panose="02020603050405020304" pitchFamily="18" charset="0"/>
              </a:rPr>
              <a:t>P</a:t>
            </a:r>
            <a:r>
              <a:rPr lang="en-US" sz="1400" b="1" dirty="0">
                <a:solidFill>
                  <a:schemeClr val="bg1">
                    <a:lumMod val="50000"/>
                  </a:schemeClr>
                </a:solidFill>
                <a:cs typeface="Times New Roman" panose="02020603050405020304" pitchFamily="18" charset="0"/>
              </a:rPr>
              <a:t>REMOVE</a:t>
            </a:r>
          </a:p>
          <a:p>
            <a:endParaRPr lang="en-US" sz="800" b="1" dirty="0">
              <a:solidFill>
                <a:schemeClr val="bg1">
                  <a:lumMod val="50000"/>
                </a:schemeClr>
              </a:solidFill>
              <a:cs typeface="Times New Roman" panose="02020603050405020304" pitchFamily="18" charset="0"/>
            </a:endParaRPr>
          </a:p>
          <a:p>
            <a:r>
              <a:rPr lang="en-US" sz="2000" b="1" dirty="0">
                <a:solidFill>
                  <a:srgbClr val="CB6015"/>
                </a:solidFill>
                <a:latin typeface="Wingdings 2" panose="05020102010507070707" pitchFamily="18" charset="2"/>
                <a:cs typeface="Times New Roman" panose="02020603050405020304" pitchFamily="18" charset="0"/>
              </a:rPr>
              <a:t>P</a:t>
            </a:r>
            <a:r>
              <a:rPr lang="en-US" sz="2000" b="1" dirty="0">
                <a:solidFill>
                  <a:srgbClr val="CB6015"/>
                </a:solidFill>
                <a:cs typeface="Times New Roman" panose="02020603050405020304" pitchFamily="18" charset="0"/>
              </a:rPr>
              <a:t>REDUCE</a:t>
            </a:r>
          </a:p>
          <a:p>
            <a:endParaRPr lang="en-US" sz="800" b="1" dirty="0">
              <a:solidFill>
                <a:schemeClr val="bg1">
                  <a:lumMod val="50000"/>
                </a:schemeClr>
              </a:solidFill>
              <a:cs typeface="Times New Roman" panose="02020603050405020304" pitchFamily="18" charset="0"/>
            </a:endParaRPr>
          </a:p>
          <a:p>
            <a:r>
              <a:rPr lang="en-US" sz="1400" b="1" dirty="0">
                <a:solidFill>
                  <a:schemeClr val="bg1">
                    <a:lumMod val="50000"/>
                  </a:schemeClr>
                </a:solidFill>
                <a:latin typeface="Wingdings 2" panose="05020102010507070707" pitchFamily="18" charset="2"/>
                <a:cs typeface="Times New Roman" panose="02020603050405020304" pitchFamily="18" charset="0"/>
              </a:rPr>
              <a:t>P</a:t>
            </a:r>
            <a:r>
              <a:rPr lang="en-US" sz="1400" b="1" dirty="0">
                <a:solidFill>
                  <a:schemeClr val="bg1">
                    <a:lumMod val="50000"/>
                  </a:schemeClr>
                </a:solidFill>
                <a:cs typeface="Times New Roman" panose="02020603050405020304" pitchFamily="18" charset="0"/>
              </a:rPr>
              <a:t>REDIRECT</a:t>
            </a:r>
          </a:p>
        </p:txBody>
      </p:sp>
      <p:sp>
        <p:nvSpPr>
          <p:cNvPr id="7" name="TextBox 6"/>
          <p:cNvSpPr txBox="1"/>
          <p:nvPr/>
        </p:nvSpPr>
        <p:spPr>
          <a:xfrm>
            <a:off x="1524000" y="2572650"/>
            <a:ext cx="5162667" cy="430887"/>
          </a:xfrm>
          <a:prstGeom prst="rect">
            <a:avLst/>
          </a:prstGeom>
          <a:noFill/>
        </p:spPr>
        <p:txBody>
          <a:bodyPr wrap="square" rtlCol="0">
            <a:spAutoFit/>
          </a:bodyPr>
          <a:lstStyle/>
          <a:p>
            <a:pPr marL="800100" lvl="1" indent="-342900">
              <a:buFont typeface="Arial" panose="020B0604020202020204" pitchFamily="34" charset="0"/>
              <a:buChar char="•"/>
            </a:pPr>
            <a:r>
              <a:rPr lang="en-US" sz="2200" dirty="0"/>
              <a:t> Potential to lower your interest rate</a:t>
            </a:r>
            <a:r>
              <a:rPr lang="en-US" sz="2200" baseline="30000" dirty="0"/>
              <a:t>2</a:t>
            </a:r>
          </a:p>
        </p:txBody>
      </p:sp>
      <p:sp>
        <p:nvSpPr>
          <p:cNvPr id="8" name="TextBox 7"/>
          <p:cNvSpPr txBox="1"/>
          <p:nvPr/>
        </p:nvSpPr>
        <p:spPr>
          <a:xfrm>
            <a:off x="2238323" y="3276599"/>
            <a:ext cx="5348530" cy="430887"/>
          </a:xfrm>
          <a:prstGeom prst="rect">
            <a:avLst/>
          </a:prstGeom>
          <a:noFill/>
        </p:spPr>
        <p:txBody>
          <a:bodyPr wrap="square" rtlCol="0">
            <a:spAutoFit/>
          </a:bodyPr>
          <a:lstStyle/>
          <a:p>
            <a:pPr marL="800100" lvl="1" indent="-342900">
              <a:buFont typeface="Arial" panose="020B0604020202020204" pitchFamily="34" charset="0"/>
              <a:buChar char="•"/>
            </a:pPr>
            <a:r>
              <a:rPr lang="en-US" sz="2200" dirty="0"/>
              <a:t>Potential to lower your monthly payment</a:t>
            </a:r>
            <a:r>
              <a:rPr lang="en-US" sz="2200" baseline="30000" dirty="0"/>
              <a:t>2</a:t>
            </a:r>
          </a:p>
        </p:txBody>
      </p:sp>
      <p:sp>
        <p:nvSpPr>
          <p:cNvPr id="9" name="TextBox 8"/>
          <p:cNvSpPr txBox="1"/>
          <p:nvPr/>
        </p:nvSpPr>
        <p:spPr>
          <a:xfrm>
            <a:off x="3124200" y="4050663"/>
            <a:ext cx="5334001" cy="769441"/>
          </a:xfrm>
          <a:prstGeom prst="rect">
            <a:avLst/>
          </a:prstGeom>
          <a:noFill/>
        </p:spPr>
        <p:txBody>
          <a:bodyPr wrap="square" rtlCol="0">
            <a:spAutoFit/>
          </a:bodyPr>
          <a:lstStyle/>
          <a:p>
            <a:pPr marL="800100" lvl="1" indent="-342900">
              <a:buFont typeface="Arial" panose="020B0604020202020204" pitchFamily="34" charset="0"/>
              <a:buChar char="•"/>
            </a:pPr>
            <a:r>
              <a:rPr lang="en-US" sz="2200" dirty="0"/>
              <a:t>Potential to increase monthly cash flow to redirect to retirement</a:t>
            </a:r>
            <a:r>
              <a:rPr lang="en-US" sz="2200" baseline="30000" dirty="0"/>
              <a:t>2</a:t>
            </a:r>
          </a:p>
        </p:txBody>
      </p:sp>
      <p:pic>
        <p:nvPicPr>
          <p:cNvPr id="15" name="Picture 2" descr="C:\Users\smithj3\AppData\Local\Microsoft\Windows\Temporary Internet Files\Content.Outlook\MQCU7F4Z\CitizensBank Logo StudentLoa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881" y="5029200"/>
            <a:ext cx="1741786" cy="32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871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descr="Earnings Chart STRS 2010.eps"/>
          <p:cNvPicPr>
            <a:picLocks noChangeAspect="1"/>
          </p:cNvPicPr>
          <p:nvPr/>
        </p:nvPicPr>
        <p:blipFill>
          <a:blip r:embed="rId3" cstate="print"/>
          <a:srcRect/>
          <a:stretch>
            <a:fillRect/>
          </a:stretch>
        </p:blipFill>
        <p:spPr bwMode="auto">
          <a:xfrm>
            <a:off x="3922890" y="1986410"/>
            <a:ext cx="4676330" cy="4196208"/>
          </a:xfrm>
          <a:prstGeom prst="rect">
            <a:avLst/>
          </a:prstGeom>
          <a:noFill/>
          <a:ln w="9525">
            <a:noFill/>
            <a:miter lim="800000"/>
            <a:headEnd/>
            <a:tailEnd/>
          </a:ln>
        </p:spPr>
      </p:pic>
      <p:sp>
        <p:nvSpPr>
          <p:cNvPr id="2" name="Title 1"/>
          <p:cNvSpPr>
            <a:spLocks noGrp="1"/>
          </p:cNvSpPr>
          <p:nvPr>
            <p:ph type="title"/>
          </p:nvPr>
        </p:nvSpPr>
        <p:spPr>
          <a:xfrm>
            <a:off x="460940" y="304800"/>
            <a:ext cx="8201165" cy="1069933"/>
          </a:xfrm>
        </p:spPr>
        <p:txBody>
          <a:bodyPr>
            <a:normAutofit/>
          </a:bodyPr>
          <a:lstStyle/>
          <a:p>
            <a:r>
              <a:rPr lang="en-US" sz="4000" b="1" u="sng" dirty="0">
                <a:solidFill>
                  <a:schemeClr val="tx1"/>
                </a:solidFill>
              </a:rPr>
              <a:t>The power of starting early</a:t>
            </a:r>
          </a:p>
        </p:txBody>
      </p:sp>
      <p:sp>
        <p:nvSpPr>
          <p:cNvPr id="4" name="Slide Number Placeholder 3"/>
          <p:cNvSpPr>
            <a:spLocks noGrp="1"/>
          </p:cNvSpPr>
          <p:nvPr>
            <p:ph type="sldNum" sz="quarter" idx="12"/>
          </p:nvPr>
        </p:nvSpPr>
        <p:spPr/>
        <p:txBody>
          <a:bodyPr/>
          <a:lstStyle/>
          <a:p>
            <a:fld id="{DE8491FC-0AA5-6F41-A416-F1AF96B7BF54}" type="slidenum">
              <a:rPr lang="en-US" smtClean="0">
                <a:solidFill>
                  <a:prstClr val="black">
                    <a:tint val="75000"/>
                  </a:prstClr>
                </a:solidFill>
              </a:rPr>
              <a:pPr/>
              <a:t>18</a:t>
            </a:fld>
            <a:endParaRPr lang="en-US" dirty="0">
              <a:solidFill>
                <a:prstClr val="black">
                  <a:tint val="75000"/>
                </a:prstClr>
              </a:solidFill>
            </a:endParaRPr>
          </a:p>
        </p:txBody>
      </p:sp>
      <p:sp>
        <p:nvSpPr>
          <p:cNvPr id="5" name="Rectangle 4"/>
          <p:cNvSpPr/>
          <p:nvPr/>
        </p:nvSpPr>
        <p:spPr>
          <a:xfrm>
            <a:off x="1515649" y="2597259"/>
            <a:ext cx="5410200" cy="4977270"/>
          </a:xfrm>
          <a:prstGeom prst="rect">
            <a:avLst/>
          </a:prstGeom>
        </p:spPr>
        <p:txBody>
          <a:bodyPr/>
          <a:lstStyle/>
          <a:p>
            <a:pPr lvl="0" rtl="0">
              <a:buChar char="•"/>
            </a:pPr>
            <a:endParaRPr lang="en-US" dirty="0"/>
          </a:p>
        </p:txBody>
      </p:sp>
      <p:sp>
        <p:nvSpPr>
          <p:cNvPr id="8" name="TextBox 7"/>
          <p:cNvSpPr txBox="1"/>
          <p:nvPr/>
        </p:nvSpPr>
        <p:spPr>
          <a:xfrm>
            <a:off x="4435548" y="6249320"/>
            <a:ext cx="4251251" cy="400110"/>
          </a:xfrm>
          <a:prstGeom prst="rect">
            <a:avLst/>
          </a:prstGeom>
          <a:noFill/>
        </p:spPr>
        <p:txBody>
          <a:bodyPr wrap="square" rtlCol="0">
            <a:spAutoFit/>
          </a:bodyPr>
          <a:lstStyle/>
          <a:p>
            <a:pPr algn="ctr"/>
            <a:r>
              <a:rPr lang="en-US" sz="1000" i="1" dirty="0"/>
              <a:t>Assumes 6% annual earnings and no withdrawals. Results are hypothetical for illustrative purposes only and do not reflect the performance of any specific investment. </a:t>
            </a:r>
          </a:p>
        </p:txBody>
      </p:sp>
      <p:sp>
        <p:nvSpPr>
          <p:cNvPr id="14" name="TextBox 13"/>
          <p:cNvSpPr txBox="1"/>
          <p:nvPr/>
        </p:nvSpPr>
        <p:spPr>
          <a:xfrm>
            <a:off x="7220918" y="1447800"/>
            <a:ext cx="1465882" cy="1077218"/>
          </a:xfrm>
          <a:prstGeom prst="rect">
            <a:avLst/>
          </a:prstGeom>
          <a:solidFill>
            <a:schemeClr val="bg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b="1" dirty="0">
                <a:solidFill>
                  <a:schemeClr val="bg1">
                    <a:lumMod val="50000"/>
                  </a:schemeClr>
                </a:solidFill>
                <a:latin typeface="Wingdings 2" panose="05020102010507070707" pitchFamily="18" charset="2"/>
                <a:cs typeface="Times New Roman" panose="02020603050405020304" pitchFamily="18" charset="0"/>
              </a:rPr>
              <a:t>P</a:t>
            </a:r>
            <a:r>
              <a:rPr lang="en-US" sz="1400" b="1" dirty="0">
                <a:solidFill>
                  <a:schemeClr val="bg1">
                    <a:lumMod val="50000"/>
                  </a:schemeClr>
                </a:solidFill>
                <a:cs typeface="Times New Roman" panose="02020603050405020304" pitchFamily="18" charset="0"/>
              </a:rPr>
              <a:t>REMOVE</a:t>
            </a:r>
          </a:p>
          <a:p>
            <a:endParaRPr lang="en-US" sz="800" b="1" dirty="0">
              <a:solidFill>
                <a:schemeClr val="bg1">
                  <a:lumMod val="50000"/>
                </a:schemeClr>
              </a:solidFill>
              <a:cs typeface="Times New Roman" panose="02020603050405020304" pitchFamily="18" charset="0"/>
            </a:endParaRPr>
          </a:p>
          <a:p>
            <a:r>
              <a:rPr lang="en-US" sz="1400" b="1" dirty="0">
                <a:solidFill>
                  <a:schemeClr val="bg1">
                    <a:lumMod val="50000"/>
                  </a:schemeClr>
                </a:solidFill>
                <a:latin typeface="Wingdings 2" panose="05020102010507070707" pitchFamily="18" charset="2"/>
                <a:cs typeface="Times New Roman" panose="02020603050405020304" pitchFamily="18" charset="0"/>
              </a:rPr>
              <a:t>P</a:t>
            </a:r>
            <a:r>
              <a:rPr lang="en-US" sz="1400" b="1" dirty="0">
                <a:solidFill>
                  <a:schemeClr val="bg1">
                    <a:lumMod val="50000"/>
                  </a:schemeClr>
                </a:solidFill>
                <a:cs typeface="Times New Roman" panose="02020603050405020304" pitchFamily="18" charset="0"/>
              </a:rPr>
              <a:t>REDUCE</a:t>
            </a:r>
          </a:p>
          <a:p>
            <a:endParaRPr lang="en-US" sz="800" b="1" dirty="0">
              <a:solidFill>
                <a:schemeClr val="bg1">
                  <a:lumMod val="50000"/>
                </a:schemeClr>
              </a:solidFill>
              <a:cs typeface="Times New Roman" panose="02020603050405020304" pitchFamily="18" charset="0"/>
            </a:endParaRPr>
          </a:p>
          <a:p>
            <a:r>
              <a:rPr lang="en-US" sz="2000" b="1" dirty="0">
                <a:solidFill>
                  <a:srgbClr val="CB6015"/>
                </a:solidFill>
                <a:latin typeface="Wingdings 2" panose="05020102010507070707" pitchFamily="18" charset="2"/>
                <a:cs typeface="Times New Roman" panose="02020603050405020304" pitchFamily="18" charset="0"/>
              </a:rPr>
              <a:t>P</a:t>
            </a:r>
            <a:r>
              <a:rPr lang="en-US" sz="2000" b="1" dirty="0">
                <a:solidFill>
                  <a:srgbClr val="CB6015"/>
                </a:solidFill>
                <a:cs typeface="Times New Roman" panose="02020603050405020304" pitchFamily="18" charset="0"/>
              </a:rPr>
              <a:t>REDIRECT</a:t>
            </a:r>
          </a:p>
        </p:txBody>
      </p:sp>
      <p:sp>
        <p:nvSpPr>
          <p:cNvPr id="6" name="TextBox 5"/>
          <p:cNvSpPr txBox="1"/>
          <p:nvPr/>
        </p:nvSpPr>
        <p:spPr>
          <a:xfrm>
            <a:off x="583018" y="1781651"/>
            <a:ext cx="4369982" cy="1631216"/>
          </a:xfrm>
          <a:prstGeom prst="rect">
            <a:avLst/>
          </a:prstGeom>
          <a:noFill/>
        </p:spPr>
        <p:txBody>
          <a:bodyPr wrap="square" rtlCol="0">
            <a:spAutoFit/>
          </a:bodyPr>
          <a:lstStyle/>
          <a:p>
            <a:pPr eaLnBrk="0" hangingPunct="0"/>
            <a:r>
              <a:rPr lang="en-US" sz="2000" b="1" dirty="0"/>
              <a:t>Cherie</a:t>
            </a:r>
          </a:p>
          <a:p>
            <a:pPr marL="577850" lvl="1" indent="-296863" eaLnBrk="0" hangingPunct="0">
              <a:buFont typeface="Arial" pitchFamily="34" charset="0"/>
              <a:buChar char="•"/>
            </a:pPr>
            <a:r>
              <a:rPr lang="en-US" sz="1600" dirty="0"/>
              <a:t>Started a retirement fund at age 25</a:t>
            </a:r>
          </a:p>
          <a:p>
            <a:pPr marL="280987" lvl="1" eaLnBrk="0" hangingPunct="0"/>
            <a:endParaRPr lang="en-US" sz="800" dirty="0"/>
          </a:p>
          <a:p>
            <a:pPr marL="577850" lvl="1" indent="-296863" eaLnBrk="0" hangingPunct="0">
              <a:buFont typeface="Arial" pitchFamily="34" charset="0"/>
              <a:buChar char="•"/>
            </a:pPr>
            <a:r>
              <a:rPr lang="en-US" sz="1600" dirty="0"/>
              <a:t>Contributed $4,000 annually for 10 years for        a total of $40,000</a:t>
            </a:r>
          </a:p>
          <a:p>
            <a:pPr marL="280987" lvl="1" eaLnBrk="0" hangingPunct="0"/>
            <a:endParaRPr lang="en-US" sz="800" dirty="0"/>
          </a:p>
          <a:p>
            <a:pPr marL="577850" lvl="1" indent="-296863" eaLnBrk="0" hangingPunct="0">
              <a:buFont typeface="Arial" pitchFamily="34" charset="0"/>
              <a:buChar char="•"/>
            </a:pPr>
            <a:r>
              <a:rPr lang="en-US" sz="1600" dirty="0"/>
              <a:t>Earned 6% annually</a:t>
            </a:r>
          </a:p>
        </p:txBody>
      </p:sp>
      <p:sp>
        <p:nvSpPr>
          <p:cNvPr id="7" name="TextBox 6"/>
          <p:cNvSpPr txBox="1"/>
          <p:nvPr/>
        </p:nvSpPr>
        <p:spPr>
          <a:xfrm>
            <a:off x="710609" y="4038600"/>
            <a:ext cx="4114800" cy="1631216"/>
          </a:xfrm>
          <a:prstGeom prst="rect">
            <a:avLst/>
          </a:prstGeom>
          <a:noFill/>
        </p:spPr>
        <p:txBody>
          <a:bodyPr wrap="square" rtlCol="0">
            <a:spAutoFit/>
          </a:bodyPr>
          <a:lstStyle/>
          <a:p>
            <a:pPr marL="342900" indent="-342900" eaLnBrk="0" hangingPunct="0">
              <a:spcBef>
                <a:spcPct val="20000"/>
              </a:spcBef>
            </a:pPr>
            <a:r>
              <a:rPr lang="en-US" sz="2000" b="1" dirty="0"/>
              <a:t>Lauren</a:t>
            </a:r>
          </a:p>
          <a:p>
            <a:pPr marL="577850" lvl="1" indent="-296863" eaLnBrk="0" hangingPunct="0">
              <a:buFont typeface="Arial" pitchFamily="34" charset="0"/>
              <a:buChar char="•"/>
            </a:pPr>
            <a:r>
              <a:rPr lang="en-US" sz="1600" dirty="0"/>
              <a:t>Started a retirement fund at age 40</a:t>
            </a:r>
          </a:p>
          <a:p>
            <a:pPr marL="280987" lvl="1" eaLnBrk="0" hangingPunct="0"/>
            <a:endParaRPr lang="en-US" sz="800" dirty="0"/>
          </a:p>
          <a:p>
            <a:pPr marL="577850" lvl="1" indent="-296863" eaLnBrk="0" hangingPunct="0">
              <a:buFont typeface="Arial" pitchFamily="34" charset="0"/>
              <a:buChar char="•"/>
            </a:pPr>
            <a:r>
              <a:rPr lang="en-US" sz="1600" dirty="0"/>
              <a:t>Contributed $4,000 annually for 25 years for a total of $100,000</a:t>
            </a:r>
          </a:p>
          <a:p>
            <a:pPr marL="280987" lvl="1" eaLnBrk="0" hangingPunct="0"/>
            <a:endParaRPr lang="en-US" sz="800" dirty="0"/>
          </a:p>
          <a:p>
            <a:pPr marL="577850" lvl="1" indent="-296863" eaLnBrk="0" hangingPunct="0">
              <a:buFont typeface="Arial" pitchFamily="34" charset="0"/>
              <a:buChar char="•"/>
            </a:pPr>
            <a:r>
              <a:rPr lang="en-US" sz="1600" dirty="0"/>
              <a:t>Earned 6% annually</a:t>
            </a:r>
          </a:p>
        </p:txBody>
      </p:sp>
    </p:spTree>
    <p:extLst>
      <p:ext uri="{BB962C8B-B14F-4D97-AF65-F5344CB8AC3E}">
        <p14:creationId xmlns:p14="http://schemas.microsoft.com/office/powerpoint/2010/main" val="2291305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4733925" y="2708275"/>
            <a:ext cx="3313113" cy="1701800"/>
          </a:xfrm>
        </p:spPr>
        <p:txBody>
          <a:bodyPr rtlCol="0">
            <a:noAutofit/>
          </a:bodyPr>
          <a:lstStyle/>
          <a:p>
            <a:pPr eaLnBrk="1" fontAlgn="auto" hangingPunct="1">
              <a:spcAft>
                <a:spcPts val="0"/>
              </a:spcAft>
              <a:defRPr/>
            </a:pPr>
            <a:r>
              <a:rPr lang="en-US" sz="2800" i="1" dirty="0">
                <a:solidFill>
                  <a:schemeClr val="accent3"/>
                </a:solidFill>
                <a:latin typeface="Arial Narrow" charset="0"/>
                <a:ea typeface="MS PGothic" charset="0"/>
              </a:rPr>
              <a:t>How to use DonorsChoose.org </a:t>
            </a:r>
            <a:br>
              <a:rPr lang="en-US" sz="2800" i="1" dirty="0">
                <a:solidFill>
                  <a:schemeClr val="accent3"/>
                </a:solidFill>
                <a:latin typeface="Arial Narrow" charset="0"/>
                <a:ea typeface="MS PGothic" charset="0"/>
              </a:rPr>
            </a:br>
            <a:r>
              <a:rPr lang="en-US" sz="2800" i="1" dirty="0">
                <a:solidFill>
                  <a:schemeClr val="accent3"/>
                </a:solidFill>
                <a:latin typeface="Arial Narrow" charset="0"/>
                <a:ea typeface="MS PGothic" charset="0"/>
              </a:rPr>
              <a:t>and get the classroom supplies you need</a:t>
            </a:r>
          </a:p>
        </p:txBody>
      </p:sp>
      <p:sp>
        <p:nvSpPr>
          <p:cNvPr id="14339" name="Text Placeholder 1"/>
          <p:cNvSpPr>
            <a:spLocks noGrp="1"/>
          </p:cNvSpPr>
          <p:nvPr>
            <p:ph type="subTitle" idx="1"/>
          </p:nvPr>
        </p:nvSpPr>
        <p:spPr>
          <a:xfrm>
            <a:off x="4733925" y="4911725"/>
            <a:ext cx="3309938" cy="1260475"/>
          </a:xfrm>
        </p:spPr>
        <p:txBody>
          <a:bodyPr/>
          <a:lstStyle/>
          <a:p>
            <a:pPr eaLnBrk="1" hangingPunct="1">
              <a:spcBef>
                <a:spcPct val="0"/>
              </a:spcBef>
            </a:pPr>
            <a:r>
              <a:rPr lang="en-US" altLang="en-US" i="1" dirty="0">
                <a:latin typeface="Arial Narrow" pitchFamily="34" charset="0"/>
                <a:cs typeface="Arial Narrow" pitchFamily="34" charset="0"/>
              </a:rPr>
              <a:t>Presented by</a:t>
            </a:r>
          </a:p>
          <a:p>
            <a:pPr eaLnBrk="1" hangingPunct="1">
              <a:spcBef>
                <a:spcPct val="0"/>
              </a:spcBef>
            </a:pPr>
            <a:r>
              <a:rPr lang="en-US" altLang="en-US" dirty="0">
                <a:latin typeface="Arial Narrow" pitchFamily="34" charset="0"/>
                <a:cs typeface="Arial Narrow" pitchFamily="34" charset="0"/>
              </a:rPr>
              <a:t>The Horace Mann Companies</a:t>
            </a:r>
          </a:p>
          <a:p>
            <a:pPr eaLnBrk="1" hangingPunct="1"/>
            <a:endParaRPr lang="en-US" altLang="en-US" dirty="0">
              <a:latin typeface="Arial Narrow" pitchFamily="34" charset="0"/>
              <a:cs typeface="Arial Narrow"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42903">
            <a:off x="669291" y="1063658"/>
            <a:ext cx="3050897"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5378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chemeClr val="tx1"/>
                </a:solidFill>
              </a:rPr>
              <a:t>What we believe</a:t>
            </a:r>
          </a:p>
        </p:txBody>
      </p:sp>
      <p:sp>
        <p:nvSpPr>
          <p:cNvPr id="5" name="Slide Number Placeholder 4"/>
          <p:cNvSpPr>
            <a:spLocks noGrp="1"/>
          </p:cNvSpPr>
          <p:nvPr>
            <p:ph type="sldNum" sz="quarter" idx="12"/>
          </p:nvPr>
        </p:nvSpPr>
        <p:spPr/>
        <p:txBody>
          <a:bodyPr/>
          <a:lstStyle/>
          <a:p>
            <a:fld id="{DE8491FC-0AA5-6F41-A416-F1AF96B7BF54}" type="slidenum">
              <a:rPr lang="en-US" smtClean="0"/>
              <a:pPr/>
              <a:t>2</a:t>
            </a:fld>
            <a:endParaRPr lang="en-US" dirty="0"/>
          </a:p>
        </p:txBody>
      </p:sp>
      <p:sp>
        <p:nvSpPr>
          <p:cNvPr id="8" name="Content Placeholder 7"/>
          <p:cNvSpPr>
            <a:spLocks noGrp="1"/>
          </p:cNvSpPr>
          <p:nvPr>
            <p:ph idx="1"/>
          </p:nvPr>
        </p:nvSpPr>
        <p:spPr>
          <a:xfrm>
            <a:off x="457200" y="1785815"/>
            <a:ext cx="2562366" cy="4233985"/>
          </a:xfrm>
        </p:spPr>
        <p:txBody>
          <a:bodyPr>
            <a:normAutofit/>
          </a:bodyPr>
          <a:lstStyle/>
          <a:p>
            <a:pPr marL="0" indent="0" algn="ctr">
              <a:buNone/>
            </a:pPr>
            <a:r>
              <a:rPr lang="en-US" sz="2800" i="1" dirty="0"/>
              <a:t>Educators are taking care of our children’s future, and we believe they deserve someone to look after theirs.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489" y="5410200"/>
            <a:ext cx="4649911" cy="1097280"/>
          </a:xfrm>
          <a:prstGeom prst="rect">
            <a:avLst/>
          </a:prstGeom>
        </p:spPr>
      </p:pic>
      <p:pic>
        <p:nvPicPr>
          <p:cNvPr id="4" name="HM-Highlight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00400" y="1828800"/>
            <a:ext cx="5418666" cy="3048000"/>
          </a:xfrm>
          <a:prstGeom prst="rect">
            <a:avLst/>
          </a:prstGeom>
        </p:spPr>
      </p:pic>
    </p:spTree>
    <p:extLst>
      <p:ext uri="{BB962C8B-B14F-4D97-AF65-F5344CB8AC3E}">
        <p14:creationId xmlns:p14="http://schemas.microsoft.com/office/powerpoint/2010/main" val="2256863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28600" y="228600"/>
            <a:ext cx="8686800" cy="1368467"/>
          </a:xfrm>
        </p:spPr>
        <p:txBody>
          <a:bodyPr>
            <a:normAutofit/>
          </a:bodyPr>
          <a:lstStyle/>
          <a:p>
            <a:pPr>
              <a:defRPr/>
            </a:pPr>
            <a:r>
              <a:rPr lang="en-US" sz="3200" b="1" dirty="0"/>
              <a:t>Our commitment to education – DonorsChoose.org</a:t>
            </a:r>
          </a:p>
        </p:txBody>
      </p:sp>
      <p:sp>
        <p:nvSpPr>
          <p:cNvPr id="3" name="Content Placeholder 2"/>
          <p:cNvSpPr>
            <a:spLocks noGrp="1"/>
          </p:cNvSpPr>
          <p:nvPr>
            <p:ph sz="quarter" idx="1"/>
          </p:nvPr>
        </p:nvSpPr>
        <p:spPr>
          <a:xfrm>
            <a:off x="38100" y="1529090"/>
            <a:ext cx="8829675" cy="5328910"/>
          </a:xfrm>
        </p:spPr>
        <p:txBody>
          <a:bodyPr>
            <a:normAutofit fontScale="92500" lnSpcReduction="10000"/>
          </a:bodyPr>
          <a:lstStyle/>
          <a:p>
            <a:pPr lvl="0"/>
            <a:r>
              <a:rPr lang="en-US" sz="2000" dirty="0">
                <a:solidFill>
                  <a:prstClr val="black"/>
                </a:solidFill>
              </a:rPr>
              <a:t>Educators have one of the most important jobs there is – shaping children’s futures.  But with school budgets constantly dwindling, their job becomes more and more challenging.  Horace Mann and DonorsChoose.org want to help</a:t>
            </a:r>
            <a:endParaRPr lang="en-US" sz="2000" dirty="0"/>
          </a:p>
          <a:p>
            <a:pPr>
              <a:defRPr/>
            </a:pPr>
            <a:r>
              <a:rPr lang="en-US" sz="2000" dirty="0"/>
              <a:t>Horace Mann and our agents have donated more than </a:t>
            </a:r>
            <a:r>
              <a:rPr lang="en-US" sz="2000" b="1" dirty="0"/>
              <a:t>$3 million</a:t>
            </a:r>
            <a:r>
              <a:rPr lang="en-US" sz="2000" dirty="0"/>
              <a:t>*</a:t>
            </a:r>
          </a:p>
          <a:p>
            <a:pPr>
              <a:defRPr/>
            </a:pPr>
            <a:r>
              <a:rPr lang="en-US" sz="2000" dirty="0"/>
              <a:t>DonorsChoose.org projects funded in Missouri schools in 2015</a:t>
            </a:r>
          </a:p>
          <a:p>
            <a:pPr lvl="1"/>
            <a:r>
              <a:rPr lang="en-US" sz="2000" dirty="0"/>
              <a:t> 1941 projects funded </a:t>
            </a:r>
          </a:p>
          <a:p>
            <a:pPr lvl="1"/>
            <a:r>
              <a:rPr lang="en-US" sz="2000" dirty="0"/>
              <a:t> 1166 teachers supported</a:t>
            </a:r>
          </a:p>
          <a:p>
            <a:pPr lvl="1"/>
            <a:r>
              <a:rPr lang="en-US" sz="2000" dirty="0"/>
              <a:t> 153,901 students impacted</a:t>
            </a:r>
          </a:p>
          <a:p>
            <a:pPr lvl="1"/>
            <a:r>
              <a:rPr lang="en-US" sz="2000" dirty="0"/>
              <a:t>$1,075,360 Total donations </a:t>
            </a:r>
          </a:p>
          <a:p>
            <a:r>
              <a:rPr lang="en-US" sz="2000" dirty="0"/>
              <a:t>In our DonorsChoose.org workshop educators will learn: </a:t>
            </a:r>
          </a:p>
          <a:p>
            <a:pPr lvl="1"/>
            <a:r>
              <a:rPr lang="en-US" sz="1700" dirty="0"/>
              <a:t>What is DonorsChoose?</a:t>
            </a:r>
          </a:p>
          <a:p>
            <a:pPr lvl="1"/>
            <a:r>
              <a:rPr lang="en-US" sz="1700" dirty="0"/>
              <a:t>How does it work? How can I submit a project?</a:t>
            </a:r>
          </a:p>
          <a:p>
            <a:pPr lvl="1"/>
            <a:r>
              <a:rPr lang="en-US" sz="1700" dirty="0"/>
              <a:t>Tips on how to submit projects that get successfully funded</a:t>
            </a:r>
          </a:p>
          <a:p>
            <a:pPr lvl="1"/>
            <a:r>
              <a:rPr lang="en-US" sz="1700" dirty="0"/>
              <a:t>Tips on how to leverage the power of social media to fund projects.</a:t>
            </a:r>
            <a:endParaRPr lang="en-US" sz="1700" b="1" dirty="0"/>
          </a:p>
        </p:txBody>
      </p:sp>
      <p:sp>
        <p:nvSpPr>
          <p:cNvPr id="22537" name="TextBox 1"/>
          <p:cNvSpPr txBox="1">
            <a:spLocks noChangeArrowheads="1"/>
          </p:cNvSpPr>
          <p:nvPr/>
        </p:nvSpPr>
        <p:spPr bwMode="auto">
          <a:xfrm>
            <a:off x="1524000" y="6477000"/>
            <a:ext cx="2590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457200" eaLnBrk="1" hangingPunct="1"/>
            <a:r>
              <a:rPr lang="en-US" altLang="en-US" sz="1100" dirty="0">
                <a:solidFill>
                  <a:prstClr val="black"/>
                </a:solidFill>
              </a:rPr>
              <a:t>*From Feb. 2011 – Dec. 2015</a:t>
            </a:r>
          </a:p>
        </p:txBody>
      </p:sp>
      <p:sp>
        <p:nvSpPr>
          <p:cNvPr id="4" name="Slide Number Placeholder 3"/>
          <p:cNvSpPr>
            <a:spLocks noGrp="1"/>
          </p:cNvSpPr>
          <p:nvPr>
            <p:ph type="sldNum" sz="quarter" idx="12"/>
          </p:nvPr>
        </p:nvSpPr>
        <p:spPr>
          <a:xfrm>
            <a:off x="6781800" y="6264049"/>
            <a:ext cx="2133600" cy="365125"/>
          </a:xfrm>
        </p:spPr>
        <p:txBody>
          <a:bodyPr/>
          <a:lstStyle/>
          <a:p>
            <a:pPr algn="r"/>
            <a:fld id="{18C14F29-5060-4830-A216-B31A92D65088}" type="slidenum">
              <a:rPr lang="en-US" smtClean="0">
                <a:solidFill>
                  <a:srgbClr val="4EB0AB">
                    <a:shade val="75000"/>
                  </a:srgbClr>
                </a:solidFill>
              </a:rPr>
              <a:pPr algn="r"/>
              <a:t>20</a:t>
            </a:fld>
            <a:endParaRPr lang="en-US" dirty="0">
              <a:solidFill>
                <a:srgbClr val="4EB0AB">
                  <a:shade val="75000"/>
                </a:srgbClr>
              </a:solidFill>
            </a:endParaRPr>
          </a:p>
        </p:txBody>
      </p:sp>
      <p:sp>
        <p:nvSpPr>
          <p:cNvPr id="2" name="Footer Placeholder 1"/>
          <p:cNvSpPr>
            <a:spLocks noGrp="1"/>
          </p:cNvSpPr>
          <p:nvPr>
            <p:ph type="ftr" sz="quarter" idx="11"/>
          </p:nvPr>
        </p:nvSpPr>
        <p:spPr/>
        <p:txBody>
          <a:bodyPr/>
          <a:lstStyle/>
          <a:p>
            <a:pPr>
              <a:defRPr/>
            </a:pPr>
            <a:r>
              <a:rPr lang="en-US" dirty="0">
                <a:solidFill>
                  <a:prstClr val="black">
                    <a:tint val="75000"/>
                  </a:prstClr>
                </a:solidFill>
              </a:rPr>
              <a:t>PPT-00153 (Sept. 15)</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5272041"/>
            <a:ext cx="33528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1287" y="3505200"/>
            <a:ext cx="1952625" cy="1232092"/>
          </a:xfrm>
          <a:prstGeom prst="rect">
            <a:avLst/>
          </a:prstGeom>
          <a:ln w="38100">
            <a:solidFill>
              <a:schemeClr val="bg1"/>
            </a:solidFill>
          </a:ln>
        </p:spPr>
      </p:pic>
    </p:spTree>
    <p:custDataLst>
      <p:tags r:id="rId1"/>
    </p:custDataLst>
    <p:extLst>
      <p:ext uri="{BB962C8B-B14F-4D97-AF65-F5344CB8AC3E}">
        <p14:creationId xmlns:p14="http://schemas.microsoft.com/office/powerpoint/2010/main" val="1555310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5"/>
          <p:cNvSpPr>
            <a:spLocks noGrp="1"/>
          </p:cNvSpPr>
          <p:nvPr>
            <p:ph type="title"/>
          </p:nvPr>
        </p:nvSpPr>
        <p:spPr/>
        <p:txBody>
          <a:bodyPr/>
          <a:lstStyle/>
          <a:p>
            <a:pPr eaLnBrk="1" hangingPunct="1"/>
            <a:r>
              <a:rPr lang="en-US" altLang="en-US" dirty="0">
                <a:latin typeface="Arial Narrow" pitchFamily="34" charset="0"/>
                <a:cs typeface="Arial Narrow" pitchFamily="34" charset="0"/>
              </a:rPr>
              <a:t>Does it work?  Yes!</a:t>
            </a:r>
          </a:p>
        </p:txBody>
      </p:sp>
      <p:sp>
        <p:nvSpPr>
          <p:cNvPr id="20483" name="Rectangle 2"/>
          <p:cNvSpPr>
            <a:spLocks noGrp="1" noChangeAspect="1" noChangeArrowheads="1"/>
          </p:cNvSpPr>
          <p:nvPr>
            <p:ph idx="1"/>
          </p:nvPr>
        </p:nvSpPr>
        <p:spPr/>
        <p:txBody>
          <a:bodyPr>
            <a:normAutofit fontScale="92500" lnSpcReduction="20000"/>
          </a:bodyPr>
          <a:lstStyle/>
          <a:p>
            <a:pPr eaLnBrk="1" hangingPunct="1"/>
            <a:r>
              <a:rPr lang="en-US" altLang="en-US" dirty="0">
                <a:latin typeface="Arial Narrow" pitchFamily="34" charset="0"/>
                <a:cs typeface="Arial Narrow" pitchFamily="34" charset="0"/>
              </a:rPr>
              <a:t>Since 2000, DonorsChoose.org has enabled the funding of more than </a:t>
            </a:r>
            <a:r>
              <a:rPr lang="en-US" altLang="en-US" b="1" dirty="0">
                <a:latin typeface="Arial Narrow" pitchFamily="34" charset="0"/>
                <a:cs typeface="Arial Narrow" pitchFamily="34" charset="0"/>
              </a:rPr>
              <a:t>560,000 classroom projects </a:t>
            </a:r>
            <a:r>
              <a:rPr lang="en-US" altLang="en-US" dirty="0">
                <a:latin typeface="Arial Narrow" pitchFamily="34" charset="0"/>
                <a:cs typeface="Arial Narrow" pitchFamily="34" charset="0"/>
              </a:rPr>
              <a:t>benefiting more than </a:t>
            </a:r>
            <a:r>
              <a:rPr lang="en-US" altLang="en-US" b="1" dirty="0">
                <a:latin typeface="Arial Narrow" pitchFamily="34" charset="0"/>
                <a:cs typeface="Arial Narrow" pitchFamily="34" charset="0"/>
              </a:rPr>
              <a:t>14.0 million students</a:t>
            </a:r>
            <a:r>
              <a:rPr lang="en-US" altLang="en-US" dirty="0">
                <a:latin typeface="Arial Narrow" pitchFamily="34" charset="0"/>
                <a:cs typeface="Arial Narrow" pitchFamily="34" charset="0"/>
              </a:rPr>
              <a:t>.</a:t>
            </a:r>
          </a:p>
          <a:p>
            <a:pPr eaLnBrk="1" hangingPunct="1">
              <a:spcBef>
                <a:spcPts val="575"/>
              </a:spcBef>
            </a:pPr>
            <a:r>
              <a:rPr lang="en-US" altLang="en-US" dirty="0">
                <a:latin typeface="Arial Narrow" pitchFamily="34" charset="0"/>
                <a:cs typeface="Arial Narrow" pitchFamily="34" charset="0"/>
              </a:rPr>
              <a:t>These projects have brought over </a:t>
            </a:r>
            <a:r>
              <a:rPr lang="en-US" altLang="en-US" b="1" dirty="0">
                <a:latin typeface="Arial Narrow" pitchFamily="34" charset="0"/>
                <a:cs typeface="Arial Narrow" pitchFamily="34" charset="0"/>
              </a:rPr>
              <a:t>$500 million </a:t>
            </a:r>
            <a:r>
              <a:rPr lang="en-US" altLang="en-US" dirty="0">
                <a:latin typeface="Arial Narrow" pitchFamily="34" charset="0"/>
                <a:cs typeface="Arial Narrow" pitchFamily="34" charset="0"/>
              </a:rPr>
              <a:t>in resources to public school classrooms</a:t>
            </a:r>
            <a:r>
              <a:rPr lang="en-US" altLang="en-US" b="1" dirty="0">
                <a:latin typeface="Arial Narrow" pitchFamily="34" charset="0"/>
                <a:cs typeface="Arial Narrow" pitchFamily="34" charset="0"/>
              </a:rPr>
              <a:t>.</a:t>
            </a:r>
            <a:r>
              <a:rPr lang="en-US" altLang="en-US" dirty="0">
                <a:latin typeface="Arial Narrow" pitchFamily="34" charset="0"/>
                <a:cs typeface="Arial Narrow" pitchFamily="34" charset="0"/>
              </a:rPr>
              <a:t> </a:t>
            </a:r>
          </a:p>
          <a:p>
            <a:pPr eaLnBrk="1" hangingPunct="1">
              <a:spcBef>
                <a:spcPts val="575"/>
              </a:spcBef>
            </a:pPr>
            <a:r>
              <a:rPr lang="en-US" altLang="en-US" dirty="0">
                <a:latin typeface="Arial Narrow" pitchFamily="34" charset="0"/>
                <a:cs typeface="Arial Narrow" pitchFamily="34" charset="0"/>
              </a:rPr>
              <a:t>On average, </a:t>
            </a:r>
            <a:r>
              <a:rPr lang="en-US" altLang="en-US" b="1" dirty="0">
                <a:latin typeface="Arial Narrow" pitchFamily="34" charset="0"/>
                <a:cs typeface="Arial Narrow" pitchFamily="34" charset="0"/>
              </a:rPr>
              <a:t>70% of projects </a:t>
            </a:r>
            <a:r>
              <a:rPr lang="en-US" altLang="en-US" dirty="0">
                <a:latin typeface="Arial Narrow" pitchFamily="34" charset="0"/>
                <a:cs typeface="Arial Narrow" pitchFamily="34" charset="0"/>
              </a:rPr>
              <a:t>posted to DonorsChoose.org are funded!</a:t>
            </a:r>
          </a:p>
          <a:p>
            <a:pPr eaLnBrk="1" hangingPunct="1">
              <a:spcBef>
                <a:spcPts val="575"/>
              </a:spcBef>
            </a:pPr>
            <a:r>
              <a:rPr lang="en-US" altLang="en-US" dirty="0">
                <a:latin typeface="Arial Narrow" pitchFamily="34" charset="0"/>
                <a:cs typeface="Arial Narrow" pitchFamily="34" charset="0"/>
              </a:rPr>
              <a:t>In MO, </a:t>
            </a:r>
          </a:p>
          <a:p>
            <a:pPr lvl="1">
              <a:spcBef>
                <a:spcPts val="575"/>
              </a:spcBef>
            </a:pPr>
            <a:r>
              <a:rPr lang="en-US" altLang="en-US" dirty="0">
                <a:latin typeface="Arial Narrow" pitchFamily="34" charset="0"/>
                <a:cs typeface="Arial Narrow" pitchFamily="34" charset="0"/>
              </a:rPr>
              <a:t>2012 – 250K</a:t>
            </a:r>
          </a:p>
          <a:p>
            <a:pPr lvl="1">
              <a:spcBef>
                <a:spcPts val="575"/>
              </a:spcBef>
            </a:pPr>
            <a:r>
              <a:rPr lang="en-US" altLang="en-US" dirty="0">
                <a:latin typeface="Arial Narrow" pitchFamily="34" charset="0"/>
                <a:cs typeface="Arial Narrow" pitchFamily="34" charset="0"/>
              </a:rPr>
              <a:t>2013 – 500K</a:t>
            </a:r>
          </a:p>
          <a:p>
            <a:pPr lvl="1">
              <a:spcBef>
                <a:spcPts val="575"/>
              </a:spcBef>
            </a:pPr>
            <a:r>
              <a:rPr lang="en-US" altLang="en-US" dirty="0">
                <a:latin typeface="Arial Narrow" pitchFamily="34" charset="0"/>
                <a:cs typeface="Arial Narrow" pitchFamily="34" charset="0"/>
              </a:rPr>
              <a:t>2014 – 800K</a:t>
            </a:r>
          </a:p>
          <a:p>
            <a:pPr lvl="1">
              <a:spcBef>
                <a:spcPts val="575"/>
              </a:spcBef>
            </a:pPr>
            <a:r>
              <a:rPr lang="en-US" altLang="en-US" dirty="0">
                <a:latin typeface="Arial Narrow" pitchFamily="34" charset="0"/>
                <a:cs typeface="Arial Narrow" pitchFamily="34" charset="0"/>
              </a:rPr>
              <a:t>2015 – 1.1 Million</a:t>
            </a:r>
          </a:p>
          <a:p>
            <a:pPr lvl="1">
              <a:spcBef>
                <a:spcPts val="575"/>
              </a:spcBef>
            </a:pPr>
            <a:r>
              <a:rPr lang="en-US" altLang="en-US" dirty="0">
                <a:latin typeface="Arial Narrow" pitchFamily="34" charset="0"/>
                <a:cs typeface="Arial Narrow" pitchFamily="34" charset="0"/>
              </a:rPr>
              <a:t>2016 – 2.1 Million</a:t>
            </a:r>
          </a:p>
          <a:p>
            <a:pPr lvl="1">
              <a:spcBef>
                <a:spcPts val="575"/>
              </a:spcBef>
            </a:pPr>
            <a:r>
              <a:rPr lang="en-US" altLang="en-US" dirty="0">
                <a:latin typeface="Arial Narrow" pitchFamily="34" charset="0"/>
                <a:cs typeface="Arial Narrow" pitchFamily="34" charset="0"/>
              </a:rPr>
              <a:t>2017 – 2.3 Million </a:t>
            </a:r>
          </a:p>
          <a:p>
            <a:pPr lvl="1">
              <a:spcBef>
                <a:spcPts val="575"/>
              </a:spcBef>
            </a:pPr>
            <a:r>
              <a:rPr lang="en-US" altLang="en-US" dirty="0">
                <a:latin typeface="Arial Narrow" pitchFamily="34" charset="0"/>
                <a:cs typeface="Arial Narrow" pitchFamily="34" charset="0"/>
              </a:rPr>
              <a:t>2018 – 2.9 Million</a:t>
            </a:r>
          </a:p>
          <a:p>
            <a:pPr lvl="1">
              <a:spcBef>
                <a:spcPts val="575"/>
              </a:spcBef>
            </a:pPr>
            <a:r>
              <a:rPr lang="en-US" altLang="en-US" dirty="0">
                <a:latin typeface="Arial Narrow" pitchFamily="34" charset="0"/>
                <a:cs typeface="Arial Narrow" pitchFamily="34" charset="0"/>
              </a:rPr>
              <a:t>2019 – 3.0 Million</a:t>
            </a:r>
          </a:p>
          <a:p>
            <a:pPr lvl="1">
              <a:spcBef>
                <a:spcPts val="575"/>
              </a:spcBef>
            </a:pPr>
            <a:endParaRPr lang="en-US" altLang="en-US" dirty="0">
              <a:latin typeface="Arial Narrow" pitchFamily="34" charset="0"/>
              <a:cs typeface="Arial Narrow" pitchFamily="34" charset="0"/>
            </a:endParaRPr>
          </a:p>
        </p:txBody>
      </p:sp>
    </p:spTree>
    <p:extLst>
      <p:ext uri="{BB962C8B-B14F-4D97-AF65-F5344CB8AC3E}">
        <p14:creationId xmlns:p14="http://schemas.microsoft.com/office/powerpoint/2010/main" val="2663591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fade">
                                      <p:cBhvr>
                                        <p:cTn id="10" dur="500"/>
                                        <p:tgtEl>
                                          <p:spTgt spid="2048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animEffect transition="in" filter="fade">
                                      <p:cBhvr>
                                        <p:cTn id="13" dur="500"/>
                                        <p:tgtEl>
                                          <p:spTgt spid="2048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48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483">
                                            <p:txEl>
                                              <p:pRg st="7" end="7"/>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483">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483">
                                            <p:txEl>
                                              <p:pRg st="9" end="9"/>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483">
                                            <p:txEl>
                                              <p:pRg st="10" end="1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48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a:latin typeface="Arial Narrow" pitchFamily="34" charset="0"/>
                <a:cs typeface="Arial Narrow" pitchFamily="34" charset="0"/>
              </a:rPr>
              <a:t>How do I get my project funded?</a:t>
            </a:r>
          </a:p>
        </p:txBody>
      </p:sp>
      <p:sp>
        <p:nvSpPr>
          <p:cNvPr id="3" name="Content Placeholder 2"/>
          <p:cNvSpPr>
            <a:spLocks noGrp="1"/>
          </p:cNvSpPr>
          <p:nvPr>
            <p:ph idx="1"/>
          </p:nvPr>
        </p:nvSpPr>
        <p:spPr>
          <a:xfrm>
            <a:off x="1042988" y="1752600"/>
            <a:ext cx="7024687" cy="4191000"/>
          </a:xfrm>
        </p:spPr>
        <p:txBody>
          <a:bodyPr>
            <a:normAutofit fontScale="92500" lnSpcReduction="20000"/>
          </a:bodyPr>
          <a:lstStyle/>
          <a:p>
            <a:pPr>
              <a:defRPr/>
            </a:pPr>
            <a:r>
              <a:rPr lang="en-US" dirty="0">
                <a:ea typeface="ＭＳ Ｐゴシック" pitchFamily="34" charset="-128"/>
              </a:rPr>
              <a:t>Send a note or an email to your student’s parents, grandparents, relatives</a:t>
            </a:r>
          </a:p>
          <a:p>
            <a:pPr>
              <a:defRPr/>
            </a:pPr>
            <a:r>
              <a:rPr lang="en-US" dirty="0">
                <a:ea typeface="ＭＳ Ｐゴシック" pitchFamily="34" charset="-128"/>
              </a:rPr>
              <a:t>Post your project on social media</a:t>
            </a:r>
          </a:p>
          <a:p>
            <a:pPr>
              <a:defRPr/>
            </a:pPr>
            <a:r>
              <a:rPr lang="en-US" dirty="0">
                <a:ea typeface="ＭＳ Ｐゴシック" pitchFamily="34" charset="-128"/>
              </a:rPr>
              <a:t>Get the community involved – Use local business resources to build interest and funding for your project</a:t>
            </a:r>
          </a:p>
          <a:p>
            <a:pPr>
              <a:defRPr/>
            </a:pPr>
            <a:r>
              <a:rPr lang="en-US" dirty="0">
                <a:ea typeface="ＭＳ Ｐゴシック" pitchFamily="34" charset="-128"/>
              </a:rPr>
              <a:t>Get your local coffee shop to post your project on the bulletin board or chalk board</a:t>
            </a:r>
          </a:p>
          <a:p>
            <a:pPr>
              <a:defRPr/>
            </a:pPr>
            <a:r>
              <a:rPr lang="en-US" dirty="0">
                <a:ea typeface="ＭＳ Ｐゴシック" pitchFamily="34" charset="-128"/>
              </a:rPr>
              <a:t>Get parent organizations involved – Local PTA, Booster</a:t>
            </a:r>
          </a:p>
          <a:p>
            <a:pPr>
              <a:defRPr/>
            </a:pPr>
            <a:r>
              <a:rPr lang="en-US" dirty="0">
                <a:ea typeface="ＭＳ Ｐゴシック" pitchFamily="34" charset="-128"/>
              </a:rPr>
              <a:t>Tap into community organizations – Kiwanis, Lions Club, Rotary</a:t>
            </a:r>
          </a:p>
          <a:p>
            <a:pPr marL="69850" indent="0">
              <a:buFont typeface="Wingdings" pitchFamily="2" charset="2"/>
              <a:buNone/>
              <a:defRPr/>
            </a:pPr>
            <a:endParaRPr lang="en-US" dirty="0">
              <a:ea typeface="ＭＳ Ｐゴシック" pitchFamily="34" charset="-128"/>
            </a:endParaRPr>
          </a:p>
        </p:txBody>
      </p:sp>
    </p:spTree>
    <p:extLst>
      <p:ext uri="{BB962C8B-B14F-4D97-AF65-F5344CB8AC3E}">
        <p14:creationId xmlns:p14="http://schemas.microsoft.com/office/powerpoint/2010/main" val="2634476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ctrTitle"/>
          </p:nvPr>
        </p:nvSpPr>
        <p:spPr>
          <a:xfrm>
            <a:off x="4733925" y="2708275"/>
            <a:ext cx="3313113" cy="1701800"/>
          </a:xfrm>
        </p:spPr>
        <p:txBody>
          <a:bodyPr/>
          <a:lstStyle/>
          <a:p>
            <a:pPr eaLnBrk="1" hangingPunct="1">
              <a:defRPr/>
            </a:pPr>
            <a:r>
              <a:rPr lang="en-US" altLang="en-US" sz="2200" dirty="0">
                <a:solidFill>
                  <a:schemeClr val="accent5"/>
                </a:solidFill>
                <a:latin typeface="Arial Narrow" pitchFamily="34" charset="0"/>
                <a:ea typeface="ＭＳ Ｐゴシック" pitchFamily="34" charset="-128"/>
              </a:rPr>
              <a:t>DonorsChoose.org helps students in your area</a:t>
            </a:r>
          </a:p>
        </p:txBody>
      </p:sp>
      <p:sp>
        <p:nvSpPr>
          <p:cNvPr id="43012" name="Picture Placeholder 4"/>
          <p:cNvSpPr>
            <a:spLocks noGrp="1" noTextEdit="1"/>
          </p:cNvSpPr>
          <p:nvPr>
            <p:ph type="pic" sz="quarter" idx="13"/>
          </p:nvPr>
        </p:nvSpPr>
        <p:spPr/>
      </p:sp>
      <p:pic>
        <p:nvPicPr>
          <p:cNvPr id="5" name="Picture Placeholder 4" descr="thank you phot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92" y="1066799"/>
            <a:ext cx="4371108" cy="449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0973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p:cNvSpPr>
          <p:nvPr/>
        </p:nvSpPr>
        <p:spPr bwMode="auto">
          <a:xfrm>
            <a:off x="838200" y="6858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eaLnBrk="0" fontAlgn="base" hangingPunct="0">
              <a:spcBef>
                <a:spcPct val="0"/>
              </a:spcBef>
              <a:spcAft>
                <a:spcPct val="0"/>
              </a:spcAft>
              <a:buFontTx/>
              <a:buNone/>
            </a:pPr>
            <a:r>
              <a:rPr lang="en-US" altLang="en-US" sz="3600" b="1" dirty="0">
                <a:solidFill>
                  <a:srgbClr val="E25B00"/>
                </a:solidFill>
                <a:latin typeface="Arial Narrow" pitchFamily="34" charset="0"/>
              </a:rPr>
              <a:t>The Retirement Puzzle</a:t>
            </a:r>
          </a:p>
        </p:txBody>
      </p:sp>
      <p:sp>
        <p:nvSpPr>
          <p:cNvPr id="16387" name="Text Placeholder 2"/>
          <p:cNvSpPr txBox="1">
            <a:spLocks/>
          </p:cNvSpPr>
          <p:nvPr/>
        </p:nvSpPr>
        <p:spPr bwMode="auto">
          <a:xfrm>
            <a:off x="1066800" y="1371600"/>
            <a:ext cx="723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eaLnBrk="0" fontAlgn="base" hangingPunct="0">
              <a:spcAft>
                <a:spcPct val="0"/>
              </a:spcAft>
              <a:buFontTx/>
              <a:buNone/>
            </a:pPr>
            <a:r>
              <a:rPr lang="en-US" altLang="en-US" b="1" dirty="0">
                <a:solidFill>
                  <a:srgbClr val="000000"/>
                </a:solidFill>
                <a:latin typeface="Arial Narrow" pitchFamily="34" charset="0"/>
              </a:rPr>
              <a:t>Make sure you have all the pieces</a:t>
            </a:r>
          </a:p>
          <a:p>
            <a:pPr eaLnBrk="0" fontAlgn="base" hangingPunct="0">
              <a:spcAft>
                <a:spcPct val="0"/>
              </a:spcAft>
              <a:buFontTx/>
              <a:buNone/>
            </a:pPr>
            <a:endParaRPr lang="en-US" altLang="en-US" b="1" dirty="0">
              <a:solidFill>
                <a:srgbClr val="000000"/>
              </a:solidFill>
              <a:latin typeface="Arial Narrow" pitchFamily="34" charset="0"/>
            </a:endParaRPr>
          </a:p>
        </p:txBody>
      </p:sp>
      <p:sp>
        <p:nvSpPr>
          <p:cNvPr id="16388" name="Text Placeholder 3"/>
          <p:cNvSpPr txBox="1">
            <a:spLocks/>
          </p:cNvSpPr>
          <p:nvPr/>
        </p:nvSpPr>
        <p:spPr bwMode="auto">
          <a:xfrm>
            <a:off x="1143000" y="2667000"/>
            <a:ext cx="3657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eaLnBrk="0" fontAlgn="base" hangingPunct="0">
              <a:spcAft>
                <a:spcPct val="0"/>
              </a:spcAft>
              <a:buFontTx/>
              <a:buNone/>
            </a:pPr>
            <a:r>
              <a:rPr lang="en-US" altLang="en-US" sz="2600" dirty="0">
                <a:solidFill>
                  <a:srgbClr val="000000"/>
                </a:solidFill>
              </a:rPr>
              <a:t>Public School Retirement System of Missouri (PSRS)</a:t>
            </a:r>
          </a:p>
        </p:txBody>
      </p:sp>
      <p:sp>
        <p:nvSpPr>
          <p:cNvPr id="16389" name="Text Placeholder 4"/>
          <p:cNvSpPr txBox="1">
            <a:spLocks/>
          </p:cNvSpPr>
          <p:nvPr/>
        </p:nvSpPr>
        <p:spPr bwMode="auto">
          <a:xfrm>
            <a:off x="5486400" y="5029200"/>
            <a:ext cx="274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eaLnBrk="0" fontAlgn="base" hangingPunct="0">
              <a:spcAft>
                <a:spcPct val="0"/>
              </a:spcAft>
              <a:buFontTx/>
              <a:buNone/>
            </a:pPr>
            <a:r>
              <a:rPr lang="en-US" altLang="en-US" sz="1800" dirty="0">
                <a:solidFill>
                  <a:srgbClr val="7F7F7F"/>
                </a:solidFill>
              </a:rPr>
              <a:t>SPS-sem0207MO</a:t>
            </a:r>
          </a:p>
          <a:p>
            <a:pPr eaLnBrk="0" fontAlgn="base" hangingPunct="0">
              <a:spcAft>
                <a:spcPct val="0"/>
              </a:spcAft>
              <a:buFontTx/>
              <a:buNone/>
            </a:pPr>
            <a:r>
              <a:rPr lang="en-US" altLang="en-US" sz="1800" dirty="0">
                <a:solidFill>
                  <a:srgbClr val="7F7F7F"/>
                </a:solidFill>
              </a:rPr>
              <a:t>080115</a:t>
            </a:r>
          </a:p>
        </p:txBody>
      </p:sp>
      <p:pic>
        <p:nvPicPr>
          <p:cNvPr id="9" name="Picture 8" descr="PuzzleSTRS2010.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057400"/>
            <a:ext cx="36703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028707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90600" y="628650"/>
            <a:ext cx="7467600" cy="1200150"/>
          </a:xfrm>
          <a:ln/>
        </p:spPr>
        <p:txBody>
          <a:bodyPr>
            <a:normAutofit fontScale="90000"/>
          </a:bodyPr>
          <a:lstStyle/>
          <a:p>
            <a:pPr eaLnBrk="1" hangingPunct="1"/>
            <a:r>
              <a:rPr lang="en-US" altLang="en-US" dirty="0"/>
              <a:t>Public School Retirement System of   Missouri (PSRS)</a:t>
            </a:r>
          </a:p>
        </p:txBody>
      </p:sp>
      <p:sp>
        <p:nvSpPr>
          <p:cNvPr id="7171" name="Rectangle 3"/>
          <p:cNvSpPr>
            <a:spLocks noGrp="1" noChangeArrowheads="1"/>
          </p:cNvSpPr>
          <p:nvPr>
            <p:ph type="body" sz="quarter" idx="10"/>
          </p:nvPr>
        </p:nvSpPr>
        <p:spPr>
          <a:xfrm>
            <a:off x="1295400" y="2057400"/>
            <a:ext cx="7162800" cy="3200400"/>
          </a:xfrm>
          <a:ln>
            <a:miter lim="800000"/>
            <a:headEnd/>
            <a:tailEnd/>
          </a:ln>
          <a:extLst/>
        </p:spPr>
        <p:txBody>
          <a:bodyPr/>
          <a:lstStyle/>
          <a:p>
            <a:pPr eaLnBrk="1" hangingPunct="1">
              <a:buFont typeface="Arial" charset="0"/>
              <a:buChar char="•"/>
              <a:defRPr/>
            </a:pPr>
            <a:r>
              <a:rPr lang="en-US" dirty="0">
                <a:ea typeface="+mn-ea"/>
              </a:rPr>
              <a:t>Membership</a:t>
            </a:r>
          </a:p>
          <a:p>
            <a:pPr eaLnBrk="1" hangingPunct="1">
              <a:buFont typeface="Arial" charset="0"/>
              <a:buChar char="•"/>
              <a:defRPr/>
            </a:pPr>
            <a:r>
              <a:rPr lang="en-US" dirty="0">
                <a:ea typeface="+mn-ea"/>
              </a:rPr>
              <a:t>Contributions</a:t>
            </a:r>
          </a:p>
          <a:p>
            <a:pPr eaLnBrk="1" hangingPunct="1">
              <a:buFont typeface="Arial" charset="0"/>
              <a:buChar char="•"/>
              <a:defRPr/>
            </a:pPr>
            <a:r>
              <a:rPr lang="en-US" dirty="0">
                <a:ea typeface="+mn-ea"/>
              </a:rPr>
              <a:t>Vesting</a:t>
            </a:r>
          </a:p>
          <a:p>
            <a:pPr eaLnBrk="1" hangingPunct="1">
              <a:buFont typeface="Arial" charset="0"/>
              <a:buChar char="•"/>
              <a:defRPr/>
            </a:pPr>
            <a:r>
              <a:rPr lang="en-US" dirty="0">
                <a:ea typeface="+mn-ea"/>
              </a:rPr>
              <a:t>Benefit factors</a:t>
            </a:r>
          </a:p>
          <a:p>
            <a:pPr eaLnBrk="1" hangingPunct="1">
              <a:buFont typeface="Arial" charset="0"/>
              <a:buChar char="•"/>
              <a:defRPr/>
            </a:pPr>
            <a:r>
              <a:rPr lang="en-US" dirty="0">
                <a:ea typeface="+mn-ea"/>
              </a:rPr>
              <a:t>Beneficiary</a:t>
            </a:r>
          </a:p>
          <a:p>
            <a:pPr eaLnBrk="1" hangingPunct="1">
              <a:buFont typeface="Arial" charset="0"/>
              <a:buChar char="•"/>
              <a:defRPr/>
            </a:pPr>
            <a:r>
              <a:rPr lang="en-US" dirty="0">
                <a:ea typeface="+mn-ea"/>
              </a:rPr>
              <a:t>Survivor benefits</a:t>
            </a:r>
          </a:p>
          <a:p>
            <a:pPr eaLnBrk="1" hangingPunct="1">
              <a:buFont typeface="Arial" charset="0"/>
              <a:buChar char="•"/>
              <a:defRPr/>
            </a:pPr>
            <a:r>
              <a:rPr lang="en-US" dirty="0">
                <a:ea typeface="+mn-ea"/>
              </a:rPr>
              <a:t>Payment plans</a:t>
            </a:r>
          </a:p>
          <a:p>
            <a:pPr eaLnBrk="1" hangingPunct="1">
              <a:buFont typeface="Arial" charset="0"/>
              <a:buChar char="•"/>
              <a:defRPr/>
            </a:pPr>
            <a:r>
              <a:rPr lang="en-US" dirty="0">
                <a:ea typeface="+mn-ea"/>
              </a:rPr>
              <a:t>Service retirement</a:t>
            </a:r>
          </a:p>
          <a:p>
            <a:pPr eaLnBrk="1" hangingPunct="1">
              <a:buFont typeface="Arial" charset="0"/>
              <a:buChar char="•"/>
              <a:defRPr/>
            </a:pPr>
            <a:r>
              <a:rPr lang="en-US" dirty="0">
                <a:ea typeface="+mn-ea"/>
              </a:rPr>
              <a:t>Early retirement</a:t>
            </a:r>
          </a:p>
          <a:p>
            <a:pPr eaLnBrk="1" hangingPunct="1">
              <a:buFont typeface="Arial" charset="0"/>
              <a:buChar char="•"/>
              <a:defRPr/>
            </a:pPr>
            <a:r>
              <a:rPr lang="en-US" dirty="0">
                <a:ea typeface="+mn-ea"/>
              </a:rPr>
              <a:t>COLA</a:t>
            </a:r>
          </a:p>
        </p:txBody>
      </p:sp>
    </p:spTree>
    <p:custDataLst>
      <p:tags r:id="rId1"/>
    </p:custDataLst>
    <p:extLst>
      <p:ext uri="{BB962C8B-B14F-4D97-AF65-F5344CB8AC3E}">
        <p14:creationId xmlns:p14="http://schemas.microsoft.com/office/powerpoint/2010/main" val="342804186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Your beneficiary</a:t>
            </a:r>
          </a:p>
        </p:txBody>
      </p:sp>
      <p:sp>
        <p:nvSpPr>
          <p:cNvPr id="25603" name="Text Placeholder 2"/>
          <p:cNvSpPr>
            <a:spLocks noGrp="1"/>
          </p:cNvSpPr>
          <p:nvPr>
            <p:ph type="body" sz="quarter" idx="10"/>
          </p:nvPr>
        </p:nvSpPr>
        <p:spPr>
          <a:xfrm>
            <a:off x="1447800" y="1600200"/>
            <a:ext cx="6096000" cy="3657600"/>
          </a:xfrm>
        </p:spPr>
        <p:txBody>
          <a:bodyPr/>
          <a:lstStyle/>
          <a:p>
            <a:r>
              <a:rPr lang="en-US" altLang="en-US" dirty="0">
                <a:latin typeface="Times New Roman" pitchFamily="18" charset="0"/>
                <a:cs typeface="Times New Roman" pitchFamily="18" charset="0"/>
              </a:rPr>
              <a:t>Make a beneficiary designation</a:t>
            </a:r>
          </a:p>
          <a:p>
            <a:pPr lvl="1"/>
            <a:r>
              <a:rPr lang="en-US" altLang="en-US" dirty="0">
                <a:latin typeface="Times New Roman" pitchFamily="18" charset="0"/>
                <a:cs typeface="Times New Roman" pitchFamily="18" charset="0"/>
              </a:rPr>
              <a:t>One or more primary beneficiaries</a:t>
            </a:r>
          </a:p>
          <a:p>
            <a:pPr lvl="1"/>
            <a:r>
              <a:rPr lang="en-US" altLang="en-US" dirty="0">
                <a:latin typeface="Times New Roman" pitchFamily="18" charset="0"/>
                <a:cs typeface="Times New Roman" pitchFamily="18" charset="0"/>
              </a:rPr>
              <a:t>One or more contingent beneficiaries</a:t>
            </a:r>
          </a:p>
          <a:p>
            <a:pPr lvl="1"/>
            <a:endParaRPr lang="en-US" altLang="en-US" sz="1100" dirty="0">
              <a:latin typeface="Times New Roman" pitchFamily="18" charset="0"/>
              <a:cs typeface="Times New Roman" pitchFamily="18" charset="0"/>
            </a:endParaRPr>
          </a:p>
          <a:p>
            <a:r>
              <a:rPr lang="en-US" altLang="en-US" dirty="0">
                <a:latin typeface="Times New Roman" pitchFamily="18" charset="0"/>
                <a:cs typeface="Times New Roman" pitchFamily="18" charset="0"/>
              </a:rPr>
              <a:t>Keep your designations up to date</a:t>
            </a:r>
          </a:p>
          <a:p>
            <a:endParaRPr lang="en-US" altLang="en-US" sz="1100" dirty="0">
              <a:latin typeface="Times New Roman" pitchFamily="18" charset="0"/>
              <a:cs typeface="Times New Roman" pitchFamily="18" charset="0"/>
            </a:endParaRPr>
          </a:p>
          <a:p>
            <a:r>
              <a:rPr lang="en-US" altLang="en-US" dirty="0">
                <a:latin typeface="Times New Roman" pitchFamily="18" charset="0"/>
                <a:cs typeface="Times New Roman" pitchFamily="18" charset="0"/>
              </a:rPr>
              <a:t>“Nomination of Beneficiary” form</a:t>
            </a:r>
          </a:p>
          <a:p>
            <a:endParaRPr lang="en-US" altLang="en-US"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45532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a:xfrm>
            <a:off x="963613" y="533400"/>
            <a:ext cx="7413625" cy="647700"/>
          </a:xfrm>
        </p:spPr>
        <p:txBody>
          <a:bodyPr>
            <a:normAutofit fontScale="90000"/>
          </a:bodyPr>
          <a:lstStyle/>
          <a:p>
            <a:r>
              <a:rPr lang="en-US" altLang="en-US" dirty="0"/>
              <a:t>Service retirement</a:t>
            </a:r>
          </a:p>
        </p:txBody>
      </p:sp>
      <p:sp>
        <p:nvSpPr>
          <p:cNvPr id="28675" name="Rectangle 6"/>
          <p:cNvSpPr>
            <a:spLocks noChangeArrowheads="1"/>
          </p:cNvSpPr>
          <p:nvPr/>
        </p:nvSpPr>
        <p:spPr bwMode="auto">
          <a:xfrm>
            <a:off x="857250" y="5245100"/>
            <a:ext cx="3084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eaLnBrk="0" fontAlgn="base" hangingPunct="0">
              <a:spcBef>
                <a:spcPct val="0"/>
              </a:spcBef>
              <a:spcAft>
                <a:spcPct val="0"/>
              </a:spcAft>
              <a:buFontTx/>
              <a:buNone/>
            </a:pPr>
            <a:r>
              <a:rPr lang="en-US" altLang="en-US" sz="1200" i="1" dirty="0">
                <a:solidFill>
                  <a:srgbClr val="000000"/>
                </a:solidFill>
                <a:latin typeface="Arial Narrow" pitchFamily="34" charset="0"/>
              </a:rPr>
              <a:t>This example is for illustration only. Figures using your specific information can be obtained by going to the PSRS website.</a:t>
            </a:r>
          </a:p>
        </p:txBody>
      </p:sp>
      <p:cxnSp>
        <p:nvCxnSpPr>
          <p:cNvPr id="10" name="Straight Connector 9"/>
          <p:cNvCxnSpPr/>
          <p:nvPr/>
        </p:nvCxnSpPr>
        <p:spPr bwMode="auto">
          <a:xfrm>
            <a:off x="6162675" y="1971675"/>
            <a:ext cx="2106613" cy="0"/>
          </a:xfrm>
          <a:prstGeom prst="line">
            <a:avLst/>
          </a:prstGeom>
          <a:ln w="12700">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28677" name="Picture 3"/>
          <p:cNvPicPr>
            <a:picLocks noChangeAspect="1"/>
          </p:cNvPicPr>
          <p:nvPr/>
        </p:nvPicPr>
        <p:blipFill>
          <a:blip r:embed="rId4">
            <a:extLst>
              <a:ext uri="{28A0092B-C50C-407E-A947-70E740481C1C}">
                <a14:useLocalDpi xmlns:a14="http://schemas.microsoft.com/office/drawing/2010/main" val="0"/>
              </a:ext>
            </a:extLst>
          </a:blip>
          <a:srcRect l="19406" r="54504"/>
          <a:stretch>
            <a:fillRect/>
          </a:stretch>
        </p:blipFill>
        <p:spPr bwMode="auto">
          <a:xfrm>
            <a:off x="3962400" y="663575"/>
            <a:ext cx="2432050"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2" name="Content Placeholder 3"/>
          <p:cNvGraphicFramePr>
            <a:graphicFrameLocks/>
          </p:cNvGraphicFramePr>
          <p:nvPr/>
        </p:nvGraphicFramePr>
        <p:xfrm>
          <a:off x="1371600" y="2132013"/>
          <a:ext cx="1981200" cy="2325687"/>
        </p:xfrm>
        <a:graphic>
          <a:graphicData uri="http://schemas.openxmlformats.org/drawingml/2006/table">
            <a:tbl>
              <a:tblPr>
                <a:effectLst/>
              </a:tblPr>
              <a:tblGrid>
                <a:gridCol w="1981200">
                  <a:extLst>
                    <a:ext uri="{9D8B030D-6E8A-4147-A177-3AD203B41FA5}">
                      <a16:colId xmlns:a16="http://schemas.microsoft.com/office/drawing/2014/main" val="20000"/>
                    </a:ext>
                  </a:extLst>
                </a:gridCol>
              </a:tblGrid>
              <a:tr h="4929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dirty="0">
                          <a:effectLst/>
                          <a:latin typeface="Arial Narrow" pitchFamily="34" charset="0"/>
                        </a:rPr>
                        <a:t>Assumptions</a:t>
                      </a:r>
                      <a:endParaRPr kumimoji="0" lang="en-US" sz="1800" b="1"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endParaRPr>
                    </a:p>
                  </a:txBody>
                  <a:tcPr marL="90499" marR="90499"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819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500" b="1" dirty="0">
                          <a:effectLst/>
                          <a:latin typeface="Arial Narrow" pitchFamily="34" charset="0"/>
                        </a:rPr>
                        <a:t>Member – age 60</a:t>
                      </a:r>
                    </a:p>
                  </a:txBody>
                  <a:tcPr marL="90499" marR="90499"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1"/>
                  </a:ext>
                </a:extLst>
              </a:tr>
              <a:tr h="45819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500" b="1" dirty="0">
                          <a:effectLst/>
                          <a:latin typeface="Arial Narrow" pitchFamily="34" charset="0"/>
                        </a:rPr>
                        <a:t>Beneficiary – age 60</a:t>
                      </a:r>
                    </a:p>
                  </a:txBody>
                  <a:tcPr marL="90499" marR="90499"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2"/>
                  </a:ext>
                </a:extLst>
              </a:tr>
              <a:tr h="45819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500" b="1" dirty="0">
                          <a:effectLst/>
                          <a:latin typeface="Arial Narrow" pitchFamily="34" charset="0"/>
                        </a:rPr>
                        <a:t>Service</a:t>
                      </a:r>
                      <a:r>
                        <a:rPr lang="en-US" sz="1500" b="1" baseline="0" dirty="0">
                          <a:effectLst/>
                          <a:latin typeface="Arial Narrow" pitchFamily="34" charset="0"/>
                        </a:rPr>
                        <a:t> – 30 years </a:t>
                      </a:r>
                      <a:endParaRPr lang="en-US" sz="1500" b="1" dirty="0">
                        <a:effectLst/>
                        <a:latin typeface="Arial Narrow" pitchFamily="34" charset="0"/>
                      </a:endParaRPr>
                    </a:p>
                  </a:txBody>
                  <a:tcPr marL="90499" marR="90499"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3"/>
                  </a:ext>
                </a:extLst>
              </a:tr>
              <a:tr h="45819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500" b="1" dirty="0">
                          <a:effectLst/>
                          <a:latin typeface="Arial Narrow" pitchFamily="34" charset="0"/>
                        </a:rPr>
                        <a:t>FAS – $50,000</a:t>
                      </a:r>
                    </a:p>
                  </a:txBody>
                  <a:tcPr marL="90499" marR="90499"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4"/>
                  </a:ext>
                </a:extLst>
              </a:tr>
            </a:tbl>
          </a:graphicData>
        </a:graphic>
      </p:graphicFrame>
      <p:sp>
        <p:nvSpPr>
          <p:cNvPr id="28692" name="TextBox 46"/>
          <p:cNvSpPr txBox="1">
            <a:spLocks noChangeArrowheads="1"/>
          </p:cNvSpPr>
          <p:nvPr/>
        </p:nvSpPr>
        <p:spPr bwMode="auto">
          <a:xfrm>
            <a:off x="6496050" y="1543050"/>
            <a:ext cx="143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fontAlgn="base">
              <a:spcBef>
                <a:spcPct val="0"/>
              </a:spcBef>
              <a:spcAft>
                <a:spcPct val="0"/>
              </a:spcAft>
              <a:buFontTx/>
              <a:buNone/>
            </a:pPr>
            <a:r>
              <a:rPr lang="en-US" altLang="en-US" sz="2000" b="1" dirty="0">
                <a:solidFill>
                  <a:srgbClr val="000000"/>
                </a:solidFill>
                <a:latin typeface="Arial Narrow" pitchFamily="34" charset="0"/>
              </a:rPr>
              <a:t>$4,167</a:t>
            </a:r>
          </a:p>
        </p:txBody>
      </p:sp>
      <p:cxnSp>
        <p:nvCxnSpPr>
          <p:cNvPr id="57" name="Straight Connector 56"/>
          <p:cNvCxnSpPr/>
          <p:nvPr/>
        </p:nvCxnSpPr>
        <p:spPr bwMode="auto">
          <a:xfrm rot="-60000">
            <a:off x="5922963" y="1704975"/>
            <a:ext cx="238125" cy="266700"/>
          </a:xfrm>
          <a:prstGeom prst="line">
            <a:avLst/>
          </a:prstGeom>
          <a:ln w="12700">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9" name="Straight Connector 58"/>
          <p:cNvCxnSpPr/>
          <p:nvPr/>
        </p:nvCxnSpPr>
        <p:spPr bwMode="auto">
          <a:xfrm>
            <a:off x="6194425" y="3048000"/>
            <a:ext cx="2108200" cy="0"/>
          </a:xfrm>
          <a:prstGeom prst="line">
            <a:avLst/>
          </a:prstGeom>
          <a:ln w="1270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28695" name="TextBox 59"/>
          <p:cNvSpPr txBox="1">
            <a:spLocks noChangeArrowheads="1"/>
          </p:cNvSpPr>
          <p:nvPr/>
        </p:nvSpPr>
        <p:spPr bwMode="auto">
          <a:xfrm>
            <a:off x="6394450" y="2581275"/>
            <a:ext cx="1262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fontAlgn="base">
              <a:spcBef>
                <a:spcPct val="0"/>
              </a:spcBef>
              <a:spcAft>
                <a:spcPct val="0"/>
              </a:spcAft>
              <a:buFontTx/>
              <a:buNone/>
            </a:pPr>
            <a:r>
              <a:rPr lang="en-US" altLang="en-US" sz="2000" b="1" dirty="0">
                <a:solidFill>
                  <a:srgbClr val="000000"/>
                </a:solidFill>
                <a:latin typeface="Arial Narrow" pitchFamily="34" charset="0"/>
              </a:rPr>
              <a:t>(2.5% x 30)</a:t>
            </a:r>
          </a:p>
        </p:txBody>
      </p:sp>
      <p:cxnSp>
        <p:nvCxnSpPr>
          <p:cNvPr id="61" name="Straight Connector 60"/>
          <p:cNvCxnSpPr/>
          <p:nvPr/>
        </p:nvCxnSpPr>
        <p:spPr bwMode="auto">
          <a:xfrm>
            <a:off x="5956300" y="2781300"/>
            <a:ext cx="238125" cy="266700"/>
          </a:xfrm>
          <a:prstGeom prst="line">
            <a:avLst/>
          </a:prstGeom>
          <a:ln w="12700">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bwMode="auto">
          <a:xfrm>
            <a:off x="6269038" y="4032250"/>
            <a:ext cx="2108200" cy="0"/>
          </a:xfrm>
          <a:prstGeom prst="line">
            <a:avLst/>
          </a:prstGeom>
          <a:ln w="1270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28698" name="TextBox 62"/>
          <p:cNvSpPr txBox="1">
            <a:spLocks noChangeArrowheads="1"/>
          </p:cNvSpPr>
          <p:nvPr/>
        </p:nvSpPr>
        <p:spPr bwMode="auto">
          <a:xfrm>
            <a:off x="6496050" y="3609975"/>
            <a:ext cx="143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fontAlgn="base">
              <a:spcBef>
                <a:spcPct val="0"/>
              </a:spcBef>
              <a:spcAft>
                <a:spcPct val="0"/>
              </a:spcAft>
              <a:buFontTx/>
              <a:buNone/>
            </a:pPr>
            <a:r>
              <a:rPr lang="en-US" altLang="en-US" sz="2000" b="1" dirty="0">
                <a:solidFill>
                  <a:srgbClr val="000000"/>
                </a:solidFill>
                <a:latin typeface="Arial Narrow" pitchFamily="34" charset="0"/>
              </a:rPr>
              <a:t>$3,125</a:t>
            </a:r>
          </a:p>
        </p:txBody>
      </p:sp>
      <p:cxnSp>
        <p:nvCxnSpPr>
          <p:cNvPr id="64" name="Straight Connector 63"/>
          <p:cNvCxnSpPr/>
          <p:nvPr/>
        </p:nvCxnSpPr>
        <p:spPr bwMode="auto">
          <a:xfrm rot="-180000">
            <a:off x="6022975" y="3771900"/>
            <a:ext cx="239713" cy="266700"/>
          </a:xfrm>
          <a:prstGeom prst="line">
            <a:avLst/>
          </a:prstGeom>
          <a:ln w="12700">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bwMode="auto">
          <a:xfrm>
            <a:off x="6226175" y="5029200"/>
            <a:ext cx="2108200" cy="0"/>
          </a:xfrm>
          <a:prstGeom prst="line">
            <a:avLst/>
          </a:prstGeom>
          <a:ln w="1270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28701" name="TextBox 65"/>
          <p:cNvSpPr txBox="1">
            <a:spLocks noChangeArrowheads="1"/>
          </p:cNvSpPr>
          <p:nvPr/>
        </p:nvSpPr>
        <p:spPr bwMode="auto">
          <a:xfrm>
            <a:off x="6496050" y="4600575"/>
            <a:ext cx="1503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fontAlgn="base">
              <a:spcBef>
                <a:spcPct val="0"/>
              </a:spcBef>
              <a:spcAft>
                <a:spcPct val="0"/>
              </a:spcAft>
              <a:buFontTx/>
              <a:buNone/>
            </a:pPr>
            <a:r>
              <a:rPr lang="en-US" altLang="en-US" sz="2000" b="1" dirty="0">
                <a:solidFill>
                  <a:srgbClr val="E25B00"/>
                </a:solidFill>
                <a:latin typeface="Arial Narrow" pitchFamily="34" charset="0"/>
              </a:rPr>
              <a:t>$1,042</a:t>
            </a:r>
          </a:p>
        </p:txBody>
      </p:sp>
      <p:cxnSp>
        <p:nvCxnSpPr>
          <p:cNvPr id="67" name="Straight Connector 66"/>
          <p:cNvCxnSpPr/>
          <p:nvPr/>
        </p:nvCxnSpPr>
        <p:spPr bwMode="auto">
          <a:xfrm rot="-120000">
            <a:off x="5988050" y="4762500"/>
            <a:ext cx="238125" cy="266700"/>
          </a:xfrm>
          <a:prstGeom prst="line">
            <a:avLst/>
          </a:prstGeom>
          <a:ln w="12700">
            <a:headEnd type="none" w="med" len="med"/>
            <a:tailEnd type="none" w="med" len="med"/>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1657418515"/>
      </p:ext>
    </p:extLst>
  </p:cSld>
  <p:clrMapOvr>
    <a:masterClrMapping/>
  </p:clrMapOvr>
  <p:transition spd="slow">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p:txBody>
          <a:bodyPr/>
          <a:lstStyle/>
          <a:p>
            <a:r>
              <a:rPr lang="en-US" altLang="en-US" dirty="0"/>
              <a:t>Payment options</a:t>
            </a:r>
          </a:p>
        </p:txBody>
      </p:sp>
      <p:graphicFrame>
        <p:nvGraphicFramePr>
          <p:cNvPr id="6" name="Content Placeholder 3"/>
          <p:cNvGraphicFramePr>
            <a:graphicFrameLocks/>
          </p:cNvGraphicFramePr>
          <p:nvPr/>
        </p:nvGraphicFramePr>
        <p:xfrm>
          <a:off x="1066800" y="1600200"/>
          <a:ext cx="6705600" cy="3566160"/>
        </p:xfrm>
        <a:graphic>
          <a:graphicData uri="http://schemas.openxmlformats.org/drawingml/2006/table">
            <a:tbl>
              <a:tblPr>
                <a:effectLst>
                  <a:outerShdw blurRad="260350" dist="406400" dir="2700000" algn="tl" rotWithShape="0">
                    <a:schemeClr val="tx1">
                      <a:alpha val="43000"/>
                    </a:schemeClr>
                  </a:outerShdw>
                </a:effectLst>
              </a:tblPr>
              <a:tblGrid>
                <a:gridCol w="2362200">
                  <a:extLst>
                    <a:ext uri="{9D8B030D-6E8A-4147-A177-3AD203B41FA5}">
                      <a16:colId xmlns:a16="http://schemas.microsoft.com/office/drawing/2014/main" val="20000"/>
                    </a:ext>
                  </a:extLst>
                </a:gridCol>
                <a:gridCol w="2108200">
                  <a:extLst>
                    <a:ext uri="{9D8B030D-6E8A-4147-A177-3AD203B41FA5}">
                      <a16:colId xmlns:a16="http://schemas.microsoft.com/office/drawing/2014/main" val="20001"/>
                    </a:ext>
                  </a:extLst>
                </a:gridCol>
                <a:gridCol w="2235200">
                  <a:extLst>
                    <a:ext uri="{9D8B030D-6E8A-4147-A177-3AD203B41FA5}">
                      <a16:colId xmlns:a16="http://schemas.microsoft.com/office/drawing/2014/main" val="20002"/>
                    </a:ext>
                  </a:extLst>
                </a:gridCol>
              </a:tblGrid>
              <a:tr h="290513">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endParaRP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pitchFamily="-110" charset="0"/>
                        <a:ea typeface="ＭＳ Ｐゴシック" pitchFamily="-110" charset="-128"/>
                        <a:cs typeface="ＭＳ Ｐゴシック" pitchFamily="-110" charset="-128"/>
                      </a:endParaRP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endParaRP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0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Arial Narrow" pitchFamily="34" charset="0"/>
                          <a:ea typeface="ＭＳ Ｐゴシック" pitchFamily="-110" charset="-128"/>
                          <a:cs typeface="ＭＳ Ｐゴシック" pitchFamily="-110" charset="-128"/>
                        </a:rPr>
                        <a:t>Option</a:t>
                      </a: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Arial Narrow" pitchFamily="34" charset="0"/>
                          <a:ea typeface="ＭＳ Ｐゴシック" pitchFamily="-110" charset="-128"/>
                          <a:cs typeface="ＭＳ Ｐゴシック" pitchFamily="-110" charset="-128"/>
                        </a:rPr>
                        <a:t>Retiree</a:t>
                      </a: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Arial Narrow" pitchFamily="34" charset="0"/>
                          <a:ea typeface="ＭＳ Ｐゴシック" pitchFamily="-110" charset="-128"/>
                          <a:cs typeface="ＭＳ Ｐゴシック" pitchFamily="-110" charset="-128"/>
                        </a:rPr>
                        <a:t>Beneficiary</a:t>
                      </a: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Narrow" pitchFamily="34" charset="0"/>
                          <a:ea typeface="ＭＳ Ｐゴシック" pitchFamily="-110" charset="-128"/>
                          <a:cs typeface="ＭＳ Ｐゴシック" pitchFamily="-110" charset="-128"/>
                        </a:rPr>
                        <a:t>1 – Single life</a:t>
                      </a: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 $3,125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Narrow" pitchFamily="34" charset="0"/>
                          <a:ea typeface="ＭＳ Ｐゴシック" pitchFamily="-110" charset="-128"/>
                          <a:cs typeface="ＭＳ Ｐゴシック" pitchFamily="-110" charset="-128"/>
                        </a:rPr>
                        <a:t>2 – Joint &amp; 100%</a:t>
                      </a: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 $2,801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$2,801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Narrow" pitchFamily="34" charset="0"/>
                          <a:ea typeface="ＭＳ Ｐゴシック" pitchFamily="-110" charset="-128"/>
                          <a:cs typeface="ＭＳ Ｐゴシック" pitchFamily="-110" charset="-128"/>
                        </a:rPr>
                        <a:t>3 – Joint &amp; 75%</a:t>
                      </a: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 $2,876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$2,157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Narrow" pitchFamily="34" charset="0"/>
                          <a:ea typeface="ＭＳ Ｐゴシック" pitchFamily="-110" charset="-128"/>
                          <a:cs typeface="ＭＳ Ｐゴシック" pitchFamily="-110" charset="-128"/>
                        </a:rPr>
                        <a:t>4 – Joint &amp; 50%</a:t>
                      </a: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 $2,954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$1,477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Narrow" pitchFamily="34" charset="0"/>
                          <a:ea typeface="ＭＳ Ｐゴシック" pitchFamily="-110" charset="-128"/>
                          <a:cs typeface="ＭＳ Ｐゴシック" pitchFamily="-110" charset="-128"/>
                        </a:rPr>
                        <a:t>5 – 120 month term</a:t>
                      </a: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 $3,070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$3,070 or $0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Narrow" pitchFamily="34" charset="0"/>
                          <a:ea typeface="ＭＳ Ｐゴシック" pitchFamily="-110" charset="-128"/>
                          <a:cs typeface="ＭＳ Ｐゴシック" pitchFamily="-110" charset="-128"/>
                        </a:rPr>
                        <a:t>6 – 60 month term</a:t>
                      </a:r>
                    </a:p>
                  </a:txBody>
                  <a:tcPr marL="90499" marR="904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 $3,111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itchFamily="34" charset="0"/>
                          <a:ea typeface="ＭＳ Ｐゴシック" pitchFamily="1" charset="-128"/>
                        </a:rPr>
                        <a:t>$3,111 or $0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bl>
          </a:graphicData>
        </a:graphic>
      </p:graphicFrame>
      <p:sp>
        <p:nvSpPr>
          <p:cNvPr id="29700" name="Rectangle 6"/>
          <p:cNvSpPr>
            <a:spLocks noChangeArrowheads="1"/>
          </p:cNvSpPr>
          <p:nvPr/>
        </p:nvSpPr>
        <p:spPr bwMode="auto">
          <a:xfrm>
            <a:off x="990600" y="5529263"/>
            <a:ext cx="7315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fontAlgn="base">
              <a:spcBef>
                <a:spcPct val="0"/>
              </a:spcBef>
              <a:spcAft>
                <a:spcPct val="0"/>
              </a:spcAft>
              <a:buFontTx/>
              <a:buNone/>
            </a:pPr>
            <a:r>
              <a:rPr lang="en-US" altLang="en-US" sz="1600" i="1" dirty="0">
                <a:solidFill>
                  <a:srgbClr val="000000"/>
                </a:solidFill>
                <a:latin typeface="Arial Narrow" pitchFamily="34" charset="0"/>
              </a:rPr>
              <a:t>FAS = $4,167</a:t>
            </a:r>
          </a:p>
        </p:txBody>
      </p:sp>
    </p:spTree>
    <p:custDataLst>
      <p:tags r:id="rId1"/>
    </p:custDataLst>
    <p:extLst>
      <p:ext uri="{BB962C8B-B14F-4D97-AF65-F5344CB8AC3E}">
        <p14:creationId xmlns:p14="http://schemas.microsoft.com/office/powerpoint/2010/main" val="903560203"/>
      </p:ext>
    </p:extLst>
  </p:cSld>
  <p:clrMapOvr>
    <a:masterClrMapping/>
  </p:clrMapOvr>
  <p:transition spd="slow">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dirty="0"/>
              <a:t>You should review your retirement plan</a:t>
            </a:r>
          </a:p>
        </p:txBody>
      </p:sp>
      <p:sp>
        <p:nvSpPr>
          <p:cNvPr id="48131" name="Text Placeholder 2"/>
          <p:cNvSpPr txBox="1">
            <a:spLocks/>
          </p:cNvSpPr>
          <p:nvPr/>
        </p:nvSpPr>
        <p:spPr bwMode="auto">
          <a:xfrm>
            <a:off x="1143000" y="1828800"/>
            <a:ext cx="716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eaLnBrk="0" fontAlgn="base" hangingPunct="0">
              <a:spcBef>
                <a:spcPct val="0"/>
              </a:spcBef>
              <a:spcAft>
                <a:spcPct val="0"/>
              </a:spcAft>
              <a:buFontTx/>
              <a:buNone/>
            </a:pPr>
            <a:r>
              <a:rPr lang="en-US" altLang="en-US" sz="3200" b="1" dirty="0">
                <a:solidFill>
                  <a:srgbClr val="000000"/>
                </a:solidFill>
                <a:latin typeface="Arial Narrow" pitchFamily="34" charset="0"/>
              </a:rPr>
              <a:t>Retirement planning </a:t>
            </a:r>
          </a:p>
          <a:p>
            <a:pPr eaLnBrk="0" fontAlgn="base" hangingPunct="0">
              <a:spcBef>
                <a:spcPct val="0"/>
              </a:spcBef>
              <a:spcAft>
                <a:spcPct val="0"/>
              </a:spcAft>
              <a:buFontTx/>
              <a:buNone/>
            </a:pPr>
            <a:r>
              <a:rPr lang="en-US" altLang="en-US" sz="3200" b="1" dirty="0">
                <a:solidFill>
                  <a:srgbClr val="000000"/>
                </a:solidFill>
                <a:latin typeface="Arial Narrow" pitchFamily="34" charset="0"/>
              </a:rPr>
              <a:t>is a process, </a:t>
            </a:r>
            <a:br>
              <a:rPr lang="en-US" altLang="en-US" sz="3200" b="1" dirty="0">
                <a:solidFill>
                  <a:srgbClr val="000000"/>
                </a:solidFill>
                <a:latin typeface="Arial Narrow" pitchFamily="34" charset="0"/>
              </a:rPr>
            </a:br>
            <a:r>
              <a:rPr lang="en-US" altLang="en-US" sz="3200" b="1" dirty="0">
                <a:solidFill>
                  <a:srgbClr val="000000"/>
                </a:solidFill>
                <a:latin typeface="Arial Narrow" pitchFamily="34" charset="0"/>
              </a:rPr>
              <a:t>not an event!</a:t>
            </a:r>
          </a:p>
          <a:p>
            <a:pPr eaLnBrk="0" fontAlgn="base" hangingPunct="0">
              <a:spcAft>
                <a:spcPct val="0"/>
              </a:spcAft>
              <a:buFontTx/>
              <a:buNone/>
            </a:pPr>
            <a:endParaRPr lang="en-US" altLang="en-US" b="1" dirty="0">
              <a:solidFill>
                <a:srgbClr val="000000"/>
              </a:solidFill>
              <a:latin typeface="Arial Narrow" pitchFamily="34" charset="0"/>
            </a:endParaRPr>
          </a:p>
        </p:txBody>
      </p:sp>
      <p:sp>
        <p:nvSpPr>
          <p:cNvPr id="48132" name="Text Placeholder 4"/>
          <p:cNvSpPr txBox="1">
            <a:spLocks/>
          </p:cNvSpPr>
          <p:nvPr/>
        </p:nvSpPr>
        <p:spPr bwMode="auto">
          <a:xfrm>
            <a:off x="5486400" y="5029200"/>
            <a:ext cx="274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000">
                <a:solidFill>
                  <a:schemeClr val="tx1"/>
                </a:solidFill>
                <a:latin typeface="Times New Roman" pitchFamily="18" charset="0"/>
                <a:ea typeface="MS PGothic" pitchFamily="34" charset="-128"/>
                <a:cs typeface="Times New Roman" pitchFamily="18" charset="0"/>
              </a:defRPr>
            </a:lvl1pPr>
            <a:lvl2pPr marL="742950" indent="-285750">
              <a:spcBef>
                <a:spcPct val="20000"/>
              </a:spcBef>
              <a:buFont typeface="Arial" pitchFamily="34" charset="0"/>
              <a:buChar char="•"/>
              <a:defRPr sz="2600">
                <a:solidFill>
                  <a:schemeClr val="tx1"/>
                </a:solidFill>
                <a:latin typeface="Times New Roman" pitchFamily="18" charset="0"/>
                <a:ea typeface="MS PGothic" pitchFamily="34" charset="-128"/>
                <a:cs typeface="Times New Roman" pitchFamily="18" charset="0"/>
              </a:defRPr>
            </a:lvl2pPr>
            <a:lvl3pPr marL="1143000" indent="-228600">
              <a:spcBef>
                <a:spcPct val="20000"/>
              </a:spcBef>
              <a:buChar char="•"/>
              <a:defRPr sz="2200">
                <a:solidFill>
                  <a:schemeClr val="tx1"/>
                </a:solidFill>
                <a:latin typeface="Times New Roman" pitchFamily="18" charset="0"/>
                <a:ea typeface="MS PGothic" pitchFamily="34" charset="-128"/>
                <a:cs typeface="Times New Roman" pitchFamily="18" charset="0"/>
              </a:defRPr>
            </a:lvl3pPr>
            <a:lvl4pPr marL="1600200" indent="-228600">
              <a:spcBef>
                <a:spcPct val="20000"/>
              </a:spcBef>
              <a:buChar char="–"/>
              <a:defRPr sz="2000">
                <a:solidFill>
                  <a:schemeClr val="tx1"/>
                </a:solidFill>
                <a:latin typeface="Times New Roman" pitchFamily="18" charset="0"/>
                <a:ea typeface="MS PGothic" pitchFamily="34" charset="-128"/>
                <a:cs typeface="Times New Roman" pitchFamily="18" charset="0"/>
              </a:defRPr>
            </a:lvl4pPr>
            <a:lvl5pPr marL="2057400" indent="-228600">
              <a:spcBef>
                <a:spcPct val="20000"/>
              </a:spcBef>
              <a:buChar char="»"/>
              <a:defRPr sz="1600">
                <a:solidFill>
                  <a:schemeClr val="tx1"/>
                </a:solidFill>
                <a:latin typeface="Times New Roman" pitchFamily="18" charset="0"/>
                <a:ea typeface="MS PGothic" pitchFamily="34" charset="-128"/>
                <a:cs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ea typeface="MS PGothic" pitchFamily="34" charset="-128"/>
                <a:cs typeface="Times New Roman" pitchFamily="18" charset="0"/>
              </a:defRPr>
            </a:lvl9pPr>
          </a:lstStyle>
          <a:p>
            <a:pPr eaLnBrk="0" fontAlgn="base" hangingPunct="0">
              <a:spcAft>
                <a:spcPct val="0"/>
              </a:spcAft>
              <a:buFontTx/>
              <a:buNone/>
            </a:pPr>
            <a:endParaRPr lang="en-US" altLang="en-US" sz="1800" dirty="0">
              <a:solidFill>
                <a:srgbClr val="7F7F7F"/>
              </a:solidFill>
            </a:endParaRPr>
          </a:p>
        </p:txBody>
      </p:sp>
      <p:pic>
        <p:nvPicPr>
          <p:cNvPr id="9" name="Picture 8" descr="PuzzleSTRS2010.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057400"/>
            <a:ext cx="36703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9765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28211">
            <a:off x="6418032" y="4464862"/>
            <a:ext cx="2485478" cy="1568318"/>
          </a:xfrm>
          <a:prstGeom prst="rect">
            <a:avLst/>
          </a:prstGeom>
          <a:ln w="38100">
            <a:solidFill>
              <a:schemeClr val="bg1"/>
            </a:solidFill>
          </a:ln>
        </p:spPr>
      </p:pic>
      <p:sp>
        <p:nvSpPr>
          <p:cNvPr id="2" name="Title 1"/>
          <p:cNvSpPr>
            <a:spLocks noGrp="1"/>
          </p:cNvSpPr>
          <p:nvPr>
            <p:ph type="title"/>
          </p:nvPr>
        </p:nvSpPr>
        <p:spPr>
          <a:xfrm>
            <a:off x="485634" y="381000"/>
            <a:ext cx="8201165" cy="1143000"/>
          </a:xfrm>
        </p:spPr>
        <p:txBody>
          <a:bodyPr/>
          <a:lstStyle/>
          <a:p>
            <a:r>
              <a:rPr lang="en-US" b="1" dirty="0"/>
              <a:t>What Makes Horace Mann Special for Schools</a:t>
            </a:r>
          </a:p>
        </p:txBody>
      </p:sp>
      <p:sp>
        <p:nvSpPr>
          <p:cNvPr id="3" name="Content Placeholder 2"/>
          <p:cNvSpPr>
            <a:spLocks noGrp="1"/>
          </p:cNvSpPr>
          <p:nvPr>
            <p:ph idx="1"/>
          </p:nvPr>
        </p:nvSpPr>
        <p:spPr>
          <a:xfrm>
            <a:off x="100335" y="1524000"/>
            <a:ext cx="8510266" cy="5105400"/>
          </a:xfrm>
        </p:spPr>
        <p:txBody>
          <a:bodyPr>
            <a:normAutofit/>
          </a:bodyPr>
          <a:lstStyle/>
          <a:p>
            <a:pPr marL="274320" lvl="1" indent="0">
              <a:buNone/>
            </a:pPr>
            <a:r>
              <a:rPr lang="en-US" b="1" dirty="0">
                <a:solidFill>
                  <a:schemeClr val="bg2">
                    <a:lumMod val="50000"/>
                  </a:schemeClr>
                </a:solidFill>
              </a:rPr>
              <a:t>Our History</a:t>
            </a:r>
            <a:r>
              <a:rPr lang="en-US" dirty="0">
                <a:solidFill>
                  <a:schemeClr val="tx1">
                    <a:lumMod val="85000"/>
                    <a:lumOff val="15000"/>
                  </a:schemeClr>
                </a:solidFill>
              </a:rPr>
              <a:t> – </a:t>
            </a:r>
            <a:r>
              <a:rPr lang="en-US" sz="2000" dirty="0">
                <a:solidFill>
                  <a:schemeClr val="tx1">
                    <a:lumMod val="85000"/>
                    <a:lumOff val="15000"/>
                  </a:schemeClr>
                </a:solidFill>
              </a:rPr>
              <a:t>Founded by two Springfield teachers in 1945</a:t>
            </a:r>
          </a:p>
          <a:p>
            <a:pPr marL="274320" lvl="1" indent="0">
              <a:buNone/>
            </a:pPr>
            <a:r>
              <a:rPr lang="en-US" b="1" dirty="0">
                <a:solidFill>
                  <a:schemeClr val="bg2">
                    <a:lumMod val="50000"/>
                  </a:schemeClr>
                </a:solidFill>
              </a:rPr>
              <a:t>Our Commitment</a:t>
            </a:r>
          </a:p>
          <a:p>
            <a:pPr marL="800100" lvl="2"/>
            <a:r>
              <a:rPr lang="en-US" dirty="0">
                <a:solidFill>
                  <a:schemeClr val="tx1">
                    <a:lumMod val="85000"/>
                    <a:lumOff val="15000"/>
                  </a:schemeClr>
                </a:solidFill>
              </a:rPr>
              <a:t>Helping school employees understand their retirement options</a:t>
            </a:r>
          </a:p>
          <a:p>
            <a:pPr marL="800100" lvl="2"/>
            <a:r>
              <a:rPr lang="en-US" dirty="0">
                <a:solidFill>
                  <a:schemeClr val="tx1">
                    <a:lumMod val="85000"/>
                    <a:lumOff val="15000"/>
                  </a:schemeClr>
                </a:solidFill>
              </a:rPr>
              <a:t>Presenting educational workshops to inform school employees of issues impacting their financial futures</a:t>
            </a:r>
          </a:p>
          <a:p>
            <a:pPr marL="800100" lvl="2"/>
            <a:r>
              <a:rPr lang="en-US" dirty="0">
                <a:solidFill>
                  <a:schemeClr val="tx1">
                    <a:lumMod val="85000"/>
                    <a:lumOff val="15000"/>
                  </a:schemeClr>
                </a:solidFill>
              </a:rPr>
              <a:t>Offering 403(b)s to educators since Congress enacted legislation in 1961</a:t>
            </a:r>
          </a:p>
          <a:p>
            <a:pPr marL="800100" lvl="2"/>
            <a:r>
              <a:rPr lang="en-US" dirty="0">
                <a:solidFill>
                  <a:schemeClr val="tx1">
                    <a:lumMod val="85000"/>
                    <a:lumOff val="15000"/>
                  </a:schemeClr>
                </a:solidFill>
              </a:rPr>
              <a:t>Providing products, features and services developed specifically for school employees</a:t>
            </a:r>
          </a:p>
          <a:p>
            <a:pPr marL="274320" lvl="1" indent="0">
              <a:buNone/>
            </a:pPr>
            <a:r>
              <a:rPr lang="en-US" b="1" dirty="0">
                <a:solidFill>
                  <a:schemeClr val="bg2">
                    <a:lumMod val="50000"/>
                  </a:schemeClr>
                </a:solidFill>
              </a:rPr>
              <a:t>Our Partnerships</a:t>
            </a:r>
          </a:p>
          <a:p>
            <a:pPr marL="800100" lvl="2"/>
            <a:r>
              <a:rPr lang="en-US" dirty="0">
                <a:solidFill>
                  <a:schemeClr val="tx1">
                    <a:lumMod val="85000"/>
                    <a:lumOff val="15000"/>
                  </a:schemeClr>
                </a:solidFill>
              </a:rPr>
              <a:t>Aligned with educational associations throughout the country</a:t>
            </a:r>
          </a:p>
          <a:p>
            <a:pPr marL="800100" lvl="2"/>
            <a:r>
              <a:rPr lang="en-US" dirty="0">
                <a:solidFill>
                  <a:schemeClr val="tx1">
                    <a:lumMod val="85000"/>
                    <a:lumOff val="15000"/>
                  </a:schemeClr>
                </a:solidFill>
              </a:rPr>
              <a:t>Committed partner for our schools and our teachers</a:t>
            </a:r>
          </a:p>
          <a:p>
            <a:pPr marL="1257300" lvl="3">
              <a:buFont typeface="Arial" panose="020B0604020202020204" pitchFamily="34" charset="0"/>
              <a:buChar char="•"/>
            </a:pPr>
            <a:r>
              <a:rPr lang="en-US" dirty="0">
                <a:solidFill>
                  <a:schemeClr val="tx1">
                    <a:lumMod val="85000"/>
                    <a:lumOff val="15000"/>
                  </a:schemeClr>
                </a:solidFill>
              </a:rPr>
              <a:t>DonorsChoose.org funding for classroom supplies</a:t>
            </a:r>
          </a:p>
          <a:p>
            <a:pPr marL="1257300" lvl="3">
              <a:buFont typeface="Arial" panose="020B0604020202020204" pitchFamily="34" charset="0"/>
              <a:buChar char="•"/>
            </a:pPr>
            <a:r>
              <a:rPr lang="en-US" dirty="0">
                <a:solidFill>
                  <a:schemeClr val="tx1">
                    <a:lumMod val="85000"/>
                    <a:lumOff val="15000"/>
                  </a:schemeClr>
                </a:solidFill>
              </a:rPr>
              <a:t>Teacher and staff recognition programs</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18C14F29-5060-4830-A216-B31A92D65088}" type="slidenum">
              <a:rPr lang="en-US" smtClean="0">
                <a:solidFill>
                  <a:srgbClr val="4EB0AB">
                    <a:shade val="75000"/>
                  </a:srgbClr>
                </a:solidFill>
              </a:rPr>
              <a:pPr/>
              <a:t>3</a:t>
            </a:fld>
            <a:endParaRPr lang="en-US" dirty="0">
              <a:solidFill>
                <a:srgbClr val="4EB0AB">
                  <a:shade val="75000"/>
                </a:srgbClr>
              </a:solidFill>
            </a:endParaRPr>
          </a:p>
        </p:txBody>
      </p:sp>
      <p:sp>
        <p:nvSpPr>
          <p:cNvPr id="7" name="Footer Placeholder 6"/>
          <p:cNvSpPr>
            <a:spLocks noGrp="1"/>
          </p:cNvSpPr>
          <p:nvPr>
            <p:ph type="ftr" sz="quarter" idx="11"/>
          </p:nvPr>
        </p:nvSpPr>
        <p:spPr>
          <a:xfrm>
            <a:off x="485634" y="6318814"/>
            <a:ext cx="3552966" cy="365125"/>
          </a:xfrm>
        </p:spPr>
        <p:txBody>
          <a:bodyPr/>
          <a:lstStyle/>
          <a:p>
            <a:pPr>
              <a:defRPr/>
            </a:pPr>
            <a:r>
              <a:rPr lang="en-US">
                <a:solidFill>
                  <a:prstClr val="black">
                    <a:tint val="75000"/>
                  </a:prstClr>
                </a:solidFill>
              </a:rPr>
              <a:t>Institutional Use Only-Not to be used with individual plan participants</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534651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b="1" dirty="0"/>
              <a:t>We maintain strong national and state </a:t>
            </a:r>
            <a:br>
              <a:rPr lang="en-US" sz="3000" b="1" dirty="0"/>
            </a:br>
            <a:r>
              <a:rPr lang="en-US" sz="3000" b="1" dirty="0"/>
              <a:t>association relationships</a:t>
            </a:r>
            <a:endParaRPr lang="en-US" sz="3000" dirty="0"/>
          </a:p>
        </p:txBody>
      </p:sp>
      <p:sp>
        <p:nvSpPr>
          <p:cNvPr id="6" name="Content Placeholder 5"/>
          <p:cNvSpPr>
            <a:spLocks noGrp="1"/>
          </p:cNvSpPr>
          <p:nvPr>
            <p:ph sz="quarter" idx="1"/>
          </p:nvPr>
        </p:nvSpPr>
        <p:spPr/>
        <p:txBody>
          <a:bodyPr>
            <a:normAutofit fontScale="92500" lnSpcReduction="10000"/>
          </a:bodyPr>
          <a:lstStyle/>
          <a:p>
            <a:r>
              <a:rPr lang="en-US" dirty="0"/>
              <a:t>Strategic partner with the Association of School Business Officials International (ASBO)</a:t>
            </a:r>
          </a:p>
          <a:p>
            <a:endParaRPr lang="en-US" dirty="0"/>
          </a:p>
          <a:p>
            <a:endParaRPr lang="en-US" dirty="0"/>
          </a:p>
          <a:p>
            <a:r>
              <a:rPr lang="en-US" dirty="0"/>
              <a:t>Proud sponsor of ASBO International’s Certified </a:t>
            </a:r>
            <a:br>
              <a:rPr lang="en-US" dirty="0"/>
            </a:br>
            <a:r>
              <a:rPr lang="en-US" dirty="0"/>
              <a:t>Administrator of School Finance &amp; Operations program</a:t>
            </a:r>
          </a:p>
          <a:p>
            <a:endParaRPr lang="en-US" dirty="0"/>
          </a:p>
          <a:p>
            <a:endParaRPr lang="en-US" dirty="0"/>
          </a:p>
          <a:p>
            <a:r>
              <a:rPr lang="en-US" dirty="0"/>
              <a:t>State relationships include all state and regional ASBO affiliates.</a:t>
            </a:r>
          </a:p>
          <a:p>
            <a:r>
              <a:rPr lang="en-US" dirty="0"/>
              <a:t>Participate at The School Superintendents Association (AASA), National Association of Secondary School Principals (NASSP) and National Association of Elementary School Principals (NAESP) annual conventions.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026" name="Picture 2" descr="C:\Users\bertetv1\AppData\Local\Microsoft\Windows\Temporary Internet Files\Content.Outlook\DMT93H5C\Strategic Partner logo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905000"/>
            <a:ext cx="3520440" cy="801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971800"/>
            <a:ext cx="1103376" cy="110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r>
              <a:rPr lang="en-US" dirty="0">
                <a:solidFill>
                  <a:prstClr val="black">
                    <a:tint val="75000"/>
                  </a:prstClr>
                </a:solidFill>
              </a:rPr>
              <a:t>PPT-00148 (3/15)</a:t>
            </a:r>
          </a:p>
        </p:txBody>
      </p:sp>
    </p:spTree>
    <p:custDataLst>
      <p:tags r:id="rId1"/>
    </p:custDataLst>
    <p:extLst>
      <p:ext uri="{BB962C8B-B14F-4D97-AF65-F5344CB8AC3E}">
        <p14:creationId xmlns:p14="http://schemas.microsoft.com/office/powerpoint/2010/main" val="1061222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305" l="9746" r="92797"/>
                    </a14:imgEffect>
                  </a14:imgLayer>
                </a14:imgProps>
              </a:ext>
              <a:ext uri="{28A0092B-C50C-407E-A947-70E740481C1C}">
                <a14:useLocalDpi xmlns:a14="http://schemas.microsoft.com/office/drawing/2010/main" val="0"/>
              </a:ext>
            </a:extLst>
          </a:blip>
          <a:srcRect/>
          <a:stretch>
            <a:fillRect/>
          </a:stretch>
        </p:blipFill>
        <p:spPr bwMode="auto">
          <a:xfrm rot="437870">
            <a:off x="-180804" y="4410446"/>
            <a:ext cx="1980905" cy="1980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Image result for appl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2667" r="100000"/>
                    </a14:imgEffect>
                  </a14:imgLayer>
                </a14:imgProps>
              </a:ext>
              <a:ext uri="{28A0092B-C50C-407E-A947-70E740481C1C}">
                <a14:useLocalDpi xmlns:a14="http://schemas.microsoft.com/office/drawing/2010/main" val="0"/>
              </a:ext>
            </a:extLst>
          </a:blip>
          <a:srcRect/>
          <a:stretch>
            <a:fillRect/>
          </a:stretch>
        </p:blipFill>
        <p:spPr bwMode="auto">
          <a:xfrm>
            <a:off x="3200400" y="4150033"/>
            <a:ext cx="2352182" cy="23521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u="sng" dirty="0"/>
              <a:t>Leveraging Local Partners</a:t>
            </a:r>
          </a:p>
        </p:txBody>
      </p:sp>
      <p:sp>
        <p:nvSpPr>
          <p:cNvPr id="4" name="Content Placeholder 3"/>
          <p:cNvSpPr>
            <a:spLocks noGrp="1"/>
          </p:cNvSpPr>
          <p:nvPr>
            <p:ph sz="quarter" idx="1"/>
          </p:nvPr>
        </p:nvSpPr>
        <p:spPr>
          <a:xfrm>
            <a:off x="304800" y="1447800"/>
            <a:ext cx="8503920" cy="4572000"/>
          </a:xfrm>
        </p:spPr>
        <p:txBody>
          <a:bodyPr>
            <a:normAutofit/>
          </a:bodyPr>
          <a:lstStyle/>
          <a:p>
            <a:pPr marL="0" indent="0" algn="ctr">
              <a:buNone/>
            </a:pPr>
            <a:r>
              <a:rPr lang="en-US" sz="2400" i="1" dirty="0"/>
              <a:t>Leveraging local partners to facilitate the success of students, teachers, employees and the school district.</a:t>
            </a:r>
            <a:endParaRPr lang="en-US" sz="2400" dirty="0"/>
          </a:p>
        </p:txBody>
      </p:sp>
      <p:sp>
        <p:nvSpPr>
          <p:cNvPr id="9" name="TextBox 8"/>
          <p:cNvSpPr txBox="1"/>
          <p:nvPr/>
        </p:nvSpPr>
        <p:spPr>
          <a:xfrm>
            <a:off x="3190382" y="4910625"/>
            <a:ext cx="2362200" cy="830997"/>
          </a:xfrm>
          <a:prstGeom prst="rect">
            <a:avLst/>
          </a:prstGeom>
          <a:noFill/>
        </p:spPr>
        <p:txBody>
          <a:bodyPr wrap="square" rtlCol="0">
            <a:spAutoFit/>
          </a:bodyPr>
          <a:lstStyle/>
          <a:p>
            <a:pPr algn="ctr"/>
            <a:r>
              <a:rPr lang="en-US" sz="2400" b="1" dirty="0">
                <a:solidFill>
                  <a:prstClr val="black"/>
                </a:solidFill>
              </a:rPr>
              <a:t>Teacher Appreciation</a:t>
            </a:r>
          </a:p>
        </p:txBody>
      </p:sp>
      <p:sp>
        <p:nvSpPr>
          <p:cNvPr id="13" name="TextBox 12"/>
          <p:cNvSpPr txBox="1"/>
          <p:nvPr/>
        </p:nvSpPr>
        <p:spPr>
          <a:xfrm>
            <a:off x="838200" y="5400898"/>
            <a:ext cx="2362200" cy="830997"/>
          </a:xfrm>
          <a:prstGeom prst="rect">
            <a:avLst/>
          </a:prstGeom>
          <a:noFill/>
        </p:spPr>
        <p:txBody>
          <a:bodyPr wrap="square" rtlCol="0">
            <a:spAutoFit/>
          </a:bodyPr>
          <a:lstStyle/>
          <a:p>
            <a:pPr algn="ctr"/>
            <a:r>
              <a:rPr lang="en-US" sz="2400" b="1" dirty="0">
                <a:solidFill>
                  <a:prstClr val="black"/>
                </a:solidFill>
              </a:rPr>
              <a:t>Student Recognition</a:t>
            </a:r>
          </a:p>
        </p:txBody>
      </p:sp>
      <p:pic>
        <p:nvPicPr>
          <p:cNvPr id="3077" name="Picture 5" descr="http://cdn.vectorstock.com/i/composite/55,54/school-supplies-vector-985554.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00" b="97250" l="5526" r="93158"/>
                    </a14:imgEffect>
                  </a14:imgLayer>
                </a14:imgProps>
              </a:ext>
              <a:ext uri="{28A0092B-C50C-407E-A947-70E740481C1C}">
                <a14:useLocalDpi xmlns:a14="http://schemas.microsoft.com/office/drawing/2010/main" val="0"/>
              </a:ext>
            </a:extLst>
          </a:blip>
          <a:srcRect/>
          <a:stretch>
            <a:fillRect/>
          </a:stretch>
        </p:blipFill>
        <p:spPr bwMode="auto">
          <a:xfrm rot="5400000">
            <a:off x="5592442" y="3490601"/>
            <a:ext cx="3487491" cy="36710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467417" y="4894396"/>
            <a:ext cx="1861408" cy="830997"/>
          </a:xfrm>
          <a:prstGeom prst="rect">
            <a:avLst/>
          </a:prstGeom>
        </p:spPr>
        <p:txBody>
          <a:bodyPr wrap="none">
            <a:spAutoFit/>
          </a:bodyPr>
          <a:lstStyle/>
          <a:p>
            <a:pPr algn="ctr"/>
            <a:r>
              <a:rPr lang="en-US" sz="2400" b="1" dirty="0">
                <a:solidFill>
                  <a:prstClr val="black"/>
                </a:solidFill>
              </a:rPr>
              <a:t>Classroom </a:t>
            </a:r>
          </a:p>
          <a:p>
            <a:pPr algn="ctr"/>
            <a:r>
              <a:rPr lang="en-US" sz="2400" b="1" dirty="0">
                <a:solidFill>
                  <a:prstClr val="black"/>
                </a:solidFill>
              </a:rPr>
              <a:t>Supplies</a:t>
            </a:r>
          </a:p>
        </p:txBody>
      </p:sp>
      <p:sp>
        <p:nvSpPr>
          <p:cNvPr id="7" name="Slide Number Placeholder 6"/>
          <p:cNvSpPr>
            <a:spLocks noGrp="1"/>
          </p:cNvSpPr>
          <p:nvPr>
            <p:ph type="sldNum" sz="quarter" idx="12"/>
          </p:nvPr>
        </p:nvSpPr>
        <p:spPr/>
        <p:txBody>
          <a:bodyPr/>
          <a:lstStyle/>
          <a:p>
            <a:fld id="{18C14F29-5060-4830-A216-B31A92D65088}" type="slidenum">
              <a:rPr lang="en-US" smtClean="0">
                <a:solidFill>
                  <a:srgbClr val="4EB0AB">
                    <a:shade val="75000"/>
                  </a:srgbClr>
                </a:solidFill>
              </a:rPr>
              <a:pPr/>
              <a:t>31</a:t>
            </a:fld>
            <a:endParaRPr lang="en-US" dirty="0">
              <a:solidFill>
                <a:srgbClr val="4EB0AB">
                  <a:shade val="75000"/>
                </a:srgbClr>
              </a:solidFill>
            </a:endParaRPr>
          </a:p>
        </p:txBody>
      </p:sp>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7855" y="2310445"/>
            <a:ext cx="2649442" cy="198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5200" y="2330097"/>
            <a:ext cx="2272626" cy="158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9627" y="2069748"/>
            <a:ext cx="2166491" cy="184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94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solidFill>
                <a:latin typeface="+mn-lt"/>
              </a:rPr>
              <a:t>What’s next?</a:t>
            </a:r>
          </a:p>
        </p:txBody>
      </p:sp>
      <p:sp>
        <p:nvSpPr>
          <p:cNvPr id="5" name="Slide Number Placeholder 4"/>
          <p:cNvSpPr>
            <a:spLocks noGrp="1"/>
          </p:cNvSpPr>
          <p:nvPr>
            <p:ph type="sldNum" sz="quarter" idx="12"/>
          </p:nvPr>
        </p:nvSpPr>
        <p:spPr/>
        <p:txBody>
          <a:bodyPr/>
          <a:lstStyle/>
          <a:p>
            <a:fld id="{A6E163E3-D696-604D-B59E-0B09A6FDEAA8}" type="slidenum">
              <a:rPr lang="en-US" smtClean="0"/>
              <a:t>32</a:t>
            </a:fld>
            <a:endParaRPr lang="en-US" dirty="0"/>
          </a:p>
        </p:txBody>
      </p:sp>
      <p:sp>
        <p:nvSpPr>
          <p:cNvPr id="17" name="TextBox 16"/>
          <p:cNvSpPr txBox="1"/>
          <p:nvPr/>
        </p:nvSpPr>
        <p:spPr>
          <a:xfrm>
            <a:off x="3775387" y="1934615"/>
            <a:ext cx="288099" cy="523220"/>
          </a:xfrm>
          <a:prstGeom prst="rect">
            <a:avLst/>
          </a:prstGeom>
          <a:noFill/>
        </p:spPr>
        <p:txBody>
          <a:bodyPr wrap="square" rtlCol="0">
            <a:spAutoFit/>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57200" y="1407664"/>
            <a:ext cx="5791200" cy="1138773"/>
          </a:xfrm>
          <a:prstGeom prst="rect">
            <a:avLst/>
          </a:prstGeom>
          <a:noFill/>
        </p:spPr>
        <p:txBody>
          <a:bodyPr wrap="square" rtlCol="0">
            <a:spAutoFit/>
          </a:bodyPr>
          <a:lstStyle/>
          <a:p>
            <a:r>
              <a:rPr lang="en-US" sz="2400" dirty="0"/>
              <a:t>Schedule an appointment to find the solution that’s right for you.</a:t>
            </a:r>
            <a:endParaRPr lang="en-US" sz="2000" dirty="0"/>
          </a:p>
          <a:p>
            <a:endParaRPr lang="en-US" sz="2000" dirty="0"/>
          </a:p>
        </p:txBody>
      </p:sp>
      <p:sp>
        <p:nvSpPr>
          <p:cNvPr id="4" name="TextBox 3"/>
          <p:cNvSpPr txBox="1"/>
          <p:nvPr/>
        </p:nvSpPr>
        <p:spPr>
          <a:xfrm>
            <a:off x="685799" y="2331876"/>
            <a:ext cx="5257800" cy="3570208"/>
          </a:xfrm>
          <a:prstGeom prst="rect">
            <a:avLst/>
          </a:prstGeom>
          <a:noFill/>
        </p:spPr>
        <p:txBody>
          <a:bodyPr wrap="square" rtlCol="0">
            <a:spAutoFit/>
          </a:bodyPr>
          <a:lstStyle/>
          <a:p>
            <a:pPr algn="ctr"/>
            <a:r>
              <a:rPr lang="en-US" b="1" dirty="0">
                <a:solidFill>
                  <a:schemeClr val="accent1"/>
                </a:solidFill>
                <a:cs typeface="Arial Narrow"/>
              </a:rPr>
              <a:t>Mike Roman</a:t>
            </a:r>
          </a:p>
          <a:p>
            <a:pPr algn="ctr"/>
            <a:r>
              <a:rPr lang="en-US" b="1" dirty="0">
                <a:cs typeface="Arial Narrow"/>
              </a:rPr>
              <a:t>314-575-6220</a:t>
            </a:r>
          </a:p>
          <a:p>
            <a:pPr algn="ctr"/>
            <a:r>
              <a:rPr lang="en-US" b="1" dirty="0">
                <a:cs typeface="Arial Narrow"/>
              </a:rPr>
              <a:t>Mike.roman@horacemann.com</a:t>
            </a:r>
          </a:p>
          <a:p>
            <a:pPr algn="ctr"/>
            <a:endParaRPr lang="en-US" b="1" dirty="0">
              <a:cs typeface="Arial Narrow"/>
            </a:endParaRPr>
          </a:p>
          <a:p>
            <a:pPr algn="ctr"/>
            <a:r>
              <a:rPr lang="en-US" b="1" dirty="0">
                <a:solidFill>
                  <a:schemeClr val="accent1"/>
                </a:solidFill>
                <a:cs typeface="Arial Narrow"/>
              </a:rPr>
              <a:t>Dennis Novak</a:t>
            </a:r>
          </a:p>
          <a:p>
            <a:pPr algn="ctr"/>
            <a:r>
              <a:rPr lang="en-US" b="1" dirty="0">
                <a:cs typeface="Arial Narrow"/>
              </a:rPr>
              <a:t>636-368-1037</a:t>
            </a:r>
          </a:p>
          <a:p>
            <a:pPr algn="ctr"/>
            <a:r>
              <a:rPr lang="en-US" b="1" dirty="0">
                <a:cs typeface="Arial Narrow"/>
              </a:rPr>
              <a:t>Dennis.novak@horacemann.com</a:t>
            </a:r>
          </a:p>
          <a:p>
            <a:pPr algn="ctr"/>
            <a:endParaRPr lang="en-US" b="1" dirty="0">
              <a:cs typeface="Arial Narrow"/>
            </a:endParaRPr>
          </a:p>
          <a:p>
            <a:pPr algn="ctr"/>
            <a:r>
              <a:rPr lang="en-US" b="1" dirty="0">
                <a:solidFill>
                  <a:schemeClr val="accent1"/>
                </a:solidFill>
                <a:cs typeface="Arial Narrow"/>
              </a:rPr>
              <a:t>Julie Kudrna</a:t>
            </a:r>
          </a:p>
          <a:p>
            <a:pPr algn="ctr"/>
            <a:r>
              <a:rPr lang="en-US" b="1" dirty="0">
                <a:cs typeface="Arial Narrow"/>
              </a:rPr>
              <a:t>417-849-1627</a:t>
            </a:r>
          </a:p>
          <a:p>
            <a:pPr algn="ctr"/>
            <a:r>
              <a:rPr lang="en-US" b="1" dirty="0">
                <a:cs typeface="Arial Narrow"/>
              </a:rPr>
              <a:t>Julie.kudrna@horacemann.com</a:t>
            </a:r>
          </a:p>
          <a:p>
            <a:pPr algn="ctr"/>
            <a:endParaRPr lang="en-US" sz="2800" b="1" dirty="0">
              <a:cs typeface="Arial Narrow"/>
            </a:endParaRPr>
          </a:p>
        </p:txBody>
      </p:sp>
      <p:pic>
        <p:nvPicPr>
          <p:cNvPr id="2050" name="Picture 2" descr="C:\Users\smithj3\AppData\Local\Microsoft\Windows\Temporary Internet Files\Content.Outlook\TF4794JJ\HM left 24-cmyk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237" y="5653414"/>
            <a:ext cx="35909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914400"/>
            <a:ext cx="3462359" cy="5410200"/>
          </a:xfrm>
          <a:prstGeom prst="rect">
            <a:avLst/>
          </a:prstGeom>
        </p:spPr>
      </p:pic>
    </p:spTree>
    <p:custDataLst>
      <p:tags r:id="rId1"/>
    </p:custDataLst>
    <p:extLst>
      <p:ext uri="{BB962C8B-B14F-4D97-AF65-F5344CB8AC3E}">
        <p14:creationId xmlns:p14="http://schemas.microsoft.com/office/powerpoint/2010/main" val="603650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0" y="3200400"/>
            <a:ext cx="6869373" cy="1470025"/>
          </a:xfrm>
        </p:spPr>
        <p:txBody>
          <a:bodyPr/>
          <a:lstStyle/>
          <a:p>
            <a:pPr algn="ctr"/>
            <a:r>
              <a:rPr lang="en-US" dirty="0"/>
              <a:t>Thank you for coming!</a:t>
            </a:r>
          </a:p>
        </p:txBody>
      </p:sp>
      <p:sp>
        <p:nvSpPr>
          <p:cNvPr id="2" name="Slide Number Placeholder 1"/>
          <p:cNvSpPr>
            <a:spLocks noGrp="1"/>
          </p:cNvSpPr>
          <p:nvPr>
            <p:ph type="sldNum" sz="quarter" idx="12"/>
          </p:nvPr>
        </p:nvSpPr>
        <p:spPr/>
        <p:txBody>
          <a:bodyPr/>
          <a:lstStyle/>
          <a:p>
            <a:fld id="{DE8491FC-0AA5-6F41-A416-F1AF96B7BF54}" type="slidenum">
              <a:rPr lang="en-US" smtClean="0">
                <a:solidFill>
                  <a:prstClr val="black">
                    <a:tint val="75000"/>
                  </a:prstClr>
                </a:solidFill>
              </a:rPr>
              <a:pPr/>
              <a:t>33</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817017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17" y="117803"/>
            <a:ext cx="8201165" cy="1143000"/>
          </a:xfrm>
        </p:spPr>
        <p:txBody>
          <a:bodyPr>
            <a:noAutofit/>
          </a:bodyPr>
          <a:lstStyle/>
          <a:p>
            <a:r>
              <a:rPr lang="en-US" sz="3000" b="0" dirty="0"/>
              <a:t>Educators look out for their students’ futures. </a:t>
            </a:r>
            <a:br>
              <a:rPr lang="en-US" sz="3000" b="0" dirty="0"/>
            </a:br>
            <a:r>
              <a:rPr lang="en-US" sz="3000" b="0" dirty="0"/>
              <a:t>They deserve someone to look out for theirs.</a:t>
            </a:r>
          </a:p>
        </p:txBody>
      </p:sp>
      <p:sp>
        <p:nvSpPr>
          <p:cNvPr id="7" name="Slide Number Placeholder 1"/>
          <p:cNvSpPr>
            <a:spLocks noGrp="1"/>
          </p:cNvSpPr>
          <p:nvPr>
            <p:ph type="sldNum" sz="quarter" idx="12"/>
          </p:nvPr>
        </p:nvSpPr>
        <p:spPr>
          <a:xfrm>
            <a:off x="6858000" y="6340475"/>
            <a:ext cx="2133600" cy="365125"/>
          </a:xfrm>
        </p:spPr>
        <p:txBody>
          <a:bodyPr/>
          <a:lstStyle/>
          <a:p>
            <a:pPr algn="r"/>
            <a:fld id="{566787FD-D06D-4975-8307-9C683B0A847C}" type="slidenum">
              <a:rPr lang="en-US" smtClean="0">
                <a:solidFill>
                  <a:prstClr val="black">
                    <a:tint val="75000"/>
                  </a:prstClr>
                </a:solidFill>
              </a:rPr>
              <a:pPr algn="r"/>
              <a:t>4</a:t>
            </a:fld>
            <a:endParaRPr lang="en-US" dirty="0">
              <a:solidFill>
                <a:prstClr val="black">
                  <a:tint val="75000"/>
                </a:prstClr>
              </a:solidFill>
            </a:endParaRPr>
          </a:p>
        </p:txBody>
      </p:sp>
      <p:sp>
        <p:nvSpPr>
          <p:cNvPr id="5" name="TextBox 4"/>
          <p:cNvSpPr txBox="1"/>
          <p:nvPr/>
        </p:nvSpPr>
        <p:spPr>
          <a:xfrm>
            <a:off x="471417" y="1387736"/>
            <a:ext cx="3939218" cy="369332"/>
          </a:xfrm>
          <a:prstGeom prst="rect">
            <a:avLst/>
          </a:prstGeom>
          <a:noFill/>
        </p:spPr>
        <p:txBody>
          <a:bodyPr wrap="square" rtlCol="0">
            <a:spAutoFit/>
          </a:bodyPr>
          <a:lstStyle/>
          <a:p>
            <a:pPr defTabSz="457200"/>
            <a:endParaRPr lang="en-US" dirty="0">
              <a:solidFill>
                <a:prstClr val="black"/>
              </a:solidFill>
            </a:endParaRPr>
          </a:p>
        </p:txBody>
      </p:sp>
      <p:sp>
        <p:nvSpPr>
          <p:cNvPr id="11" name="Content Placeholder 1"/>
          <p:cNvSpPr txBox="1">
            <a:spLocks/>
          </p:cNvSpPr>
          <p:nvPr/>
        </p:nvSpPr>
        <p:spPr>
          <a:xfrm>
            <a:off x="9231601" y="1093503"/>
            <a:ext cx="4689481" cy="4425951"/>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prstClr val="black"/>
              </a:solidFill>
            </a:endParaRPr>
          </a:p>
        </p:txBody>
      </p:sp>
      <p:graphicFrame>
        <p:nvGraphicFramePr>
          <p:cNvPr id="6" name="Diagram 5"/>
          <p:cNvGraphicFramePr/>
          <p:nvPr>
            <p:extLst>
              <p:ext uri="{D42A27DB-BD31-4B8C-83A1-F6EECF244321}">
                <p14:modId xmlns:p14="http://schemas.microsoft.com/office/powerpoint/2010/main" val="2682150914"/>
              </p:ext>
            </p:extLst>
          </p:nvPr>
        </p:nvGraphicFramePr>
        <p:xfrm>
          <a:off x="594911" y="1387736"/>
          <a:ext cx="8077671" cy="4869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594911" y="6257581"/>
            <a:ext cx="8163499" cy="461665"/>
          </a:xfrm>
          <a:prstGeom prst="rect">
            <a:avLst/>
          </a:prstGeom>
          <a:noFill/>
        </p:spPr>
        <p:txBody>
          <a:bodyPr wrap="square" rtlCol="0">
            <a:spAutoFit/>
          </a:bodyPr>
          <a:lstStyle/>
          <a:p>
            <a:pPr defTabSz="457200"/>
            <a:r>
              <a:rPr lang="en-US" sz="1200" i="1" dirty="0">
                <a:solidFill>
                  <a:prstClr val="black"/>
                </a:solidFill>
              </a:rPr>
              <a:t>Sources: Horace Mann Educator Advisory Panel survey, May 2014; National Center for Education Statistics Characteristics of Public and Private Elementary and Secondary School Teachers in the United States, August 2013; Horace Mann Educator Advisory Panel survey, May 2015.</a:t>
            </a:r>
          </a:p>
        </p:txBody>
      </p:sp>
    </p:spTree>
    <p:extLst>
      <p:ext uri="{BB962C8B-B14F-4D97-AF65-F5344CB8AC3E}">
        <p14:creationId xmlns:p14="http://schemas.microsoft.com/office/powerpoint/2010/main" val="2938904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114800"/>
            <a:ext cx="8250238" cy="2370138"/>
          </a:xfrm>
          <a:prstGeom prst="roundRect">
            <a:avLst/>
          </a:prstGeom>
          <a:no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53565C"/>
              </a:solidFill>
            </a:endParaRPr>
          </a:p>
        </p:txBody>
      </p:sp>
      <p:sp>
        <p:nvSpPr>
          <p:cNvPr id="16387" name="Title 1"/>
          <p:cNvSpPr>
            <a:spLocks noGrp="1"/>
          </p:cNvSpPr>
          <p:nvPr>
            <p:ph type="title"/>
          </p:nvPr>
        </p:nvSpPr>
        <p:spPr/>
        <p:txBody>
          <a:bodyPr/>
          <a:lstStyle/>
          <a:p>
            <a:r>
              <a:rPr lang="en-US" altLang="en-US">
                <a:ea typeface="ＭＳ Ｐゴシック" pitchFamily="34" charset="-128"/>
              </a:rPr>
              <a:t>What we do…</a:t>
            </a:r>
            <a:endParaRPr lang="en-US" altLang="en-US" i="1">
              <a:ea typeface="ＭＳ Ｐゴシック" pitchFamily="34" charset="-128"/>
            </a:endParaRPr>
          </a:p>
        </p:txBody>
      </p:sp>
      <p:sp>
        <p:nvSpPr>
          <p:cNvPr id="16388" name="Slide Number Placeholder 4"/>
          <p:cNvSpPr>
            <a:spLocks noGrp="1"/>
          </p:cNvSpPr>
          <p:nvPr>
            <p:ph type="sldNum" sz="quarter" idx="12"/>
          </p:nvPr>
        </p:nvSpPr>
        <p:spPr bwMode="auto">
          <a:xfrm>
            <a:off x="8488363" y="6361113"/>
            <a:ext cx="6365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fld id="{D9E73532-C5F0-4B89-9647-CB28A7A1F655}" type="slidenum">
              <a:rPr lang="en-US" altLang="en-US" smtClean="0">
                <a:solidFill>
                  <a:srgbClr val="53565C"/>
                </a:solidFill>
              </a:rPr>
              <a:pPr eaLnBrk="1" hangingPunct="1"/>
              <a:t>5</a:t>
            </a:fld>
            <a:endParaRPr lang="en-US" altLang="en-US">
              <a:solidFill>
                <a:srgbClr val="53565C"/>
              </a:solidFill>
            </a:endParaRPr>
          </a:p>
        </p:txBody>
      </p:sp>
      <p:sp>
        <p:nvSpPr>
          <p:cNvPr id="16389" name="Rectangle 8"/>
          <p:cNvSpPr>
            <a:spLocks noChangeArrowheads="1"/>
          </p:cNvSpPr>
          <p:nvPr/>
        </p:nvSpPr>
        <p:spPr bwMode="auto">
          <a:xfrm>
            <a:off x="2066925" y="1858963"/>
            <a:ext cx="6019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r>
              <a:rPr lang="en-US" altLang="en-US" sz="2800">
                <a:solidFill>
                  <a:srgbClr val="53565C"/>
                </a:solidFill>
              </a:rPr>
              <a:t>We connect educators with </a:t>
            </a:r>
            <a:r>
              <a:rPr lang="en-US" altLang="en-US" sz="2800" b="1">
                <a:solidFill>
                  <a:srgbClr val="53565C"/>
                </a:solidFill>
              </a:rPr>
              <a:t>solutions</a:t>
            </a:r>
            <a:r>
              <a:rPr lang="en-US" altLang="en-US" sz="2800">
                <a:solidFill>
                  <a:srgbClr val="53565C"/>
                </a:solidFill>
              </a:rPr>
              <a:t> for:</a:t>
            </a:r>
          </a:p>
        </p:txBody>
      </p:sp>
      <p:sp>
        <p:nvSpPr>
          <p:cNvPr id="18" name="TextBox 17"/>
          <p:cNvSpPr txBox="1"/>
          <p:nvPr/>
        </p:nvSpPr>
        <p:spPr>
          <a:xfrm>
            <a:off x="2066925" y="2636838"/>
            <a:ext cx="2667000" cy="1785937"/>
          </a:xfrm>
          <a:prstGeom prst="rect">
            <a:avLst/>
          </a:prstGeom>
          <a:noFill/>
        </p:spPr>
        <p:txBody>
          <a:bodyPr>
            <a:spAutoFit/>
          </a:bodyPr>
          <a:lstStyle/>
          <a:p>
            <a:pPr marL="285750" indent="-285750">
              <a:buFont typeface="Arial" panose="020B0604020202020204" pitchFamily="34" charset="0"/>
              <a:buChar char="•"/>
              <a:defRPr/>
            </a:pPr>
            <a:r>
              <a:rPr lang="en-US" sz="2200" b="1" dirty="0">
                <a:solidFill>
                  <a:srgbClr val="53565C"/>
                </a:solidFill>
              </a:rPr>
              <a:t>Managing student loan debt</a:t>
            </a:r>
          </a:p>
          <a:p>
            <a:pPr>
              <a:defRPr/>
            </a:pPr>
            <a:endParaRPr lang="en-US" sz="2200" dirty="0">
              <a:solidFill>
                <a:srgbClr val="53565C"/>
              </a:solidFill>
            </a:endParaRPr>
          </a:p>
          <a:p>
            <a:pPr marL="285750" indent="-285750">
              <a:buFont typeface="Arial" panose="020B0604020202020204" pitchFamily="34" charset="0"/>
              <a:buChar char="•"/>
              <a:defRPr/>
            </a:pPr>
            <a:r>
              <a:rPr lang="en-US" sz="2200" b="1" dirty="0">
                <a:solidFill>
                  <a:srgbClr val="53565C"/>
                </a:solidFill>
              </a:rPr>
              <a:t>Retirement preparation</a:t>
            </a:r>
          </a:p>
        </p:txBody>
      </p:sp>
      <p:sp>
        <p:nvSpPr>
          <p:cNvPr id="19" name="TextBox 18"/>
          <p:cNvSpPr txBox="1"/>
          <p:nvPr/>
        </p:nvSpPr>
        <p:spPr>
          <a:xfrm>
            <a:off x="4733925" y="2636838"/>
            <a:ext cx="3813175" cy="2032000"/>
          </a:xfrm>
          <a:prstGeom prst="rect">
            <a:avLst/>
          </a:prstGeom>
          <a:noFill/>
        </p:spPr>
        <p:txBody>
          <a:bodyPr>
            <a:spAutoFit/>
          </a:bodyPr>
          <a:lstStyle/>
          <a:p>
            <a:pPr marL="285750" indent="-285750">
              <a:buFont typeface="Arial" panose="020B0604020202020204" pitchFamily="34" charset="0"/>
              <a:buChar char="•"/>
              <a:defRPr/>
            </a:pPr>
            <a:r>
              <a:rPr lang="en-US" sz="2200" b="1" dirty="0">
                <a:solidFill>
                  <a:srgbClr val="53565C"/>
                </a:solidFill>
              </a:rPr>
              <a:t>Out-of-pocket classroom spending</a:t>
            </a:r>
          </a:p>
          <a:p>
            <a:pPr marL="285750" indent="-285750">
              <a:buFont typeface="Arial" panose="020B0604020202020204" pitchFamily="34" charset="0"/>
              <a:buChar char="•"/>
              <a:defRPr/>
            </a:pPr>
            <a:endParaRPr lang="en-US" sz="2200" dirty="0">
              <a:solidFill>
                <a:srgbClr val="53565C"/>
              </a:solidFill>
            </a:endParaRPr>
          </a:p>
          <a:p>
            <a:pPr marL="285750" indent="-285750">
              <a:buFont typeface="Arial" panose="020B0604020202020204" pitchFamily="34" charset="0"/>
              <a:buChar char="•"/>
              <a:defRPr/>
            </a:pPr>
            <a:r>
              <a:rPr lang="en-US" sz="2200" dirty="0">
                <a:solidFill>
                  <a:srgbClr val="53565C"/>
                </a:solidFill>
              </a:rPr>
              <a:t>Insurance protection</a:t>
            </a:r>
          </a:p>
          <a:p>
            <a:pPr>
              <a:defRPr/>
            </a:pPr>
            <a:r>
              <a:rPr lang="en-US" sz="2200" dirty="0">
                <a:solidFill>
                  <a:srgbClr val="53565C"/>
                </a:solidFill>
              </a:rPr>
              <a:t>       </a:t>
            </a:r>
            <a:r>
              <a:rPr lang="en-US" sz="2200" b="1" dirty="0">
                <a:solidFill>
                  <a:srgbClr val="53565C"/>
                </a:solidFill>
              </a:rPr>
              <a:t>Auto – Home – Life </a:t>
            </a:r>
          </a:p>
          <a:p>
            <a:pPr>
              <a:defRPr/>
            </a:pPr>
            <a:endParaRPr lang="en-US" sz="1600" dirty="0">
              <a:solidFill>
                <a:srgbClr val="53565C"/>
              </a:solidFill>
            </a:endParaRPr>
          </a:p>
        </p:txBody>
      </p:sp>
      <p:pic>
        <p:nvPicPr>
          <p:cNvPr id="16392" name="Picture 13" descr="HM 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313" y="2636838"/>
            <a:ext cx="115252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41488" y="1466850"/>
            <a:ext cx="6805612" cy="3887788"/>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p14="http://schemas.microsoft.com/office/powerpoint/2010/main" val="3172947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a:off x="359302" y="974116"/>
            <a:ext cx="8327498"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3"/>
          <p:cNvSpPr txBox="1">
            <a:spLocks/>
          </p:cNvSpPr>
          <p:nvPr/>
        </p:nvSpPr>
        <p:spPr>
          <a:xfrm>
            <a:off x="7422444" y="6356351"/>
            <a:ext cx="1264356" cy="32048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691885-96E6-4FD7-B21C-F924C8F203BB}" type="slidenum">
              <a:rPr lang="en-US" smtClean="0">
                <a:solidFill>
                  <a:prstClr val="black">
                    <a:tint val="75000"/>
                  </a:prstClr>
                </a:solidFill>
                <a:latin typeface="Calibri"/>
              </a:rPr>
              <a:pPr/>
              <a:t>6</a:t>
            </a:fld>
            <a:endParaRPr lang="en-US" dirty="0">
              <a:solidFill>
                <a:prstClr val="black">
                  <a:tint val="75000"/>
                </a:prstClr>
              </a:solidFill>
              <a:latin typeface="Calibri"/>
            </a:endParaRPr>
          </a:p>
        </p:txBody>
      </p:sp>
      <p:sp>
        <p:nvSpPr>
          <p:cNvPr id="4" name="Rectangle 3"/>
          <p:cNvSpPr/>
          <p:nvPr/>
        </p:nvSpPr>
        <p:spPr>
          <a:xfrm>
            <a:off x="4038600" y="6325573"/>
            <a:ext cx="4999923" cy="307777"/>
          </a:xfrm>
          <a:prstGeom prst="rect">
            <a:avLst/>
          </a:prstGeom>
        </p:spPr>
        <p:txBody>
          <a:bodyPr wrap="square">
            <a:spAutoFit/>
          </a:bodyPr>
          <a:lstStyle/>
          <a:p>
            <a:pPr defTabSz="457200" fontAlgn="base">
              <a:spcBef>
                <a:spcPct val="0"/>
              </a:spcBef>
              <a:spcAft>
                <a:spcPct val="0"/>
              </a:spcAft>
            </a:pPr>
            <a:r>
              <a:rPr lang="en-US" sz="1400" i="1" dirty="0">
                <a:solidFill>
                  <a:prstClr val="black"/>
                </a:solidFill>
                <a:ea typeface="ＭＳ Ｐゴシック"/>
              </a:rPr>
              <a:t>Source: </a:t>
            </a:r>
            <a:r>
              <a:rPr lang="en-US" sz="1400" i="1" dirty="0">
                <a:solidFill>
                  <a:prstClr val="black"/>
                </a:solidFill>
                <a:ea typeface="ＭＳ Ｐゴシック"/>
                <a:hlinkClick r:id="rId4"/>
              </a:rPr>
              <a:t>https://www.debt.org/students/</a:t>
            </a:r>
            <a:r>
              <a:rPr lang="en-US" sz="1400" i="1" dirty="0">
                <a:solidFill>
                  <a:prstClr val="black"/>
                </a:solidFill>
                <a:ea typeface="ＭＳ Ｐゴシック"/>
              </a:rPr>
              <a:t> and Horace Mann calculations</a:t>
            </a:r>
          </a:p>
        </p:txBody>
      </p:sp>
      <p:sp>
        <p:nvSpPr>
          <p:cNvPr id="3" name="AutoShape 4" descr="http://www.motherjones.com/files/NonMortgageDebtOverTimev3.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sz="2400">
              <a:solidFill>
                <a:prstClr val="black"/>
              </a:solidFill>
              <a:latin typeface="Arial" pitchFamily="34" charset="0"/>
              <a:ea typeface="ＭＳ Ｐゴシック"/>
            </a:endParaRPr>
          </a:p>
        </p:txBody>
      </p:sp>
      <p:sp>
        <p:nvSpPr>
          <p:cNvPr id="6" name="AutoShape 6" descr="http://www.motherjones.com/files/NonMortgageDebtOverTimev3.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sz="2400">
              <a:solidFill>
                <a:prstClr val="black"/>
              </a:solidFill>
              <a:latin typeface="Arial" pitchFamily="34" charset="0"/>
              <a:ea typeface="ＭＳ Ｐゴシック"/>
            </a:endParaRPr>
          </a:p>
        </p:txBody>
      </p:sp>
      <p:sp>
        <p:nvSpPr>
          <p:cNvPr id="14" name="Title 5"/>
          <p:cNvSpPr txBox="1">
            <a:spLocks/>
          </p:cNvSpPr>
          <p:nvPr/>
        </p:nvSpPr>
        <p:spPr>
          <a:xfrm>
            <a:off x="252720" y="122853"/>
            <a:ext cx="8891279"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en-US" b="1" dirty="0">
                <a:solidFill>
                  <a:prstClr val="black"/>
                </a:solidFill>
              </a:rPr>
              <a:t>Educator issue: </a:t>
            </a:r>
            <a:r>
              <a:rPr lang="en-US" dirty="0">
                <a:solidFill>
                  <a:prstClr val="black"/>
                </a:solidFill>
              </a:rPr>
              <a:t>Student loan debt is mounting</a:t>
            </a:r>
          </a:p>
        </p:txBody>
      </p:sp>
      <p:sp>
        <p:nvSpPr>
          <p:cNvPr id="12" name="Rectangle 11"/>
          <p:cNvSpPr/>
          <p:nvPr/>
        </p:nvSpPr>
        <p:spPr>
          <a:xfrm>
            <a:off x="390404" y="1193673"/>
            <a:ext cx="3423020" cy="5250742"/>
          </a:xfrm>
          <a:prstGeom prst="rect">
            <a:avLst/>
          </a:prstGeom>
          <a:solidFill>
            <a:schemeClr val="bg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b="1" dirty="0">
              <a:solidFill>
                <a:prstClr val="black"/>
              </a:solidFill>
              <a:ea typeface="ＭＳ Ｐゴシック"/>
            </a:endParaRPr>
          </a:p>
        </p:txBody>
      </p:sp>
      <p:pic>
        <p:nvPicPr>
          <p:cNvPr id="3080"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24531" t="38448" r="42917" b="27020"/>
          <a:stretch/>
        </p:blipFill>
        <p:spPr bwMode="auto">
          <a:xfrm>
            <a:off x="612775" y="1347210"/>
            <a:ext cx="2995065" cy="17872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12775" y="3164397"/>
            <a:ext cx="3124200" cy="3770263"/>
          </a:xfrm>
          <a:prstGeom prst="rect">
            <a:avLst/>
          </a:prstGeom>
          <a:noFill/>
        </p:spPr>
        <p:txBody>
          <a:bodyPr wrap="square" rtlCol="0">
            <a:spAutoFit/>
          </a:bodyPr>
          <a:lstStyle/>
          <a:p>
            <a:pPr marL="285750" indent="-285750" defTabSz="457200" fontAlgn="base">
              <a:spcBef>
                <a:spcPct val="0"/>
              </a:spcBef>
              <a:spcAft>
                <a:spcPct val="0"/>
              </a:spcAft>
              <a:buFont typeface="Arial" panose="020B0604020202020204" pitchFamily="34" charset="0"/>
              <a:buChar char="•"/>
            </a:pPr>
            <a:r>
              <a:rPr lang="en-US" dirty="0">
                <a:solidFill>
                  <a:prstClr val="black"/>
                </a:solidFill>
                <a:ea typeface="ＭＳ Ｐゴシック"/>
              </a:rPr>
              <a:t>Student loan debt has surpassed both credit card and auto loan debt</a:t>
            </a:r>
            <a:br>
              <a:rPr lang="en-US" dirty="0">
                <a:solidFill>
                  <a:prstClr val="black"/>
                </a:solidFill>
                <a:ea typeface="ＭＳ Ｐゴシック"/>
              </a:rPr>
            </a:br>
            <a:endParaRPr lang="en-US" dirty="0">
              <a:solidFill>
                <a:prstClr val="black"/>
              </a:solidFill>
              <a:ea typeface="ＭＳ Ｐゴシック"/>
            </a:endParaRPr>
          </a:p>
          <a:p>
            <a:pPr marL="285750" indent="-285750" defTabSz="457200" fontAlgn="base">
              <a:spcBef>
                <a:spcPct val="0"/>
              </a:spcBef>
              <a:spcAft>
                <a:spcPct val="0"/>
              </a:spcAft>
              <a:buFont typeface="Arial" panose="020B0604020202020204" pitchFamily="34" charset="0"/>
              <a:buChar char="•"/>
            </a:pPr>
            <a:r>
              <a:rPr lang="en-US" dirty="0">
                <a:solidFill>
                  <a:prstClr val="black"/>
                </a:solidFill>
                <a:ea typeface="ＭＳ Ｐゴシック"/>
              </a:rPr>
              <a:t>15% of student loans default</a:t>
            </a:r>
            <a:br>
              <a:rPr lang="en-US" dirty="0">
                <a:solidFill>
                  <a:prstClr val="black"/>
                </a:solidFill>
                <a:ea typeface="ＭＳ Ｐゴシック"/>
              </a:rPr>
            </a:br>
            <a:endParaRPr lang="en-US" dirty="0">
              <a:solidFill>
                <a:prstClr val="black"/>
              </a:solidFill>
              <a:ea typeface="ＭＳ Ｐゴシック"/>
            </a:endParaRPr>
          </a:p>
          <a:p>
            <a:pPr marL="285750" indent="-285750" defTabSz="457200" fontAlgn="base">
              <a:spcBef>
                <a:spcPct val="0"/>
              </a:spcBef>
              <a:spcAft>
                <a:spcPct val="0"/>
              </a:spcAft>
              <a:buFont typeface="Arial" panose="020B0604020202020204" pitchFamily="34" charset="0"/>
              <a:buChar char="•"/>
            </a:pPr>
            <a:r>
              <a:rPr lang="en-US" dirty="0">
                <a:solidFill>
                  <a:prstClr val="black"/>
                </a:solidFill>
                <a:ea typeface="ＭＳ Ｐゴシック"/>
              </a:rPr>
              <a:t>Average student loan debt for a 2017 graduate is </a:t>
            </a:r>
            <a:r>
              <a:rPr lang="en-US" b="1" u="sng" dirty="0">
                <a:solidFill>
                  <a:prstClr val="black"/>
                </a:solidFill>
                <a:ea typeface="ＭＳ Ｐゴシック"/>
              </a:rPr>
              <a:t>$38,000</a:t>
            </a:r>
            <a:br>
              <a:rPr lang="en-US" b="1" u="sng" dirty="0">
                <a:solidFill>
                  <a:prstClr val="black"/>
                </a:solidFill>
                <a:ea typeface="ＭＳ Ｐゴシック"/>
              </a:rPr>
            </a:br>
            <a:endParaRPr lang="en-US" b="1" u="sng" dirty="0">
              <a:solidFill>
                <a:prstClr val="black"/>
              </a:solidFill>
              <a:ea typeface="ＭＳ Ｐゴシック"/>
            </a:endParaRPr>
          </a:p>
          <a:p>
            <a:pPr marL="342900" indent="-342900" defTabSz="457200" fontAlgn="base">
              <a:spcBef>
                <a:spcPct val="0"/>
              </a:spcBef>
              <a:spcAft>
                <a:spcPts val="600"/>
              </a:spcAft>
              <a:buFont typeface="Arial" panose="020B0604020202020204" pitchFamily="34" charset="0"/>
              <a:buChar char="•"/>
            </a:pPr>
            <a:r>
              <a:rPr lang="en-US" dirty="0">
                <a:solidFill>
                  <a:prstClr val="black"/>
                </a:solidFill>
                <a:ea typeface="ＭＳ Ｐゴシック"/>
              </a:rPr>
              <a:t>$1.2 trillion in student debt outstanding nationwide</a:t>
            </a:r>
          </a:p>
          <a:p>
            <a:pPr marL="285750" indent="-285750" defTabSz="457200" fontAlgn="base">
              <a:spcBef>
                <a:spcPct val="0"/>
              </a:spcBef>
              <a:spcAft>
                <a:spcPct val="0"/>
              </a:spcAft>
              <a:buFont typeface="Arial" panose="020B0604020202020204" pitchFamily="34" charset="0"/>
              <a:buChar char="•"/>
            </a:pPr>
            <a:endParaRPr lang="en-US" b="1" u="sng" dirty="0">
              <a:solidFill>
                <a:prstClr val="black"/>
              </a:solidFill>
              <a:ea typeface="ＭＳ Ｐゴシック"/>
            </a:endParaRPr>
          </a:p>
          <a:p>
            <a:pPr marL="285750" indent="-285750" defTabSz="457200" fontAlgn="base">
              <a:spcBef>
                <a:spcPct val="0"/>
              </a:spcBef>
              <a:spcAft>
                <a:spcPct val="0"/>
              </a:spcAft>
              <a:buFont typeface="Arial" panose="020B0604020202020204" pitchFamily="34" charset="0"/>
              <a:buChar char="•"/>
            </a:pPr>
            <a:endParaRPr lang="en-US" dirty="0">
              <a:solidFill>
                <a:prstClr val="black"/>
              </a:solidFill>
              <a:ea typeface="ＭＳ Ｐゴシック"/>
            </a:endParaRPr>
          </a:p>
        </p:txBody>
      </p:sp>
      <p:sp>
        <p:nvSpPr>
          <p:cNvPr id="15" name="Content Placeholder 2"/>
          <p:cNvSpPr>
            <a:spLocks noGrp="1"/>
          </p:cNvSpPr>
          <p:nvPr>
            <p:ph idx="1"/>
          </p:nvPr>
        </p:nvSpPr>
        <p:spPr>
          <a:xfrm>
            <a:off x="4038600" y="1265852"/>
            <a:ext cx="4648200" cy="5059721"/>
          </a:xfrm>
        </p:spPr>
        <p:txBody>
          <a:bodyPr>
            <a:normAutofit fontScale="92500"/>
          </a:bodyPr>
          <a:lstStyle/>
          <a:p>
            <a:pPr marL="0" indent="0">
              <a:buNone/>
            </a:pPr>
            <a:r>
              <a:rPr lang="en-US" sz="2600" b="1" dirty="0">
                <a:solidFill>
                  <a:schemeClr val="accent2">
                    <a:lumMod val="50000"/>
                  </a:schemeClr>
                </a:solidFill>
              </a:rPr>
              <a:t>College debt causing Millennials to delay life milestones</a:t>
            </a:r>
            <a:br>
              <a:rPr lang="en-US" sz="2800" b="1" dirty="0">
                <a:solidFill>
                  <a:schemeClr val="accent2">
                    <a:lumMod val="50000"/>
                  </a:schemeClr>
                </a:solidFill>
              </a:rPr>
            </a:br>
            <a:endParaRPr lang="en-US" sz="2800" b="1" dirty="0">
              <a:solidFill>
                <a:schemeClr val="accent2">
                  <a:lumMod val="50000"/>
                </a:schemeClr>
              </a:solidFill>
            </a:endParaRPr>
          </a:p>
          <a:p>
            <a:r>
              <a:rPr lang="en-US" dirty="0"/>
              <a:t>Question career choice </a:t>
            </a:r>
            <a:br>
              <a:rPr lang="en-US" dirty="0"/>
            </a:br>
            <a:endParaRPr lang="en-US" dirty="0"/>
          </a:p>
          <a:p>
            <a:r>
              <a:rPr lang="en-US" dirty="0"/>
              <a:t>Ability to save for the future</a:t>
            </a:r>
            <a:br>
              <a:rPr lang="en-US" dirty="0"/>
            </a:br>
            <a:r>
              <a:rPr lang="en-US" dirty="0"/>
              <a:t> </a:t>
            </a:r>
          </a:p>
          <a:p>
            <a:r>
              <a:rPr lang="en-US" dirty="0"/>
              <a:t>More dependent on parents and family</a:t>
            </a:r>
            <a:br>
              <a:rPr lang="en-US" dirty="0"/>
            </a:br>
            <a:endParaRPr lang="en-US" dirty="0"/>
          </a:p>
          <a:p>
            <a:r>
              <a:rPr lang="en-US" dirty="0"/>
              <a:t>Delaying marriage and home buying</a:t>
            </a:r>
            <a:br>
              <a:rPr lang="en-US" dirty="0"/>
            </a:br>
            <a:endParaRPr lang="en-US" dirty="0"/>
          </a:p>
          <a:p>
            <a:r>
              <a:rPr lang="en-US" dirty="0"/>
              <a:t>Interest on outstanding debt of $1.4T at 6.58% represents $78B in lost savings </a:t>
            </a:r>
          </a:p>
        </p:txBody>
      </p:sp>
    </p:spTree>
    <p:custDataLst>
      <p:tags r:id="rId1"/>
    </p:custDataLst>
    <p:extLst>
      <p:ext uri="{BB962C8B-B14F-4D97-AF65-F5344CB8AC3E}">
        <p14:creationId xmlns:p14="http://schemas.microsoft.com/office/powerpoint/2010/main" val="2460747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5"/>
          <p:cNvSpPr txBox="1">
            <a:spLocks/>
          </p:cNvSpPr>
          <p:nvPr/>
        </p:nvSpPr>
        <p:spPr>
          <a:xfrm>
            <a:off x="290703" y="82688"/>
            <a:ext cx="8396097"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en-US" sz="3000" b="1" dirty="0">
                <a:solidFill>
                  <a:prstClr val="black"/>
                </a:solidFill>
              </a:rPr>
              <a:t>Educator issue: </a:t>
            </a:r>
            <a:r>
              <a:rPr lang="en-US" sz="3000" dirty="0">
                <a:solidFill>
                  <a:prstClr val="black"/>
                </a:solidFill>
              </a:rPr>
              <a:t>Teachers spend $500 a year on supplies</a:t>
            </a:r>
          </a:p>
        </p:txBody>
      </p:sp>
      <p:cxnSp>
        <p:nvCxnSpPr>
          <p:cNvPr id="35" name="Straight Connector 34"/>
          <p:cNvCxnSpPr/>
          <p:nvPr/>
        </p:nvCxnSpPr>
        <p:spPr>
          <a:xfrm>
            <a:off x="359302" y="974116"/>
            <a:ext cx="8327498"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3"/>
          <p:cNvSpPr txBox="1">
            <a:spLocks/>
          </p:cNvSpPr>
          <p:nvPr/>
        </p:nvSpPr>
        <p:spPr>
          <a:xfrm>
            <a:off x="7422444" y="6356351"/>
            <a:ext cx="1264356" cy="32048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691885-96E6-4FD7-B21C-F924C8F203BB}" type="slidenum">
              <a:rPr lang="en-US" smtClean="0">
                <a:solidFill>
                  <a:prstClr val="black">
                    <a:tint val="75000"/>
                  </a:prstClr>
                </a:solidFill>
                <a:latin typeface="Calibri"/>
              </a:rPr>
              <a:pPr/>
              <a:t>7</a:t>
            </a:fld>
            <a:endParaRPr lang="en-US" dirty="0">
              <a:solidFill>
                <a:prstClr val="black">
                  <a:tint val="75000"/>
                </a:prstClr>
              </a:solidFill>
              <a:latin typeface="Calibri"/>
            </a:endParaRPr>
          </a:p>
        </p:txBody>
      </p:sp>
      <p:sp>
        <p:nvSpPr>
          <p:cNvPr id="4" name="Rectangle 3"/>
          <p:cNvSpPr/>
          <p:nvPr/>
        </p:nvSpPr>
        <p:spPr>
          <a:xfrm>
            <a:off x="359302" y="6356351"/>
            <a:ext cx="7946498" cy="276999"/>
          </a:xfrm>
          <a:prstGeom prst="rect">
            <a:avLst/>
          </a:prstGeom>
        </p:spPr>
        <p:txBody>
          <a:bodyPr wrap="square">
            <a:spAutoFit/>
          </a:bodyPr>
          <a:lstStyle/>
          <a:p>
            <a:pPr defTabSz="457200" fontAlgn="base">
              <a:spcBef>
                <a:spcPct val="0"/>
              </a:spcBef>
              <a:spcAft>
                <a:spcPct val="0"/>
              </a:spcAft>
            </a:pPr>
            <a:r>
              <a:rPr lang="en-US" sz="1200" i="1" dirty="0">
                <a:solidFill>
                  <a:prstClr val="black"/>
                </a:solidFill>
                <a:ea typeface="ＭＳ Ｐゴシック"/>
              </a:rPr>
              <a:t>*Sources: 2013 NSSEA Retail Market Awareness Study, Horace Mann calculations</a:t>
            </a:r>
          </a:p>
        </p:txBody>
      </p:sp>
      <p:sp>
        <p:nvSpPr>
          <p:cNvPr id="10" name="Rectangle 9"/>
          <p:cNvSpPr/>
          <p:nvPr/>
        </p:nvSpPr>
        <p:spPr>
          <a:xfrm>
            <a:off x="390404" y="1265852"/>
            <a:ext cx="3423020" cy="5051439"/>
          </a:xfrm>
          <a:prstGeom prst="rect">
            <a:avLst/>
          </a:prstGeom>
          <a:solidFill>
            <a:schemeClr val="bg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b="1" dirty="0">
              <a:solidFill>
                <a:prstClr val="black"/>
              </a:solidFill>
              <a:ea typeface="ＭＳ Ｐゴシック"/>
            </a:endParaRPr>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48441"/>
          <a:stretch/>
        </p:blipFill>
        <p:spPr bwMode="auto">
          <a:xfrm>
            <a:off x="977964" y="1371600"/>
            <a:ext cx="2247900" cy="2067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600" y="3578081"/>
            <a:ext cx="3048000" cy="2739211"/>
          </a:xfrm>
          <a:prstGeom prst="rect">
            <a:avLst/>
          </a:prstGeom>
          <a:noFill/>
        </p:spPr>
        <p:txBody>
          <a:bodyPr wrap="square" rtlCol="0">
            <a:spAutoFit/>
          </a:bodyPr>
          <a:lstStyle/>
          <a:p>
            <a:pPr marL="342900" indent="-342900" defTabSz="457200" fontAlgn="base">
              <a:spcBef>
                <a:spcPct val="0"/>
              </a:spcBef>
              <a:spcAft>
                <a:spcPts val="600"/>
              </a:spcAft>
              <a:buFont typeface="Arial" panose="020B0604020202020204" pitchFamily="34" charset="0"/>
              <a:buChar char="•"/>
            </a:pPr>
            <a:r>
              <a:rPr lang="en-US" dirty="0">
                <a:solidFill>
                  <a:prstClr val="black"/>
                </a:solidFill>
                <a:ea typeface="ＭＳ Ｐゴシック"/>
              </a:rPr>
              <a:t>92 percent of teachers spend their own money on classroom supplies</a:t>
            </a:r>
          </a:p>
          <a:p>
            <a:pPr marL="342900" indent="-342900" defTabSz="457200" fontAlgn="base">
              <a:spcBef>
                <a:spcPct val="0"/>
              </a:spcBef>
              <a:spcAft>
                <a:spcPts val="600"/>
              </a:spcAft>
              <a:buFont typeface="Arial" panose="020B0604020202020204" pitchFamily="34" charset="0"/>
              <a:buChar char="•"/>
            </a:pPr>
            <a:r>
              <a:rPr lang="en-US" dirty="0">
                <a:solidFill>
                  <a:prstClr val="black"/>
                </a:solidFill>
                <a:ea typeface="ＭＳ Ｐゴシック"/>
              </a:rPr>
              <a:t>85 percent of teachers buy instructional materials for their students</a:t>
            </a:r>
          </a:p>
          <a:p>
            <a:pPr marL="285750" indent="-285750" defTabSz="457200">
              <a:buFont typeface="Arial" panose="020B0604020202020204" pitchFamily="34" charset="0"/>
              <a:buChar char="•"/>
            </a:pPr>
            <a:r>
              <a:rPr lang="en-US" dirty="0">
                <a:solidFill>
                  <a:prstClr val="black"/>
                </a:solidFill>
              </a:rPr>
              <a:t>Average spend is $500 per teacher per year, which adds up to $1.6B total</a:t>
            </a:r>
          </a:p>
        </p:txBody>
      </p:sp>
      <p:sp>
        <p:nvSpPr>
          <p:cNvPr id="5" name="TextBox 4"/>
          <p:cNvSpPr txBox="1"/>
          <p:nvPr/>
        </p:nvSpPr>
        <p:spPr>
          <a:xfrm>
            <a:off x="3956180" y="2318772"/>
            <a:ext cx="4724400" cy="2677656"/>
          </a:xfrm>
          <a:prstGeom prst="rect">
            <a:avLst/>
          </a:prstGeom>
          <a:noFill/>
        </p:spPr>
        <p:txBody>
          <a:bodyPr wrap="square" rtlCol="0">
            <a:spAutoFit/>
          </a:bodyPr>
          <a:lstStyle/>
          <a:p>
            <a:pPr algn="ctr" defTabSz="457200"/>
            <a:r>
              <a:rPr lang="en-US" sz="2400" dirty="0">
                <a:solidFill>
                  <a:prstClr val="black"/>
                </a:solidFill>
              </a:rPr>
              <a:t>If teachers invested that $500 a year at 6% over 30 years, it could translate into roughly $126 billion in savings, or </a:t>
            </a:r>
            <a:r>
              <a:rPr lang="en-US" sz="3200" b="1" dirty="0">
                <a:solidFill>
                  <a:srgbClr val="CB6015"/>
                </a:solidFill>
              </a:rPr>
              <a:t>$40,000 in additional retirement savings per teacher</a:t>
            </a:r>
            <a:r>
              <a:rPr lang="en-US" sz="2400" dirty="0">
                <a:solidFill>
                  <a:prstClr val="black"/>
                </a:solidFill>
              </a:rPr>
              <a:t>.</a:t>
            </a:r>
          </a:p>
        </p:txBody>
      </p:sp>
    </p:spTree>
    <p:custDataLst>
      <p:tags r:id="rId1"/>
    </p:custDataLst>
    <p:extLst>
      <p:ext uri="{BB962C8B-B14F-4D97-AF65-F5344CB8AC3E}">
        <p14:creationId xmlns:p14="http://schemas.microsoft.com/office/powerpoint/2010/main" val="4149132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04800" y="2057400"/>
            <a:ext cx="8458200" cy="4114800"/>
          </a:xfrm>
          <a:prstGeom prst="rect">
            <a:avLst/>
          </a:prstGeom>
          <a:gradFill flip="none" rotWithShape="1">
            <a:gsLst>
              <a:gs pos="0">
                <a:schemeClr val="bg2"/>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0743" y="228600"/>
            <a:ext cx="8458200" cy="1143000"/>
          </a:xfrm>
        </p:spPr>
        <p:txBody>
          <a:bodyPr>
            <a:normAutofit/>
          </a:bodyPr>
          <a:lstStyle/>
          <a:p>
            <a:r>
              <a:rPr lang="en-US" sz="4800" u="sng" dirty="0">
                <a:solidFill>
                  <a:schemeClr val="tx1"/>
                </a:solidFill>
              </a:rPr>
              <a:t>Pop Quiz! </a:t>
            </a:r>
          </a:p>
        </p:txBody>
      </p:sp>
      <p:sp>
        <p:nvSpPr>
          <p:cNvPr id="5" name="Slide Number Placeholder 4"/>
          <p:cNvSpPr>
            <a:spLocks noGrp="1"/>
          </p:cNvSpPr>
          <p:nvPr>
            <p:ph type="sldNum" sz="quarter" idx="12"/>
          </p:nvPr>
        </p:nvSpPr>
        <p:spPr/>
        <p:txBody>
          <a:bodyPr/>
          <a:lstStyle/>
          <a:p>
            <a:fld id="{DE8491FC-0AA5-6F41-A416-F1AF96B7BF54}" type="slidenum">
              <a:rPr lang="en-US" smtClean="0"/>
              <a:pPr/>
              <a:t>8</a:t>
            </a:fld>
            <a:endParaRPr lang="en-US" dirty="0"/>
          </a:p>
        </p:txBody>
      </p:sp>
      <p:sp>
        <p:nvSpPr>
          <p:cNvPr id="9" name="TextBox 8"/>
          <p:cNvSpPr txBox="1"/>
          <p:nvPr/>
        </p:nvSpPr>
        <p:spPr>
          <a:xfrm>
            <a:off x="500743" y="6368496"/>
            <a:ext cx="8153400" cy="246221"/>
          </a:xfrm>
          <a:prstGeom prst="rect">
            <a:avLst/>
          </a:prstGeom>
          <a:noFill/>
        </p:spPr>
        <p:txBody>
          <a:bodyPr wrap="square" rtlCol="0">
            <a:spAutoFit/>
          </a:bodyPr>
          <a:lstStyle/>
          <a:p>
            <a:r>
              <a:rPr lang="en-US" sz="1000" i="1" dirty="0"/>
              <a:t>Sources: U.S. Federal Reserve, Edvisors, National Education Association, Horace Mann Educator Advisory Panel, June 2015.</a:t>
            </a:r>
          </a:p>
        </p:txBody>
      </p:sp>
      <p:sp>
        <p:nvSpPr>
          <p:cNvPr id="27" name="Content Placeholder 2"/>
          <p:cNvSpPr>
            <a:spLocks noGrp="1"/>
          </p:cNvSpPr>
          <p:nvPr>
            <p:ph idx="1"/>
          </p:nvPr>
        </p:nvSpPr>
        <p:spPr>
          <a:xfrm>
            <a:off x="304800" y="1295400"/>
            <a:ext cx="8458200" cy="4495800"/>
          </a:xfrm>
        </p:spPr>
        <p:txBody>
          <a:bodyPr>
            <a:noAutofit/>
          </a:bodyPr>
          <a:lstStyle/>
          <a:p>
            <a:r>
              <a:rPr lang="en-US" sz="2000" dirty="0"/>
              <a:t>What percentage of teachers in your building have student loans? Do you know how much total debt they have?</a:t>
            </a:r>
          </a:p>
          <a:p>
            <a:endParaRPr lang="en-US" sz="2000" dirty="0"/>
          </a:p>
          <a:p>
            <a:r>
              <a:rPr lang="en-US" sz="2000" dirty="0"/>
              <a:t>Do younger or older educators have more student loan debt?</a:t>
            </a:r>
          </a:p>
          <a:p>
            <a:endParaRPr lang="en-US" sz="2000" dirty="0"/>
          </a:p>
          <a:p>
            <a:r>
              <a:rPr lang="en-US" sz="2000" dirty="0"/>
              <a:t>Do you have student loan debt you are still paying on? Do these forgiveness programs apply to you as an administrator?</a:t>
            </a:r>
            <a:br>
              <a:rPr lang="en-US" sz="2000" dirty="0"/>
            </a:br>
            <a:endParaRPr lang="en-US" sz="2000" dirty="0"/>
          </a:p>
          <a:p>
            <a:r>
              <a:rPr lang="en-US" sz="2000" dirty="0"/>
              <a:t>On average, how much money do your teacher’s spend on their classroom each year?</a:t>
            </a:r>
          </a:p>
          <a:p>
            <a:pPr marL="0" indent="0">
              <a:buNone/>
            </a:pPr>
            <a:endParaRPr lang="en-US" sz="2000" dirty="0"/>
          </a:p>
          <a:p>
            <a:r>
              <a:rPr lang="en-US" sz="2000" dirty="0"/>
              <a:t>Have you turned a teacher‘s project idea down this year due to budget issues?</a:t>
            </a:r>
          </a:p>
          <a:p>
            <a:endParaRPr lang="en-US" sz="2000" dirty="0"/>
          </a:p>
          <a:p>
            <a:r>
              <a:rPr lang="en-US" sz="2000" dirty="0"/>
              <a:t>Do you feel that all your employees are properly prepared for retirement? Honestly.</a:t>
            </a:r>
          </a:p>
          <a:p>
            <a:endParaRPr lang="en-US" sz="2200" dirty="0"/>
          </a:p>
          <a:p>
            <a:endParaRPr lang="en-US" sz="2200" dirty="0"/>
          </a:p>
        </p:txBody>
      </p:sp>
    </p:spTree>
    <p:extLst>
      <p:ext uri="{BB962C8B-B14F-4D97-AF65-F5344CB8AC3E}">
        <p14:creationId xmlns:p14="http://schemas.microsoft.com/office/powerpoint/2010/main" val="42068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948363"/>
            <a:ext cx="188277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11"/>
          <p:cNvSpPr txBox="1">
            <a:spLocks noChangeArrowheads="1"/>
          </p:cNvSpPr>
          <p:nvPr/>
        </p:nvSpPr>
        <p:spPr bwMode="auto">
          <a:xfrm>
            <a:off x="338138" y="4049713"/>
            <a:ext cx="1412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defTabSz="914400" eaLnBrk="1" hangingPunct="1">
              <a:lnSpc>
                <a:spcPct val="150000"/>
              </a:lnSpc>
            </a:pPr>
            <a:r>
              <a:rPr lang="en-US" altLang="en-US" sz="1200" b="1">
                <a:solidFill>
                  <a:srgbClr val="FFFFFF"/>
                </a:solidFill>
                <a:cs typeface="Arial" pitchFamily="34" charset="0"/>
              </a:rPr>
              <a:t>Firstname Lastname</a:t>
            </a:r>
          </a:p>
          <a:p>
            <a:pPr defTabSz="914400" eaLnBrk="1" hangingPunct="1">
              <a:lnSpc>
                <a:spcPct val="150000"/>
              </a:lnSpc>
            </a:pPr>
            <a:r>
              <a:rPr lang="en-US" altLang="en-US" sz="1200">
                <a:solidFill>
                  <a:srgbClr val="FFFFFF"/>
                </a:solidFill>
                <a:cs typeface="Arial" pitchFamily="34" charset="0"/>
              </a:rPr>
              <a:t>00/00/00</a:t>
            </a:r>
          </a:p>
        </p:txBody>
      </p:sp>
      <p:sp>
        <p:nvSpPr>
          <p:cNvPr id="14340" name="TextBox 19"/>
          <p:cNvSpPr txBox="1">
            <a:spLocks noChangeArrowheads="1"/>
          </p:cNvSpPr>
          <p:nvPr/>
        </p:nvSpPr>
        <p:spPr bwMode="auto">
          <a:xfrm>
            <a:off x="338138" y="2557463"/>
            <a:ext cx="289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defTabSz="914400" eaLnBrk="1" hangingPunct="1">
              <a:lnSpc>
                <a:spcPts val="2400"/>
              </a:lnSpc>
            </a:pPr>
            <a:r>
              <a:rPr lang="en-US" altLang="en-US" i="1">
                <a:solidFill>
                  <a:srgbClr val="FFFFFF"/>
                </a:solidFill>
                <a:latin typeface="Times New Roman" pitchFamily="18" charset="0"/>
                <a:cs typeface="Times New Roman" pitchFamily="18" charset="0"/>
              </a:rPr>
              <a:t>Line 1 copy here</a:t>
            </a:r>
            <a:br>
              <a:rPr lang="en-US" altLang="en-US" i="1">
                <a:solidFill>
                  <a:srgbClr val="FFFFFF"/>
                </a:solidFill>
                <a:latin typeface="Times New Roman" pitchFamily="18" charset="0"/>
                <a:cs typeface="Times New Roman" pitchFamily="18" charset="0"/>
              </a:rPr>
            </a:br>
            <a:r>
              <a:rPr lang="en-US" altLang="en-US" i="1">
                <a:solidFill>
                  <a:srgbClr val="FFFFFF"/>
                </a:solidFill>
                <a:latin typeface="Times New Roman" pitchFamily="18" charset="0"/>
                <a:cs typeface="Times New Roman" pitchFamily="18" charset="0"/>
              </a:rPr>
              <a:t>line 2 copy here</a:t>
            </a:r>
            <a:br>
              <a:rPr lang="en-US" altLang="en-US" i="1">
                <a:solidFill>
                  <a:srgbClr val="FFFFFF"/>
                </a:solidFill>
                <a:latin typeface="Times New Roman" pitchFamily="18" charset="0"/>
                <a:cs typeface="Times New Roman" pitchFamily="18" charset="0"/>
              </a:rPr>
            </a:br>
            <a:r>
              <a:rPr lang="en-US" altLang="en-US" i="1">
                <a:solidFill>
                  <a:srgbClr val="FFFFFF"/>
                </a:solidFill>
                <a:latin typeface="Times New Roman" pitchFamily="18" charset="0"/>
                <a:cs typeface="Times New Roman" pitchFamily="18" charset="0"/>
              </a:rPr>
              <a:t>line 3 copy here</a:t>
            </a:r>
          </a:p>
        </p:txBody>
      </p:sp>
      <p:sp>
        <p:nvSpPr>
          <p:cNvPr id="24" name="Rectangle 23"/>
          <p:cNvSpPr/>
          <p:nvPr/>
        </p:nvSpPr>
        <p:spPr>
          <a:xfrm>
            <a:off x="0" y="1816100"/>
            <a:ext cx="6029325" cy="3695700"/>
          </a:xfrm>
          <a:prstGeom prst="rect">
            <a:avLst/>
          </a:prstGeom>
          <a:solidFill>
            <a:schemeClr val="tx2"/>
          </a:solid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a:defRPr/>
            </a:pPr>
            <a:endParaRPr lang="en-US" sz="2400" dirty="0">
              <a:solidFill>
                <a:prstClr val="white"/>
              </a:solidFill>
              <a:latin typeface="Arial"/>
            </a:endParaRPr>
          </a:p>
        </p:txBody>
      </p:sp>
      <p:sp>
        <p:nvSpPr>
          <p:cNvPr id="14342" name="Rectangle 24"/>
          <p:cNvSpPr>
            <a:spLocks noChangeArrowheads="1"/>
          </p:cNvSpPr>
          <p:nvPr/>
        </p:nvSpPr>
        <p:spPr bwMode="auto">
          <a:xfrm>
            <a:off x="381000" y="6477000"/>
            <a:ext cx="77390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r>
              <a:rPr lang="en-US" altLang="en-US" sz="1100">
                <a:solidFill>
                  <a:srgbClr val="7F7F7F"/>
                </a:solidFill>
              </a:rPr>
              <a:t>PPT-00163  (11-17)</a:t>
            </a:r>
          </a:p>
        </p:txBody>
      </p:sp>
      <p:pic>
        <p:nvPicPr>
          <p:cNvPr id="14343" name="Picture 4"/>
          <p:cNvPicPr>
            <a:picLocks noChangeAspect="1" noChangeArrowheads="1"/>
          </p:cNvPicPr>
          <p:nvPr/>
        </p:nvPicPr>
        <p:blipFill>
          <a:blip r:embed="rId5">
            <a:extLst>
              <a:ext uri="{28A0092B-C50C-407E-A947-70E740481C1C}">
                <a14:useLocalDpi xmlns:a14="http://schemas.microsoft.com/office/drawing/2010/main" val="0"/>
              </a:ext>
            </a:extLst>
          </a:blip>
          <a:srcRect l="61" t="4968" b="25473"/>
          <a:stretch>
            <a:fillRect/>
          </a:stretch>
        </p:blipFill>
        <p:spPr bwMode="auto">
          <a:xfrm>
            <a:off x="4654550" y="1800225"/>
            <a:ext cx="4489450" cy="372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4" name="Title 1"/>
          <p:cNvSpPr txBox="1">
            <a:spLocks/>
          </p:cNvSpPr>
          <p:nvPr/>
        </p:nvSpPr>
        <p:spPr bwMode="auto">
          <a:xfrm>
            <a:off x="764381" y="1644108"/>
            <a:ext cx="2998788" cy="403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r>
              <a:rPr lang="en-US" altLang="en-US" sz="4800" b="1" dirty="0">
                <a:solidFill>
                  <a:schemeClr val="bg1"/>
                </a:solidFill>
                <a:latin typeface="Arial" pitchFamily="34" charset="0"/>
                <a:cs typeface="Arial" pitchFamily="34" charset="0"/>
              </a:rPr>
              <a:t>Student Loan Solutions</a:t>
            </a:r>
            <a:endParaRPr lang="en-US" altLang="en-US" sz="4800" b="1" baseline="30000" dirty="0">
              <a:solidFill>
                <a:schemeClr val="bg1"/>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1931161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HM Clean">
  <a:themeElements>
    <a:clrScheme name="HM 1 2013">
      <a:dk1>
        <a:sysClr val="windowText" lastClr="000000"/>
      </a:dk1>
      <a:lt1>
        <a:sysClr val="window" lastClr="FFFFFF"/>
      </a:lt1>
      <a:dk2>
        <a:srgbClr val="75787B"/>
      </a:dk2>
      <a:lt2>
        <a:srgbClr val="B1E4E3"/>
      </a:lt2>
      <a:accent1>
        <a:srgbClr val="CB6015"/>
      </a:accent1>
      <a:accent2>
        <a:srgbClr val="06B2A9"/>
      </a:accent2>
      <a:accent3>
        <a:srgbClr val="417630"/>
      </a:accent3>
      <a:accent4>
        <a:srgbClr val="FFCB4F"/>
      </a:accent4>
      <a:accent5>
        <a:srgbClr val="651F76"/>
      </a:accent5>
      <a:accent6>
        <a:srgbClr val="B45B20"/>
      </a:accent6>
      <a:hlink>
        <a:srgbClr val="4F0068"/>
      </a:hlink>
      <a:folHlink>
        <a:srgbClr val="4EB0AB"/>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HM Clean">
  <a:themeElements>
    <a:clrScheme name="HM 1 2013">
      <a:dk1>
        <a:sysClr val="windowText" lastClr="000000"/>
      </a:dk1>
      <a:lt1>
        <a:sysClr val="window" lastClr="FFFFFF"/>
      </a:lt1>
      <a:dk2>
        <a:srgbClr val="75787B"/>
      </a:dk2>
      <a:lt2>
        <a:srgbClr val="B1E4E3"/>
      </a:lt2>
      <a:accent1>
        <a:srgbClr val="CB6015"/>
      </a:accent1>
      <a:accent2>
        <a:srgbClr val="06B2A9"/>
      </a:accent2>
      <a:accent3>
        <a:srgbClr val="417630"/>
      </a:accent3>
      <a:accent4>
        <a:srgbClr val="FFCB4F"/>
      </a:accent4>
      <a:accent5>
        <a:srgbClr val="651F76"/>
      </a:accent5>
      <a:accent6>
        <a:srgbClr val="B45B20"/>
      </a:accent6>
      <a:hlink>
        <a:srgbClr val="4F0068"/>
      </a:hlink>
      <a:folHlink>
        <a:srgbClr val="4EB0AB"/>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HM Clean">
  <a:themeElements>
    <a:clrScheme name="HM 1 2013">
      <a:dk1>
        <a:sysClr val="windowText" lastClr="000000"/>
      </a:dk1>
      <a:lt1>
        <a:sysClr val="window" lastClr="FFFFFF"/>
      </a:lt1>
      <a:dk2>
        <a:srgbClr val="75787B"/>
      </a:dk2>
      <a:lt2>
        <a:srgbClr val="B1E4E3"/>
      </a:lt2>
      <a:accent1>
        <a:srgbClr val="CB6015"/>
      </a:accent1>
      <a:accent2>
        <a:srgbClr val="06B2A9"/>
      </a:accent2>
      <a:accent3>
        <a:srgbClr val="417630"/>
      </a:accent3>
      <a:accent4>
        <a:srgbClr val="FFCB4F"/>
      </a:accent4>
      <a:accent5>
        <a:srgbClr val="651F76"/>
      </a:accent5>
      <a:accent6>
        <a:srgbClr val="B45B20"/>
      </a:accent6>
      <a:hlink>
        <a:srgbClr val="4F0068"/>
      </a:hlink>
      <a:folHlink>
        <a:srgbClr val="4EB0AB"/>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HM Spectrum">
  <a:themeElements>
    <a:clrScheme name="Custom 2">
      <a:dk1>
        <a:sysClr val="windowText" lastClr="000000"/>
      </a:dk1>
      <a:lt1>
        <a:sysClr val="window" lastClr="FFFFFF"/>
      </a:lt1>
      <a:dk2>
        <a:srgbClr val="747679"/>
      </a:dk2>
      <a:lt2>
        <a:srgbClr val="B1E4E3"/>
      </a:lt2>
      <a:accent1>
        <a:srgbClr val="B45B20"/>
      </a:accent1>
      <a:accent2>
        <a:srgbClr val="55BAB7"/>
      </a:accent2>
      <a:accent3>
        <a:srgbClr val="417630"/>
      </a:accent3>
      <a:accent4>
        <a:srgbClr val="FFCB4F"/>
      </a:accent4>
      <a:accent5>
        <a:srgbClr val="651F76"/>
      </a:accent5>
      <a:accent6>
        <a:srgbClr val="B45B20"/>
      </a:accent6>
      <a:hlink>
        <a:srgbClr val="4F0068"/>
      </a:hlink>
      <a:folHlink>
        <a:srgbClr val="4EB0AB"/>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HM Clean">
  <a:themeElements>
    <a:clrScheme name="HM 1 2013">
      <a:dk1>
        <a:sysClr val="windowText" lastClr="000000"/>
      </a:dk1>
      <a:lt1>
        <a:sysClr val="window" lastClr="FFFFFF"/>
      </a:lt1>
      <a:dk2>
        <a:srgbClr val="75787B"/>
      </a:dk2>
      <a:lt2>
        <a:srgbClr val="B1E4E3"/>
      </a:lt2>
      <a:accent1>
        <a:srgbClr val="CB6015"/>
      </a:accent1>
      <a:accent2>
        <a:srgbClr val="06B2A9"/>
      </a:accent2>
      <a:accent3>
        <a:srgbClr val="417630"/>
      </a:accent3>
      <a:accent4>
        <a:srgbClr val="FFCB4F"/>
      </a:accent4>
      <a:accent5>
        <a:srgbClr val="651F76"/>
      </a:accent5>
      <a:accent6>
        <a:srgbClr val="B45B20"/>
      </a:accent6>
      <a:hlink>
        <a:srgbClr val="4F0068"/>
      </a:hlink>
      <a:folHlink>
        <a:srgbClr val="4EB0AB"/>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HM Clean">
  <a:themeElements>
    <a:clrScheme name="HM 1 2013">
      <a:dk1>
        <a:sysClr val="windowText" lastClr="000000"/>
      </a:dk1>
      <a:lt1>
        <a:sysClr val="window" lastClr="FFFFFF"/>
      </a:lt1>
      <a:dk2>
        <a:srgbClr val="75787B"/>
      </a:dk2>
      <a:lt2>
        <a:srgbClr val="B1E4E3"/>
      </a:lt2>
      <a:accent1>
        <a:srgbClr val="CB6015"/>
      </a:accent1>
      <a:accent2>
        <a:srgbClr val="06B2A9"/>
      </a:accent2>
      <a:accent3>
        <a:srgbClr val="417630"/>
      </a:accent3>
      <a:accent4>
        <a:srgbClr val="FFCB4F"/>
      </a:accent4>
      <a:accent5>
        <a:srgbClr val="651F76"/>
      </a:accent5>
      <a:accent6>
        <a:srgbClr val="B45B20"/>
      </a:accent6>
      <a:hlink>
        <a:srgbClr val="4F0068"/>
      </a:hlink>
      <a:folHlink>
        <a:srgbClr val="4EB0AB"/>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HM Clean">
  <a:themeElements>
    <a:clrScheme name="HM 1 2013">
      <a:dk1>
        <a:sysClr val="windowText" lastClr="000000"/>
      </a:dk1>
      <a:lt1>
        <a:sysClr val="window" lastClr="FFFFFF"/>
      </a:lt1>
      <a:dk2>
        <a:srgbClr val="75787B"/>
      </a:dk2>
      <a:lt2>
        <a:srgbClr val="B1E4E3"/>
      </a:lt2>
      <a:accent1>
        <a:srgbClr val="CB6015"/>
      </a:accent1>
      <a:accent2>
        <a:srgbClr val="06B2A9"/>
      </a:accent2>
      <a:accent3>
        <a:srgbClr val="417630"/>
      </a:accent3>
      <a:accent4>
        <a:srgbClr val="FFCB4F"/>
      </a:accent4>
      <a:accent5>
        <a:srgbClr val="651F76"/>
      </a:accent5>
      <a:accent6>
        <a:srgbClr val="B45B20"/>
      </a:accent6>
      <a:hlink>
        <a:srgbClr val="4F0068"/>
      </a:hlink>
      <a:folHlink>
        <a:srgbClr val="4EB0AB"/>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4569</TotalTime>
  <Words>4015</Words>
  <Application>Microsoft Office PowerPoint</Application>
  <PresentationFormat>On-screen Show (4:3)</PresentationFormat>
  <Paragraphs>524</Paragraphs>
  <Slides>33</Slides>
  <Notes>32</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33</vt:i4>
      </vt:variant>
    </vt:vector>
  </HeadingPairs>
  <TitlesOfParts>
    <vt:vector size="53" baseType="lpstr">
      <vt:lpstr>Arial</vt:lpstr>
      <vt:lpstr>Arial Narrow</vt:lpstr>
      <vt:lpstr>Arial Narrow Bold</vt:lpstr>
      <vt:lpstr>Calibri</vt:lpstr>
      <vt:lpstr>Corbel</vt:lpstr>
      <vt:lpstr>Courier New</vt:lpstr>
      <vt:lpstr>FontAwesome</vt:lpstr>
      <vt:lpstr>Lucida Grande</vt:lpstr>
      <vt:lpstr>Tahoma</vt:lpstr>
      <vt:lpstr>Times</vt:lpstr>
      <vt:lpstr>Times New Roman</vt:lpstr>
      <vt:lpstr>Wingdings</vt:lpstr>
      <vt:lpstr>Wingdings 2</vt:lpstr>
      <vt:lpstr>HM Clean</vt:lpstr>
      <vt:lpstr>6_HM Clean</vt:lpstr>
      <vt:lpstr>8_HM Clean</vt:lpstr>
      <vt:lpstr>HM Spectrum</vt:lpstr>
      <vt:lpstr>5_HM Clean</vt:lpstr>
      <vt:lpstr>2_HM Clean</vt:lpstr>
      <vt:lpstr>3_HM Clean</vt:lpstr>
      <vt:lpstr>Horace Mann Partnership - Student Loan Forgiveness</vt:lpstr>
      <vt:lpstr>What we believe</vt:lpstr>
      <vt:lpstr>What Makes Horace Mann Special for Schools</vt:lpstr>
      <vt:lpstr>Educators look out for their students’ futures.  They deserve someone to look out for theirs.</vt:lpstr>
      <vt:lpstr>What we do…</vt:lpstr>
      <vt:lpstr>PowerPoint Presentation</vt:lpstr>
      <vt:lpstr>PowerPoint Presentation</vt:lpstr>
      <vt:lpstr>Pop Quiz! </vt:lpstr>
      <vt:lpstr>PowerPoint Presentation</vt:lpstr>
      <vt:lpstr>Managing Student Loan Debt</vt:lpstr>
      <vt:lpstr>We can help: Student Loan Solutions</vt:lpstr>
      <vt:lpstr>Teacher Loan Forgiveness Program</vt:lpstr>
      <vt:lpstr>Public Service Loan Forgiveness (PSLF)</vt:lpstr>
      <vt:lpstr>What is your current repayment plan?</vt:lpstr>
      <vt:lpstr>Repayment plans based on income</vt:lpstr>
      <vt:lpstr>See how it works…</vt:lpstr>
      <vt:lpstr>Refinancing may be the right option</vt:lpstr>
      <vt:lpstr>The power of starting early</vt:lpstr>
      <vt:lpstr>How to use DonorsChoose.org  and get the classroom supplies you need</vt:lpstr>
      <vt:lpstr>Our commitment to education – DonorsChoose.org</vt:lpstr>
      <vt:lpstr>Does it work?  Yes!</vt:lpstr>
      <vt:lpstr>How do I get my project funded?</vt:lpstr>
      <vt:lpstr>DonorsChoose.org helps students in your area</vt:lpstr>
      <vt:lpstr>PowerPoint Presentation</vt:lpstr>
      <vt:lpstr>Public School Retirement System of   Missouri (PSRS)</vt:lpstr>
      <vt:lpstr>Your beneficiary</vt:lpstr>
      <vt:lpstr>Service retirement</vt:lpstr>
      <vt:lpstr>Payment options</vt:lpstr>
      <vt:lpstr>You should review your retirement plan</vt:lpstr>
      <vt:lpstr>We maintain strong national and state  association relationships</vt:lpstr>
      <vt:lpstr>Leveraging Local Partners</vt:lpstr>
      <vt:lpstr>What’s next?</vt:lpstr>
      <vt:lpstr>Thank you for coming!</vt:lpstr>
    </vt:vector>
  </TitlesOfParts>
  <Company>Horace Mann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Loan Forgiveness &amp; Financial Success Workshop</dc:title>
  <dc:creator>Ruwe, Kelly</dc:creator>
  <cp:lastModifiedBy>Curtis, Robert</cp:lastModifiedBy>
  <cp:revision>52</cp:revision>
  <dcterms:created xsi:type="dcterms:W3CDTF">2015-07-16T19:11:38Z</dcterms:created>
  <dcterms:modified xsi:type="dcterms:W3CDTF">2020-02-19T13:35:08Z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6E34BFB9-FB69-4934-BABA-50EFF7DD7627</vt:lpwstr>
  </property>
  <property fmtid="{D5CDD505-2E9C-101B-9397-08002B2CF9AE}" pid="3" name="ArticulatePath">
    <vt:lpwstr>ASBO international SLF 10.15 (2)</vt:lpwstr>
  </property>
</Properties>
</file>