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docProps/app.xml" ContentType="application/vnd.openxmlformats-officedocument.extended-properties+xml"/>
  <Override PartName="/docProps/core.xml" ContentType="application/vnd.openxmlformats-package.core-properties+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Default Extension="png" ContentType="image/png"/>
  <Default Extension="jpg" ContentType="image/jpg"/>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x="7772400" cy="100584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viewProps" Target="viewProps.xml"/><Relationship Id="rId4" Type="http://schemas.openxmlformats.org/officeDocument/2006/relationships/presProps" Target="presProps.xml"/><Relationship Id="rId5" Type="http://schemas.openxmlformats.org/officeDocument/2006/relationships/tableStyles" Target="tableStyles.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p:txBody>
      </p:sp>
      <p:sp>
        <p:nvSpPr>
          <p:cNvPr id="4" name="Holder 4"/>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p:txBody>
      </p:sp>
      <p:sp>
        <p:nvSpPr>
          <p:cNvPr id="3" name="Holder 3"/>
          <p:cNvSpPr>
            <a:spLocks noGrp="1"/>
          </p:cNvSpPr>
          <p:nvPr>
            <p:ph idx="2" sz="half"/>
          </p:nvPr>
        </p:nvSpPr>
        <p:spPr>
          <a:xfrm>
            <a:off x="388620" y="2313432"/>
            <a:ext cx="3380994" cy="6638544"/>
          </a:xfrm>
          <a:prstGeom prst="rect">
            <a:avLst/>
          </a:prstGeom>
        </p:spPr>
        <p:txBody>
          <a:bodyPr wrap="square" lIns="0" tIns="0" rIns="0" bIns="0">
            <a:spAutoFit/>
          </a:bodyPr>
          <a:lstStyle>
            <a:lvl1pPr>
              <a:defRPr/>
            </a:lvl1pPr>
          </a:lstStyle>
          <a:p/>
        </p:txBody>
      </p:sp>
      <p:sp>
        <p:nvSpPr>
          <p:cNvPr id="4" name="Holder 4"/>
          <p:cNvSpPr>
            <a:spLocks noGrp="1"/>
          </p:cNvSpPr>
          <p:nvPr>
            <p:ph idx="3" sz="half"/>
          </p:nvPr>
        </p:nvSpPr>
        <p:spPr>
          <a:xfrm>
            <a:off x="4002786" y="2313432"/>
            <a:ext cx="3380994" cy="6638544"/>
          </a:xfrm>
          <a:prstGeom prst="rect">
            <a:avLst/>
          </a:prstGeom>
        </p:spPr>
        <p:txBody>
          <a:bodyPr wrap="square" lIns="0" tIns="0" rIns="0" bIns="0">
            <a:spAutoFit/>
          </a:bodyPr>
          <a:lstStyle>
            <a:lvl1pPr>
              <a:defRPr/>
            </a:lvl1pPr>
          </a:lstStyle>
          <a:p/>
        </p:txBody>
      </p:sp>
      <p:sp>
        <p:nvSpPr>
          <p:cNvPr id="5" name="Holder 5"/>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7" name="Holder 7"/>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p:txBody>
      </p:sp>
      <p:sp>
        <p:nvSpPr>
          <p:cNvPr id="3" name="Holder 3"/>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5" name="Holder 5"/>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obj">
  <p:cSld name="Blank">
    <p:spTree>
      <p:nvGrpSpPr>
        <p:cNvPr id="1" name=""/>
        <p:cNvGrpSpPr/>
        <p:nvPr/>
      </p:nvGrpSpPr>
      <p:grpSpPr>
        <a:xfrm>
          <a:off x="0" y="0"/>
          <a:ext cx="0" cy="0"/>
          <a:chOff x="0" y="0"/>
          <a:chExt cx="0" cy="0"/>
        </a:xfrm>
      </p:grpSpPr>
      <p:sp>
        <p:nvSpPr>
          <p:cNvPr id="2" name="Holder 2"/>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4" name="Holder 4"/>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88620" y="402336"/>
            <a:ext cx="6995160" cy="1609344"/>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88620" y="2313432"/>
            <a:ext cx="6995160" cy="6638544"/>
          </a:xfrm>
          <a:prstGeom prst="rect">
            <a:avLst/>
          </a:prstGeom>
        </p:spPr>
        <p:txBody>
          <a:bodyPr wrap="square" lIns="0" tIns="0" rIns="0" bIns="0">
            <a:spAutoFit/>
          </a:bodyPr>
          <a:lstStyle>
            <a:lvl1pPr>
              <a:defRPr/>
            </a:lvl1pPr>
          </a:lstStyle>
          <a:p/>
        </p:txBody>
      </p:sp>
      <p:sp>
        <p:nvSpPr>
          <p:cNvPr id="4" name="Holder 4"/>
          <p:cNvSpPr>
            <a:spLocks noGrp="1"/>
          </p:cNvSpPr>
          <p:nvPr>
            <p:ph type="ftr" idx="5" sz="quarter"/>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idx="6" sz="half"/>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p>
        </p:txBody>
      </p:sp>
    </p:spTree>
  </p:cSld>
  <p:clrMap folHlink="folHlink" hlink="hlink" accent1="accent1" accent2="accent2" accent3="accent3" accent4="accent4" accent5="accent5" accent6="accent6" tx2="dk2" bg2="lt2" tx1="dk1" bg1="lt1"/>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mailto:maesp@maesp.com" TargetMode="Externa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g"/><Relationship Id="rId6" Type="http://schemas.openxmlformats.org/officeDocument/2006/relationships/image" Target="../media/image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hyperlink" Target="mailto:maesp@maesp.com" TargetMode="External"/><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jpg"/><Relationship Id="rId10" Type="http://schemas.openxmlformats.org/officeDocument/2006/relationships/image" Target="../media/image12.png"/><Relationship Id="rId11"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930400" y="902350"/>
            <a:ext cx="3910329" cy="1323340"/>
          </a:xfrm>
          <a:prstGeom prst="rect">
            <a:avLst/>
          </a:prstGeom>
        </p:spPr>
        <p:txBody>
          <a:bodyPr wrap="square" lIns="0" tIns="0" rIns="0" bIns="0" rtlCol="0" vert="horz">
            <a:spAutoFit/>
          </a:bodyPr>
          <a:lstStyle/>
          <a:p>
            <a:pPr algn="ctr" marL="12700" marR="5080">
              <a:lnSpc>
                <a:spcPct val="101600"/>
              </a:lnSpc>
            </a:pPr>
            <a:r>
              <a:rPr dirty="0" sz="1400" spc="-5" b="1">
                <a:latin typeface="Calibri"/>
                <a:cs typeface="Calibri"/>
              </a:rPr>
              <a:t>Missouri Association of Elementary School Principals  Fall Executive Committee Meeting Agenda  Thursday, September 28,</a:t>
            </a:r>
            <a:r>
              <a:rPr dirty="0" sz="1400" spc="-45" b="1">
                <a:latin typeface="Calibri"/>
                <a:cs typeface="Calibri"/>
              </a:rPr>
              <a:t> </a:t>
            </a:r>
            <a:r>
              <a:rPr dirty="0" sz="1400" spc="-5" b="1">
                <a:latin typeface="Calibri"/>
                <a:cs typeface="Calibri"/>
              </a:rPr>
              <a:t>2023</a:t>
            </a:r>
            <a:endParaRPr sz="1400">
              <a:latin typeface="Calibri"/>
              <a:cs typeface="Calibri"/>
            </a:endParaRPr>
          </a:p>
          <a:p>
            <a:pPr marL="1242695" marR="1235710" indent="215265">
              <a:lnSpc>
                <a:spcPct val="101800"/>
              </a:lnSpc>
            </a:pPr>
            <a:r>
              <a:rPr dirty="0" sz="1400" spc="-5" b="1">
                <a:latin typeface="Calibri"/>
                <a:cs typeface="Calibri"/>
              </a:rPr>
              <a:t>MCSA Offices  3550 Amazonas</a:t>
            </a:r>
            <a:r>
              <a:rPr dirty="0" sz="1400" spc="-60" b="1">
                <a:latin typeface="Calibri"/>
                <a:cs typeface="Calibri"/>
              </a:rPr>
              <a:t> </a:t>
            </a:r>
            <a:r>
              <a:rPr dirty="0" sz="1400" spc="-5" b="1">
                <a:latin typeface="Calibri"/>
                <a:cs typeface="Calibri"/>
              </a:rPr>
              <a:t>Dr.  Jefferson City,</a:t>
            </a:r>
            <a:r>
              <a:rPr dirty="0" sz="1400" spc="-65" b="1">
                <a:latin typeface="Calibri"/>
                <a:cs typeface="Calibri"/>
              </a:rPr>
              <a:t> </a:t>
            </a:r>
            <a:r>
              <a:rPr dirty="0" sz="1400" spc="-5" b="1">
                <a:latin typeface="Calibri"/>
                <a:cs typeface="Calibri"/>
              </a:rPr>
              <a:t>MO</a:t>
            </a:r>
            <a:endParaRPr sz="1400">
              <a:latin typeface="Calibri"/>
              <a:cs typeface="Calibri"/>
            </a:endParaRPr>
          </a:p>
        </p:txBody>
      </p:sp>
      <p:sp>
        <p:nvSpPr>
          <p:cNvPr id="3" name="object 3"/>
          <p:cNvSpPr txBox="1"/>
          <p:nvPr/>
        </p:nvSpPr>
        <p:spPr>
          <a:xfrm>
            <a:off x="901700" y="2644902"/>
            <a:ext cx="541020" cy="179705"/>
          </a:xfrm>
          <a:prstGeom prst="rect">
            <a:avLst/>
          </a:prstGeom>
        </p:spPr>
        <p:txBody>
          <a:bodyPr wrap="square" lIns="0" tIns="0" rIns="0" bIns="0" rtlCol="0" vert="horz">
            <a:spAutoFit/>
          </a:bodyPr>
          <a:lstStyle/>
          <a:p>
            <a:pPr marL="12700">
              <a:lnSpc>
                <a:spcPct val="100000"/>
              </a:lnSpc>
            </a:pPr>
            <a:r>
              <a:rPr dirty="0" sz="1050" spc="-5" b="1">
                <a:latin typeface="Calibri"/>
                <a:cs typeface="Calibri"/>
              </a:rPr>
              <a:t>9:30</a:t>
            </a:r>
            <a:r>
              <a:rPr dirty="0" sz="1050" spc="-80" b="1">
                <a:latin typeface="Calibri"/>
                <a:cs typeface="Calibri"/>
              </a:rPr>
              <a:t> </a:t>
            </a:r>
            <a:r>
              <a:rPr dirty="0" sz="1050" spc="-5" b="1">
                <a:latin typeface="Calibri"/>
                <a:cs typeface="Calibri"/>
              </a:rPr>
              <a:t>a.m.</a:t>
            </a:r>
            <a:endParaRPr sz="1050">
              <a:latin typeface="Calibri"/>
              <a:cs typeface="Calibri"/>
            </a:endParaRPr>
          </a:p>
        </p:txBody>
      </p:sp>
      <p:sp>
        <p:nvSpPr>
          <p:cNvPr id="4" name="object 4"/>
          <p:cNvSpPr txBox="1"/>
          <p:nvPr/>
        </p:nvSpPr>
        <p:spPr>
          <a:xfrm>
            <a:off x="1816081" y="2644902"/>
            <a:ext cx="129539" cy="179705"/>
          </a:xfrm>
          <a:prstGeom prst="rect">
            <a:avLst/>
          </a:prstGeom>
        </p:spPr>
        <p:txBody>
          <a:bodyPr wrap="square" lIns="0" tIns="0" rIns="0" bIns="0" rtlCol="0" vert="horz">
            <a:spAutoFit/>
          </a:bodyPr>
          <a:lstStyle/>
          <a:p>
            <a:pPr marL="12700">
              <a:lnSpc>
                <a:spcPct val="100000"/>
              </a:lnSpc>
            </a:pPr>
            <a:r>
              <a:rPr dirty="0" sz="1050" b="1">
                <a:latin typeface="Calibri"/>
                <a:cs typeface="Calibri"/>
              </a:rPr>
              <a:t>1.</a:t>
            </a:r>
            <a:endParaRPr sz="1050">
              <a:latin typeface="Calibri"/>
              <a:cs typeface="Calibri"/>
            </a:endParaRPr>
          </a:p>
        </p:txBody>
      </p:sp>
      <p:sp>
        <p:nvSpPr>
          <p:cNvPr id="5" name="object 5"/>
          <p:cNvSpPr txBox="1"/>
          <p:nvPr/>
        </p:nvSpPr>
        <p:spPr>
          <a:xfrm>
            <a:off x="2273204" y="2644902"/>
            <a:ext cx="1276985" cy="179705"/>
          </a:xfrm>
          <a:prstGeom prst="rect">
            <a:avLst/>
          </a:prstGeom>
        </p:spPr>
        <p:txBody>
          <a:bodyPr wrap="square" lIns="0" tIns="0" rIns="0" bIns="0" rtlCol="0" vert="horz">
            <a:spAutoFit/>
          </a:bodyPr>
          <a:lstStyle/>
          <a:p>
            <a:pPr marL="12700">
              <a:lnSpc>
                <a:spcPct val="100000"/>
              </a:lnSpc>
            </a:pPr>
            <a:r>
              <a:rPr dirty="0" sz="1050" spc="-5" b="1">
                <a:latin typeface="Calibri"/>
                <a:cs typeface="Calibri"/>
              </a:rPr>
              <a:t>Registration of</a:t>
            </a:r>
            <a:r>
              <a:rPr dirty="0" sz="1050" spc="-50" b="1">
                <a:latin typeface="Calibri"/>
                <a:cs typeface="Calibri"/>
              </a:rPr>
              <a:t> </a:t>
            </a:r>
            <a:r>
              <a:rPr dirty="0" sz="1050" spc="-5" b="1">
                <a:latin typeface="Calibri"/>
                <a:cs typeface="Calibri"/>
              </a:rPr>
              <a:t>Proxies</a:t>
            </a:r>
            <a:endParaRPr sz="1050">
              <a:latin typeface="Calibri"/>
              <a:cs typeface="Calibri"/>
            </a:endParaRPr>
          </a:p>
        </p:txBody>
      </p:sp>
      <p:sp>
        <p:nvSpPr>
          <p:cNvPr id="6" name="object 6"/>
          <p:cNvSpPr txBox="1"/>
          <p:nvPr/>
        </p:nvSpPr>
        <p:spPr>
          <a:xfrm>
            <a:off x="1816214" y="2967208"/>
            <a:ext cx="129539" cy="179705"/>
          </a:xfrm>
          <a:prstGeom prst="rect">
            <a:avLst/>
          </a:prstGeom>
        </p:spPr>
        <p:txBody>
          <a:bodyPr wrap="square" lIns="0" tIns="0" rIns="0" bIns="0" rtlCol="0" vert="horz">
            <a:spAutoFit/>
          </a:bodyPr>
          <a:lstStyle/>
          <a:p>
            <a:pPr marL="12700">
              <a:lnSpc>
                <a:spcPct val="100000"/>
              </a:lnSpc>
            </a:pPr>
            <a:r>
              <a:rPr dirty="0" sz="1050" b="1">
                <a:latin typeface="Calibri"/>
                <a:cs typeface="Calibri"/>
              </a:rPr>
              <a:t>2.</a:t>
            </a:r>
            <a:endParaRPr sz="1050">
              <a:latin typeface="Calibri"/>
              <a:cs typeface="Calibri"/>
            </a:endParaRPr>
          </a:p>
        </p:txBody>
      </p:sp>
      <p:sp>
        <p:nvSpPr>
          <p:cNvPr id="7" name="object 7"/>
          <p:cNvSpPr txBox="1"/>
          <p:nvPr/>
        </p:nvSpPr>
        <p:spPr>
          <a:xfrm>
            <a:off x="2273338" y="2967208"/>
            <a:ext cx="2894965" cy="179705"/>
          </a:xfrm>
          <a:prstGeom prst="rect">
            <a:avLst/>
          </a:prstGeom>
        </p:spPr>
        <p:txBody>
          <a:bodyPr wrap="square" lIns="0" tIns="0" rIns="0" bIns="0" rtlCol="0" vert="horz">
            <a:spAutoFit/>
          </a:bodyPr>
          <a:lstStyle/>
          <a:p>
            <a:pPr marL="12700">
              <a:lnSpc>
                <a:spcPct val="100000"/>
              </a:lnSpc>
            </a:pPr>
            <a:r>
              <a:rPr dirty="0" sz="1050" spc="-5" b="1">
                <a:latin typeface="Calibri"/>
                <a:cs typeface="Calibri"/>
              </a:rPr>
              <a:t>Call </a:t>
            </a:r>
            <a:r>
              <a:rPr dirty="0" sz="1050" b="1">
                <a:latin typeface="Calibri"/>
                <a:cs typeface="Calibri"/>
              </a:rPr>
              <a:t>to </a:t>
            </a:r>
            <a:r>
              <a:rPr dirty="0" sz="1050" spc="-5" b="1">
                <a:latin typeface="Calibri"/>
                <a:cs typeface="Calibri"/>
              </a:rPr>
              <a:t>Order </a:t>
            </a:r>
            <a:r>
              <a:rPr dirty="0" sz="1050" b="1">
                <a:latin typeface="Calibri"/>
                <a:cs typeface="Calibri"/>
              </a:rPr>
              <a:t>– </a:t>
            </a:r>
            <a:r>
              <a:rPr dirty="0" sz="1050" spc="-5" b="1">
                <a:latin typeface="Calibri"/>
                <a:cs typeface="Calibri"/>
              </a:rPr>
              <a:t>Dr. Crystal Magers, MAESP</a:t>
            </a:r>
            <a:r>
              <a:rPr dirty="0" sz="1050" spc="30" b="1">
                <a:latin typeface="Calibri"/>
                <a:cs typeface="Calibri"/>
              </a:rPr>
              <a:t> </a:t>
            </a:r>
            <a:r>
              <a:rPr dirty="0" sz="1050" spc="-5" b="1">
                <a:latin typeface="Calibri"/>
                <a:cs typeface="Calibri"/>
              </a:rPr>
              <a:t>President</a:t>
            </a:r>
            <a:endParaRPr sz="1050">
              <a:latin typeface="Calibri"/>
              <a:cs typeface="Calibri"/>
            </a:endParaRPr>
          </a:p>
        </p:txBody>
      </p:sp>
      <p:sp>
        <p:nvSpPr>
          <p:cNvPr id="8" name="object 8"/>
          <p:cNvSpPr txBox="1"/>
          <p:nvPr/>
        </p:nvSpPr>
        <p:spPr>
          <a:xfrm>
            <a:off x="2273604" y="3289516"/>
            <a:ext cx="137795" cy="765810"/>
          </a:xfrm>
          <a:prstGeom prst="rect">
            <a:avLst/>
          </a:prstGeom>
        </p:spPr>
        <p:txBody>
          <a:bodyPr wrap="square" lIns="0" tIns="0" rIns="0" bIns="0" rtlCol="0" vert="horz">
            <a:spAutoFit/>
          </a:bodyPr>
          <a:lstStyle/>
          <a:p>
            <a:pPr marL="12700">
              <a:lnSpc>
                <a:spcPct val="100000"/>
              </a:lnSpc>
            </a:pPr>
            <a:r>
              <a:rPr dirty="0" sz="1050">
                <a:latin typeface="Calibri"/>
                <a:cs typeface="Calibri"/>
              </a:rPr>
              <a:t>a)</a:t>
            </a:r>
            <a:endParaRPr sz="1050">
              <a:latin typeface="Calibri"/>
              <a:cs typeface="Calibri"/>
            </a:endParaRPr>
          </a:p>
          <a:p>
            <a:pPr marL="12700">
              <a:lnSpc>
                <a:spcPct val="100000"/>
              </a:lnSpc>
              <a:spcBef>
                <a:spcPts val="275"/>
              </a:spcBef>
            </a:pPr>
            <a:r>
              <a:rPr dirty="0" sz="1050">
                <a:latin typeface="Calibri"/>
                <a:cs typeface="Calibri"/>
              </a:rPr>
              <a:t>b)</a:t>
            </a:r>
            <a:endParaRPr sz="1050">
              <a:latin typeface="Calibri"/>
              <a:cs typeface="Calibri"/>
            </a:endParaRPr>
          </a:p>
          <a:p>
            <a:pPr marL="13335">
              <a:lnSpc>
                <a:spcPct val="100000"/>
              </a:lnSpc>
              <a:spcBef>
                <a:spcPts val="275"/>
              </a:spcBef>
            </a:pPr>
            <a:r>
              <a:rPr dirty="0" sz="1050">
                <a:latin typeface="Calibri"/>
                <a:cs typeface="Calibri"/>
              </a:rPr>
              <a:t>c)</a:t>
            </a:r>
            <a:endParaRPr sz="1050">
              <a:latin typeface="Calibri"/>
              <a:cs typeface="Calibri"/>
            </a:endParaRPr>
          </a:p>
          <a:p>
            <a:pPr marL="13970">
              <a:lnSpc>
                <a:spcPct val="100000"/>
              </a:lnSpc>
              <a:spcBef>
                <a:spcPts val="280"/>
              </a:spcBef>
            </a:pPr>
            <a:r>
              <a:rPr dirty="0" sz="1050">
                <a:latin typeface="Calibri"/>
                <a:cs typeface="Calibri"/>
              </a:rPr>
              <a:t>d)</a:t>
            </a:r>
            <a:endParaRPr sz="1050">
              <a:latin typeface="Calibri"/>
              <a:cs typeface="Calibri"/>
            </a:endParaRPr>
          </a:p>
        </p:txBody>
      </p:sp>
      <p:sp>
        <p:nvSpPr>
          <p:cNvPr id="9" name="object 9"/>
          <p:cNvSpPr txBox="1"/>
          <p:nvPr/>
        </p:nvSpPr>
        <p:spPr>
          <a:xfrm>
            <a:off x="2730861" y="3289516"/>
            <a:ext cx="2656205" cy="765810"/>
          </a:xfrm>
          <a:prstGeom prst="rect">
            <a:avLst/>
          </a:prstGeom>
        </p:spPr>
        <p:txBody>
          <a:bodyPr wrap="square" lIns="0" tIns="0" rIns="0" bIns="0" rtlCol="0" vert="horz">
            <a:spAutoFit/>
          </a:bodyPr>
          <a:lstStyle/>
          <a:p>
            <a:pPr marL="12700">
              <a:lnSpc>
                <a:spcPct val="100000"/>
              </a:lnSpc>
            </a:pPr>
            <a:r>
              <a:rPr dirty="0" sz="1050" spc="-5">
                <a:latin typeface="Calibri"/>
                <a:cs typeface="Calibri"/>
              </a:rPr>
              <a:t>President’s</a:t>
            </a:r>
            <a:r>
              <a:rPr dirty="0" sz="1050" spc="-55">
                <a:latin typeface="Calibri"/>
                <a:cs typeface="Calibri"/>
              </a:rPr>
              <a:t> </a:t>
            </a:r>
            <a:r>
              <a:rPr dirty="0" sz="1050" spc="-5">
                <a:latin typeface="Calibri"/>
                <a:cs typeface="Calibri"/>
              </a:rPr>
              <a:t>welcome</a:t>
            </a:r>
            <a:endParaRPr sz="1050">
              <a:latin typeface="Calibri"/>
              <a:cs typeface="Calibri"/>
            </a:endParaRPr>
          </a:p>
          <a:p>
            <a:pPr marL="13335" marR="5080" indent="-635">
              <a:lnSpc>
                <a:spcPct val="121900"/>
              </a:lnSpc>
            </a:pPr>
            <a:r>
              <a:rPr dirty="0" sz="1050" spc="-5">
                <a:latin typeface="Calibri"/>
                <a:cs typeface="Calibri"/>
              </a:rPr>
              <a:t>Consideration of </a:t>
            </a:r>
            <a:r>
              <a:rPr dirty="0" sz="1050">
                <a:latin typeface="Calibri"/>
                <a:cs typeface="Calibri"/>
              </a:rPr>
              <a:t>the </a:t>
            </a:r>
            <a:r>
              <a:rPr dirty="0" sz="1050" spc="-5">
                <a:latin typeface="Calibri"/>
                <a:cs typeface="Calibri"/>
              </a:rPr>
              <a:t>Consent Items and Minutes  Call for additional</a:t>
            </a:r>
            <a:r>
              <a:rPr dirty="0" sz="1050" spc="-25">
                <a:latin typeface="Calibri"/>
                <a:cs typeface="Calibri"/>
              </a:rPr>
              <a:t> </a:t>
            </a:r>
            <a:r>
              <a:rPr dirty="0" sz="1050" spc="-5">
                <a:latin typeface="Calibri"/>
                <a:cs typeface="Calibri"/>
              </a:rPr>
              <a:t>items</a:t>
            </a:r>
            <a:endParaRPr sz="1050">
              <a:latin typeface="Calibri"/>
              <a:cs typeface="Calibri"/>
            </a:endParaRPr>
          </a:p>
          <a:p>
            <a:pPr marL="13970">
              <a:lnSpc>
                <a:spcPct val="100000"/>
              </a:lnSpc>
              <a:spcBef>
                <a:spcPts val="280"/>
              </a:spcBef>
            </a:pPr>
            <a:r>
              <a:rPr dirty="0" sz="1050" spc="-5">
                <a:latin typeface="Calibri"/>
                <a:cs typeface="Calibri"/>
              </a:rPr>
              <a:t>Approve</a:t>
            </a:r>
            <a:r>
              <a:rPr dirty="0" sz="1050" spc="-65">
                <a:latin typeface="Calibri"/>
                <a:cs typeface="Calibri"/>
              </a:rPr>
              <a:t> </a:t>
            </a:r>
            <a:r>
              <a:rPr dirty="0" sz="1050" spc="-5">
                <a:latin typeface="Calibri"/>
                <a:cs typeface="Calibri"/>
              </a:rPr>
              <a:t>agenda</a:t>
            </a:r>
            <a:endParaRPr sz="1050">
              <a:latin typeface="Calibri"/>
              <a:cs typeface="Calibri"/>
            </a:endParaRPr>
          </a:p>
        </p:txBody>
      </p:sp>
      <p:sp>
        <p:nvSpPr>
          <p:cNvPr id="10" name="object 10"/>
          <p:cNvSpPr txBox="1"/>
          <p:nvPr/>
        </p:nvSpPr>
        <p:spPr>
          <a:xfrm>
            <a:off x="5931528" y="3254151"/>
            <a:ext cx="593090" cy="801370"/>
          </a:xfrm>
          <a:prstGeom prst="rect">
            <a:avLst/>
          </a:prstGeom>
        </p:spPr>
        <p:txBody>
          <a:bodyPr wrap="square" lIns="0" tIns="0" rIns="0" bIns="0" rtlCol="0" vert="horz">
            <a:spAutoFit/>
          </a:bodyPr>
          <a:lstStyle/>
          <a:p>
            <a:pPr marL="12700" marR="5080" indent="-635">
              <a:lnSpc>
                <a:spcPct val="122100"/>
              </a:lnSpc>
            </a:pPr>
            <a:r>
              <a:rPr dirty="0" sz="1050" spc="-5">
                <a:latin typeface="Calibri"/>
                <a:cs typeface="Calibri"/>
              </a:rPr>
              <a:t>Remarks  Action  </a:t>
            </a:r>
            <a:r>
              <a:rPr dirty="0" sz="1050">
                <a:latin typeface="Calibri"/>
                <a:cs typeface="Calibri"/>
              </a:rPr>
              <a:t>D</a:t>
            </a:r>
            <a:r>
              <a:rPr dirty="0" sz="1050" spc="-5">
                <a:latin typeface="Calibri"/>
                <a:cs typeface="Calibri"/>
              </a:rPr>
              <a:t>is</a:t>
            </a:r>
            <a:r>
              <a:rPr dirty="0" sz="1050">
                <a:latin typeface="Calibri"/>
                <a:cs typeface="Calibri"/>
              </a:rPr>
              <a:t>cu</a:t>
            </a:r>
            <a:r>
              <a:rPr dirty="0" sz="1050" spc="-5">
                <a:latin typeface="Calibri"/>
                <a:cs typeface="Calibri"/>
              </a:rPr>
              <a:t>ss</a:t>
            </a:r>
            <a:r>
              <a:rPr dirty="0" sz="1050" spc="5">
                <a:latin typeface="Calibri"/>
                <a:cs typeface="Calibri"/>
              </a:rPr>
              <a:t>i</a:t>
            </a:r>
            <a:r>
              <a:rPr dirty="0" sz="1050" spc="-5">
                <a:latin typeface="Calibri"/>
                <a:cs typeface="Calibri"/>
              </a:rPr>
              <a:t>o</a:t>
            </a:r>
            <a:r>
              <a:rPr dirty="0" sz="1050">
                <a:latin typeface="Calibri"/>
                <a:cs typeface="Calibri"/>
              </a:rPr>
              <a:t>n  </a:t>
            </a:r>
            <a:r>
              <a:rPr dirty="0" sz="1050" spc="-5">
                <a:latin typeface="Calibri"/>
                <a:cs typeface="Calibri"/>
              </a:rPr>
              <a:t>Action</a:t>
            </a:r>
            <a:endParaRPr sz="1050">
              <a:latin typeface="Calibri"/>
              <a:cs typeface="Calibri"/>
            </a:endParaRPr>
          </a:p>
        </p:txBody>
      </p:sp>
      <p:sp>
        <p:nvSpPr>
          <p:cNvPr id="11" name="object 11"/>
          <p:cNvSpPr txBox="1"/>
          <p:nvPr/>
        </p:nvSpPr>
        <p:spPr>
          <a:xfrm>
            <a:off x="1817947" y="4197896"/>
            <a:ext cx="129539" cy="179705"/>
          </a:xfrm>
          <a:prstGeom prst="rect">
            <a:avLst/>
          </a:prstGeom>
        </p:spPr>
        <p:txBody>
          <a:bodyPr wrap="square" lIns="0" tIns="0" rIns="0" bIns="0" rtlCol="0" vert="horz">
            <a:spAutoFit/>
          </a:bodyPr>
          <a:lstStyle/>
          <a:p>
            <a:pPr marL="12700">
              <a:lnSpc>
                <a:spcPct val="100000"/>
              </a:lnSpc>
            </a:pPr>
            <a:r>
              <a:rPr dirty="0" sz="1050" b="1">
                <a:latin typeface="Calibri"/>
                <a:cs typeface="Calibri"/>
              </a:rPr>
              <a:t>3.</a:t>
            </a:r>
            <a:endParaRPr sz="1050">
              <a:latin typeface="Calibri"/>
              <a:cs typeface="Calibri"/>
            </a:endParaRPr>
          </a:p>
        </p:txBody>
      </p:sp>
      <p:sp>
        <p:nvSpPr>
          <p:cNvPr id="12" name="object 12"/>
          <p:cNvSpPr txBox="1"/>
          <p:nvPr/>
        </p:nvSpPr>
        <p:spPr>
          <a:xfrm>
            <a:off x="1818481" y="4842509"/>
            <a:ext cx="129539" cy="179705"/>
          </a:xfrm>
          <a:prstGeom prst="rect">
            <a:avLst/>
          </a:prstGeom>
        </p:spPr>
        <p:txBody>
          <a:bodyPr wrap="square" lIns="0" tIns="0" rIns="0" bIns="0" rtlCol="0" vert="horz">
            <a:spAutoFit/>
          </a:bodyPr>
          <a:lstStyle/>
          <a:p>
            <a:pPr marL="12700">
              <a:lnSpc>
                <a:spcPct val="100000"/>
              </a:lnSpc>
            </a:pPr>
            <a:r>
              <a:rPr dirty="0" sz="1050" b="1">
                <a:latin typeface="Calibri"/>
                <a:cs typeface="Calibri"/>
              </a:rPr>
              <a:t>4.</a:t>
            </a:r>
            <a:endParaRPr sz="1050">
              <a:latin typeface="Calibri"/>
              <a:cs typeface="Calibri"/>
            </a:endParaRPr>
          </a:p>
        </p:txBody>
      </p:sp>
      <p:sp>
        <p:nvSpPr>
          <p:cNvPr id="13" name="object 13"/>
          <p:cNvSpPr txBox="1"/>
          <p:nvPr/>
        </p:nvSpPr>
        <p:spPr>
          <a:xfrm>
            <a:off x="2275071" y="4197896"/>
            <a:ext cx="3723004" cy="824230"/>
          </a:xfrm>
          <a:prstGeom prst="rect">
            <a:avLst/>
          </a:prstGeom>
        </p:spPr>
        <p:txBody>
          <a:bodyPr wrap="square" lIns="0" tIns="0" rIns="0" bIns="0" rtlCol="0" vert="horz">
            <a:spAutoFit/>
          </a:bodyPr>
          <a:lstStyle/>
          <a:p>
            <a:pPr marL="12700">
              <a:lnSpc>
                <a:spcPct val="100000"/>
              </a:lnSpc>
            </a:pPr>
            <a:r>
              <a:rPr dirty="0" sz="1050" spc="-5" b="1">
                <a:latin typeface="Calibri"/>
                <a:cs typeface="Calibri"/>
              </a:rPr>
              <a:t>Board Member Check-In </a:t>
            </a:r>
            <a:r>
              <a:rPr dirty="0" sz="1050" b="1">
                <a:latin typeface="Calibri"/>
                <a:cs typeface="Calibri"/>
              </a:rPr>
              <a:t>- </a:t>
            </a:r>
            <a:r>
              <a:rPr dirty="0" sz="1050" spc="-5" b="1">
                <a:latin typeface="Calibri"/>
                <a:cs typeface="Calibri"/>
              </a:rPr>
              <a:t>Regional Representatives and</a:t>
            </a:r>
            <a:r>
              <a:rPr dirty="0" sz="1050" spc="15" b="1">
                <a:latin typeface="Calibri"/>
                <a:cs typeface="Calibri"/>
              </a:rPr>
              <a:t> </a:t>
            </a:r>
            <a:r>
              <a:rPr dirty="0" sz="1050" spc="-5" b="1">
                <a:latin typeface="Calibri"/>
                <a:cs typeface="Calibri"/>
              </a:rPr>
              <a:t>Presidents</a:t>
            </a:r>
            <a:endParaRPr sz="1050">
              <a:latin typeface="Calibri"/>
              <a:cs typeface="Calibri"/>
            </a:endParaRPr>
          </a:p>
          <a:p>
            <a:pPr>
              <a:lnSpc>
                <a:spcPct val="100000"/>
              </a:lnSpc>
              <a:spcBef>
                <a:spcPts val="10"/>
              </a:spcBef>
            </a:pPr>
            <a:endParaRPr sz="1100">
              <a:latin typeface="Times New Roman"/>
              <a:cs typeface="Times New Roman"/>
            </a:endParaRPr>
          </a:p>
          <a:p>
            <a:pPr marL="12700">
              <a:lnSpc>
                <a:spcPct val="100000"/>
              </a:lnSpc>
              <a:tabLst>
                <a:tab pos="469900" algn="l"/>
              </a:tabLst>
            </a:pPr>
            <a:r>
              <a:rPr dirty="0" sz="1050">
                <a:latin typeface="Calibri"/>
                <a:cs typeface="Calibri"/>
              </a:rPr>
              <a:t>a)	</a:t>
            </a:r>
            <a:r>
              <a:rPr dirty="0" sz="1050" spc="-5">
                <a:latin typeface="Calibri"/>
                <a:cs typeface="Calibri"/>
              </a:rPr>
              <a:t>Brief overview of MCSA, MAESP</a:t>
            </a:r>
            <a:r>
              <a:rPr dirty="0" sz="1050" spc="10">
                <a:latin typeface="Calibri"/>
                <a:cs typeface="Calibri"/>
              </a:rPr>
              <a:t> </a:t>
            </a:r>
            <a:r>
              <a:rPr dirty="0" sz="1050" spc="-5">
                <a:latin typeface="Calibri"/>
                <a:cs typeface="Calibri"/>
              </a:rPr>
              <a:t>structure</a:t>
            </a:r>
            <a:endParaRPr sz="1050">
              <a:latin typeface="Calibri"/>
              <a:cs typeface="Calibri"/>
            </a:endParaRPr>
          </a:p>
          <a:p>
            <a:pPr>
              <a:lnSpc>
                <a:spcPct val="100000"/>
              </a:lnSpc>
              <a:spcBef>
                <a:spcPts val="10"/>
              </a:spcBef>
            </a:pPr>
            <a:endParaRPr sz="1100">
              <a:latin typeface="Times New Roman"/>
              <a:cs typeface="Times New Roman"/>
            </a:endParaRPr>
          </a:p>
          <a:p>
            <a:pPr marL="12700">
              <a:lnSpc>
                <a:spcPct val="100000"/>
              </a:lnSpc>
            </a:pPr>
            <a:r>
              <a:rPr dirty="0" sz="1050" spc="-5" b="1">
                <a:latin typeface="Calibri"/>
                <a:cs typeface="Calibri"/>
              </a:rPr>
              <a:t>MAESP Financial Report </a:t>
            </a:r>
            <a:r>
              <a:rPr dirty="0" sz="1050" b="1">
                <a:latin typeface="Calibri"/>
                <a:cs typeface="Calibri"/>
              </a:rPr>
              <a:t>– </a:t>
            </a:r>
            <a:r>
              <a:rPr dirty="0" sz="1050" spc="-5" b="1">
                <a:latin typeface="Calibri"/>
                <a:cs typeface="Calibri"/>
              </a:rPr>
              <a:t>Dr. </a:t>
            </a:r>
            <a:r>
              <a:rPr dirty="0" sz="1050" b="1">
                <a:latin typeface="Calibri"/>
                <a:cs typeface="Calibri"/>
              </a:rPr>
              <a:t>J </a:t>
            </a:r>
            <a:r>
              <a:rPr dirty="0" sz="1050" spc="-5" b="1">
                <a:latin typeface="Calibri"/>
                <a:cs typeface="Calibri"/>
              </a:rPr>
              <a:t>Anderson, Executive</a:t>
            </a:r>
            <a:r>
              <a:rPr dirty="0" sz="1050" spc="45" b="1">
                <a:latin typeface="Calibri"/>
                <a:cs typeface="Calibri"/>
              </a:rPr>
              <a:t> </a:t>
            </a:r>
            <a:r>
              <a:rPr dirty="0" sz="1050" spc="-5" b="1">
                <a:latin typeface="Calibri"/>
                <a:cs typeface="Calibri"/>
              </a:rPr>
              <a:t>Director</a:t>
            </a:r>
            <a:endParaRPr sz="1050">
              <a:latin typeface="Calibri"/>
              <a:cs typeface="Calibri"/>
            </a:endParaRPr>
          </a:p>
        </p:txBody>
      </p:sp>
      <p:sp>
        <p:nvSpPr>
          <p:cNvPr id="14" name="object 14"/>
          <p:cNvSpPr txBox="1"/>
          <p:nvPr/>
        </p:nvSpPr>
        <p:spPr>
          <a:xfrm>
            <a:off x="2275871" y="5164816"/>
            <a:ext cx="138430" cy="765810"/>
          </a:xfrm>
          <a:prstGeom prst="rect">
            <a:avLst/>
          </a:prstGeom>
        </p:spPr>
        <p:txBody>
          <a:bodyPr wrap="square" lIns="0" tIns="0" rIns="0" bIns="0" rtlCol="0" vert="horz">
            <a:spAutoFit/>
          </a:bodyPr>
          <a:lstStyle/>
          <a:p>
            <a:pPr marL="12700">
              <a:lnSpc>
                <a:spcPct val="100000"/>
              </a:lnSpc>
            </a:pPr>
            <a:r>
              <a:rPr dirty="0" sz="1050">
                <a:latin typeface="Calibri"/>
                <a:cs typeface="Calibri"/>
              </a:rPr>
              <a:t>a)</a:t>
            </a:r>
            <a:endParaRPr sz="1050">
              <a:latin typeface="Calibri"/>
              <a:cs typeface="Calibri"/>
            </a:endParaRPr>
          </a:p>
          <a:p>
            <a:pPr marL="13335">
              <a:lnSpc>
                <a:spcPct val="100000"/>
              </a:lnSpc>
              <a:spcBef>
                <a:spcPts val="275"/>
              </a:spcBef>
            </a:pPr>
            <a:r>
              <a:rPr dirty="0" sz="1050">
                <a:latin typeface="Calibri"/>
                <a:cs typeface="Calibri"/>
              </a:rPr>
              <a:t>b)</a:t>
            </a:r>
            <a:endParaRPr sz="1050">
              <a:latin typeface="Calibri"/>
              <a:cs typeface="Calibri"/>
            </a:endParaRPr>
          </a:p>
          <a:p>
            <a:pPr marL="13970">
              <a:lnSpc>
                <a:spcPct val="100000"/>
              </a:lnSpc>
              <a:spcBef>
                <a:spcPts val="275"/>
              </a:spcBef>
            </a:pPr>
            <a:r>
              <a:rPr dirty="0" sz="1050">
                <a:latin typeface="Calibri"/>
                <a:cs typeface="Calibri"/>
              </a:rPr>
              <a:t>c)</a:t>
            </a:r>
            <a:endParaRPr sz="1050">
              <a:latin typeface="Calibri"/>
              <a:cs typeface="Calibri"/>
            </a:endParaRPr>
          </a:p>
          <a:p>
            <a:pPr marL="14604">
              <a:lnSpc>
                <a:spcPct val="100000"/>
              </a:lnSpc>
              <a:spcBef>
                <a:spcPts val="280"/>
              </a:spcBef>
            </a:pPr>
            <a:r>
              <a:rPr dirty="0" sz="1050">
                <a:latin typeface="Calibri"/>
                <a:cs typeface="Calibri"/>
              </a:rPr>
              <a:t>d)</a:t>
            </a:r>
            <a:endParaRPr sz="1050">
              <a:latin typeface="Calibri"/>
              <a:cs typeface="Calibri"/>
            </a:endParaRPr>
          </a:p>
        </p:txBody>
      </p:sp>
      <p:sp>
        <p:nvSpPr>
          <p:cNvPr id="15" name="object 15"/>
          <p:cNvSpPr txBox="1"/>
          <p:nvPr/>
        </p:nvSpPr>
        <p:spPr>
          <a:xfrm>
            <a:off x="2733128" y="5129772"/>
            <a:ext cx="2088514" cy="800735"/>
          </a:xfrm>
          <a:prstGeom prst="rect">
            <a:avLst/>
          </a:prstGeom>
        </p:spPr>
        <p:txBody>
          <a:bodyPr wrap="square" lIns="0" tIns="0" rIns="0" bIns="0" rtlCol="0" vert="horz">
            <a:spAutoFit/>
          </a:bodyPr>
          <a:lstStyle/>
          <a:p>
            <a:pPr marL="13335" marR="5080" indent="-1270">
              <a:lnSpc>
                <a:spcPct val="121900"/>
              </a:lnSpc>
            </a:pPr>
            <a:r>
              <a:rPr dirty="0" sz="1050" spc="-5">
                <a:latin typeface="Calibri"/>
                <a:cs typeface="Calibri"/>
              </a:rPr>
              <a:t>FY2022-2023 EOY Financial Statement  FY2022-23</a:t>
            </a:r>
            <a:r>
              <a:rPr dirty="0" sz="1050" spc="-60">
                <a:latin typeface="Calibri"/>
                <a:cs typeface="Calibri"/>
              </a:rPr>
              <a:t> </a:t>
            </a:r>
            <a:r>
              <a:rPr dirty="0" sz="1050" spc="-5">
                <a:latin typeface="Calibri"/>
                <a:cs typeface="Calibri"/>
              </a:rPr>
              <a:t>Audit</a:t>
            </a:r>
            <a:endParaRPr sz="1050">
              <a:latin typeface="Calibri"/>
              <a:cs typeface="Calibri"/>
            </a:endParaRPr>
          </a:p>
          <a:p>
            <a:pPr marL="13970">
              <a:lnSpc>
                <a:spcPct val="100000"/>
              </a:lnSpc>
              <a:spcBef>
                <a:spcPts val="275"/>
              </a:spcBef>
            </a:pPr>
            <a:r>
              <a:rPr dirty="0" sz="1050" spc="-5">
                <a:latin typeface="Calibri"/>
                <a:cs typeface="Calibri"/>
              </a:rPr>
              <a:t>FY2023-24</a:t>
            </a:r>
            <a:r>
              <a:rPr dirty="0" sz="1050" spc="-60">
                <a:latin typeface="Calibri"/>
                <a:cs typeface="Calibri"/>
              </a:rPr>
              <a:t> </a:t>
            </a:r>
            <a:r>
              <a:rPr dirty="0" sz="1050" spc="-5">
                <a:latin typeface="Calibri"/>
                <a:cs typeface="Calibri"/>
              </a:rPr>
              <a:t>Budget</a:t>
            </a:r>
            <a:endParaRPr sz="1050">
              <a:latin typeface="Calibri"/>
              <a:cs typeface="Calibri"/>
            </a:endParaRPr>
          </a:p>
          <a:p>
            <a:pPr marL="14604">
              <a:lnSpc>
                <a:spcPct val="100000"/>
              </a:lnSpc>
              <a:spcBef>
                <a:spcPts val="280"/>
              </a:spcBef>
            </a:pPr>
            <a:r>
              <a:rPr dirty="0" sz="1050" spc="-5">
                <a:latin typeface="Calibri"/>
                <a:cs typeface="Calibri"/>
              </a:rPr>
              <a:t>Current Financial</a:t>
            </a:r>
            <a:r>
              <a:rPr dirty="0" sz="1050" spc="-15">
                <a:latin typeface="Calibri"/>
                <a:cs typeface="Calibri"/>
              </a:rPr>
              <a:t> </a:t>
            </a:r>
            <a:r>
              <a:rPr dirty="0" sz="1050" spc="-5">
                <a:latin typeface="Calibri"/>
                <a:cs typeface="Calibri"/>
              </a:rPr>
              <a:t>Statement</a:t>
            </a:r>
            <a:endParaRPr sz="1050">
              <a:latin typeface="Calibri"/>
              <a:cs typeface="Calibri"/>
            </a:endParaRPr>
          </a:p>
        </p:txBody>
      </p:sp>
      <p:sp>
        <p:nvSpPr>
          <p:cNvPr id="16" name="object 16"/>
          <p:cNvSpPr txBox="1"/>
          <p:nvPr/>
        </p:nvSpPr>
        <p:spPr>
          <a:xfrm>
            <a:off x="5933928" y="5129772"/>
            <a:ext cx="828040" cy="800735"/>
          </a:xfrm>
          <a:prstGeom prst="rect">
            <a:avLst/>
          </a:prstGeom>
        </p:spPr>
        <p:txBody>
          <a:bodyPr wrap="square" lIns="0" tIns="0" rIns="0" bIns="0" rtlCol="0" vert="horz">
            <a:spAutoFit/>
          </a:bodyPr>
          <a:lstStyle/>
          <a:p>
            <a:pPr marL="13335" marR="5080" indent="-1270">
              <a:lnSpc>
                <a:spcPct val="121900"/>
              </a:lnSpc>
            </a:pPr>
            <a:r>
              <a:rPr dirty="0" sz="1050" spc="-5">
                <a:latin typeface="Calibri"/>
                <a:cs typeface="Calibri"/>
              </a:rPr>
              <a:t>Action  U</a:t>
            </a:r>
            <a:r>
              <a:rPr dirty="0" sz="1050">
                <a:latin typeface="Calibri"/>
                <a:cs typeface="Calibri"/>
              </a:rPr>
              <a:t>pdat</a:t>
            </a:r>
            <a:r>
              <a:rPr dirty="0" sz="1050" spc="-5">
                <a:latin typeface="Calibri"/>
                <a:cs typeface="Calibri"/>
              </a:rPr>
              <a:t>e</a:t>
            </a:r>
            <a:r>
              <a:rPr dirty="0" sz="1050">
                <a:latin typeface="Calibri"/>
                <a:cs typeface="Calibri"/>
              </a:rPr>
              <a:t>/</a:t>
            </a:r>
            <a:r>
              <a:rPr dirty="0" sz="1050" spc="-5">
                <a:latin typeface="Calibri"/>
                <a:cs typeface="Calibri"/>
              </a:rPr>
              <a:t>A</a:t>
            </a:r>
            <a:r>
              <a:rPr dirty="0" sz="1050">
                <a:latin typeface="Calibri"/>
                <a:cs typeface="Calibri"/>
              </a:rPr>
              <a:t>ct</a:t>
            </a:r>
            <a:r>
              <a:rPr dirty="0" sz="1050" spc="-5">
                <a:latin typeface="Calibri"/>
                <a:cs typeface="Calibri"/>
              </a:rPr>
              <a:t>ion  Action</a:t>
            </a:r>
            <a:endParaRPr sz="1050">
              <a:latin typeface="Calibri"/>
              <a:cs typeface="Calibri"/>
            </a:endParaRPr>
          </a:p>
          <a:p>
            <a:pPr marL="14604">
              <a:lnSpc>
                <a:spcPct val="100000"/>
              </a:lnSpc>
              <a:spcBef>
                <a:spcPts val="280"/>
              </a:spcBef>
            </a:pPr>
            <a:r>
              <a:rPr dirty="0" sz="1050" spc="-5">
                <a:latin typeface="Calibri"/>
                <a:cs typeface="Calibri"/>
              </a:rPr>
              <a:t>Action</a:t>
            </a:r>
            <a:endParaRPr sz="1050">
              <a:latin typeface="Calibri"/>
              <a:cs typeface="Calibri"/>
            </a:endParaRPr>
          </a:p>
        </p:txBody>
      </p:sp>
      <p:sp>
        <p:nvSpPr>
          <p:cNvPr id="17" name="object 17"/>
          <p:cNvSpPr txBox="1"/>
          <p:nvPr/>
        </p:nvSpPr>
        <p:spPr>
          <a:xfrm>
            <a:off x="1821414" y="6141872"/>
            <a:ext cx="129539" cy="179705"/>
          </a:xfrm>
          <a:prstGeom prst="rect">
            <a:avLst/>
          </a:prstGeom>
        </p:spPr>
        <p:txBody>
          <a:bodyPr wrap="square" lIns="0" tIns="0" rIns="0" bIns="0" rtlCol="0" vert="horz">
            <a:spAutoFit/>
          </a:bodyPr>
          <a:lstStyle/>
          <a:p>
            <a:pPr marL="12700">
              <a:lnSpc>
                <a:spcPct val="100000"/>
              </a:lnSpc>
            </a:pPr>
            <a:r>
              <a:rPr dirty="0" sz="1050" b="1">
                <a:latin typeface="Calibri"/>
                <a:cs typeface="Calibri"/>
              </a:rPr>
              <a:t>5.</a:t>
            </a:r>
            <a:endParaRPr sz="1050">
              <a:latin typeface="Calibri"/>
              <a:cs typeface="Calibri"/>
            </a:endParaRPr>
          </a:p>
        </p:txBody>
      </p:sp>
      <p:sp>
        <p:nvSpPr>
          <p:cNvPr id="18" name="object 18"/>
          <p:cNvSpPr txBox="1"/>
          <p:nvPr/>
        </p:nvSpPr>
        <p:spPr>
          <a:xfrm>
            <a:off x="2278538" y="6141872"/>
            <a:ext cx="3457575" cy="179705"/>
          </a:xfrm>
          <a:prstGeom prst="rect">
            <a:avLst/>
          </a:prstGeom>
        </p:spPr>
        <p:txBody>
          <a:bodyPr wrap="square" lIns="0" tIns="0" rIns="0" bIns="0" rtlCol="0" vert="horz">
            <a:spAutoFit/>
          </a:bodyPr>
          <a:lstStyle/>
          <a:p>
            <a:pPr marL="12700">
              <a:lnSpc>
                <a:spcPct val="100000"/>
              </a:lnSpc>
            </a:pPr>
            <a:r>
              <a:rPr dirty="0" sz="1050" spc="-5" b="1">
                <a:latin typeface="Calibri"/>
                <a:cs typeface="Calibri"/>
              </a:rPr>
              <a:t>Executive Director Report </a:t>
            </a:r>
            <a:r>
              <a:rPr dirty="0" sz="1050" b="1">
                <a:latin typeface="Calibri"/>
                <a:cs typeface="Calibri"/>
              </a:rPr>
              <a:t>– </a:t>
            </a:r>
            <a:r>
              <a:rPr dirty="0" sz="1050" spc="-5" b="1">
                <a:latin typeface="Calibri"/>
                <a:cs typeface="Calibri"/>
              </a:rPr>
              <a:t>Dr. </a:t>
            </a:r>
            <a:r>
              <a:rPr dirty="0" sz="1050" b="1">
                <a:latin typeface="Calibri"/>
                <a:cs typeface="Calibri"/>
              </a:rPr>
              <a:t>J </a:t>
            </a:r>
            <a:r>
              <a:rPr dirty="0" sz="1050" spc="-5" b="1">
                <a:latin typeface="Calibri"/>
                <a:cs typeface="Calibri"/>
              </a:rPr>
              <a:t>Anderson, Executive</a:t>
            </a:r>
            <a:r>
              <a:rPr dirty="0" sz="1050" spc="50" b="1">
                <a:latin typeface="Calibri"/>
                <a:cs typeface="Calibri"/>
              </a:rPr>
              <a:t> </a:t>
            </a:r>
            <a:r>
              <a:rPr dirty="0" sz="1050" spc="-5" b="1">
                <a:latin typeface="Calibri"/>
                <a:cs typeface="Calibri"/>
              </a:rPr>
              <a:t>Director</a:t>
            </a:r>
            <a:endParaRPr sz="1050">
              <a:latin typeface="Calibri"/>
              <a:cs typeface="Calibri"/>
            </a:endParaRPr>
          </a:p>
        </p:txBody>
      </p:sp>
      <p:sp>
        <p:nvSpPr>
          <p:cNvPr id="19" name="object 19"/>
          <p:cNvSpPr txBox="1"/>
          <p:nvPr/>
        </p:nvSpPr>
        <p:spPr>
          <a:xfrm>
            <a:off x="2278672" y="6464179"/>
            <a:ext cx="137160" cy="1155700"/>
          </a:xfrm>
          <a:prstGeom prst="rect">
            <a:avLst/>
          </a:prstGeom>
        </p:spPr>
        <p:txBody>
          <a:bodyPr wrap="square" lIns="0" tIns="0" rIns="0" bIns="0" rtlCol="0" vert="horz">
            <a:spAutoFit/>
          </a:bodyPr>
          <a:lstStyle/>
          <a:p>
            <a:pPr marL="12700">
              <a:lnSpc>
                <a:spcPct val="100000"/>
              </a:lnSpc>
            </a:pPr>
            <a:r>
              <a:rPr dirty="0" sz="1050">
                <a:latin typeface="Calibri"/>
                <a:cs typeface="Calibri"/>
              </a:rPr>
              <a:t>a)</a:t>
            </a:r>
            <a:endParaRPr sz="1050">
              <a:latin typeface="Calibri"/>
              <a:cs typeface="Calibri"/>
            </a:endParaRPr>
          </a:p>
          <a:p>
            <a:pPr marL="12700">
              <a:lnSpc>
                <a:spcPct val="100000"/>
              </a:lnSpc>
              <a:spcBef>
                <a:spcPts val="275"/>
              </a:spcBef>
            </a:pPr>
            <a:r>
              <a:rPr dirty="0" sz="1050">
                <a:latin typeface="Calibri"/>
                <a:cs typeface="Calibri"/>
              </a:rPr>
              <a:t>b)</a:t>
            </a:r>
            <a:endParaRPr sz="1050">
              <a:latin typeface="Calibri"/>
              <a:cs typeface="Calibri"/>
            </a:endParaRPr>
          </a:p>
          <a:p>
            <a:pPr marL="13335">
              <a:lnSpc>
                <a:spcPct val="100000"/>
              </a:lnSpc>
              <a:spcBef>
                <a:spcPts val="275"/>
              </a:spcBef>
            </a:pPr>
            <a:r>
              <a:rPr dirty="0" sz="1050">
                <a:latin typeface="Calibri"/>
                <a:cs typeface="Calibri"/>
              </a:rPr>
              <a:t>c)</a:t>
            </a:r>
            <a:endParaRPr sz="1050">
              <a:latin typeface="Calibri"/>
              <a:cs typeface="Calibri"/>
            </a:endParaRPr>
          </a:p>
          <a:p>
            <a:pPr marL="13335">
              <a:lnSpc>
                <a:spcPct val="100000"/>
              </a:lnSpc>
              <a:spcBef>
                <a:spcPts val="280"/>
              </a:spcBef>
            </a:pPr>
            <a:r>
              <a:rPr dirty="0" sz="1050">
                <a:latin typeface="Calibri"/>
                <a:cs typeface="Calibri"/>
              </a:rPr>
              <a:t>d)</a:t>
            </a:r>
            <a:endParaRPr sz="1050">
              <a:latin typeface="Calibri"/>
              <a:cs typeface="Calibri"/>
            </a:endParaRPr>
          </a:p>
          <a:p>
            <a:pPr marL="13970">
              <a:lnSpc>
                <a:spcPct val="100000"/>
              </a:lnSpc>
              <a:spcBef>
                <a:spcPts val="270"/>
              </a:spcBef>
            </a:pPr>
            <a:r>
              <a:rPr dirty="0" sz="1050" spc="-5">
                <a:latin typeface="Calibri"/>
                <a:cs typeface="Calibri"/>
              </a:rPr>
              <a:t>e</a:t>
            </a:r>
            <a:r>
              <a:rPr dirty="0" sz="1050">
                <a:latin typeface="Calibri"/>
                <a:cs typeface="Calibri"/>
              </a:rPr>
              <a:t>)</a:t>
            </a:r>
            <a:endParaRPr sz="1050">
              <a:latin typeface="Calibri"/>
              <a:cs typeface="Calibri"/>
            </a:endParaRPr>
          </a:p>
          <a:p>
            <a:pPr marL="13970">
              <a:lnSpc>
                <a:spcPct val="100000"/>
              </a:lnSpc>
              <a:spcBef>
                <a:spcPts val="270"/>
              </a:spcBef>
            </a:pPr>
            <a:r>
              <a:rPr dirty="0" sz="1050" spc="-5">
                <a:latin typeface="Calibri"/>
                <a:cs typeface="Calibri"/>
              </a:rPr>
              <a:t>f)</a:t>
            </a:r>
            <a:endParaRPr sz="1050">
              <a:latin typeface="Calibri"/>
              <a:cs typeface="Calibri"/>
            </a:endParaRPr>
          </a:p>
        </p:txBody>
      </p:sp>
      <p:sp>
        <p:nvSpPr>
          <p:cNvPr id="20" name="object 20"/>
          <p:cNvSpPr txBox="1"/>
          <p:nvPr/>
        </p:nvSpPr>
        <p:spPr>
          <a:xfrm>
            <a:off x="5936595" y="6428975"/>
            <a:ext cx="674370" cy="1191260"/>
          </a:xfrm>
          <a:prstGeom prst="rect">
            <a:avLst/>
          </a:prstGeom>
        </p:spPr>
        <p:txBody>
          <a:bodyPr wrap="square" lIns="0" tIns="0" rIns="0" bIns="0" rtlCol="0" vert="horz">
            <a:spAutoFit/>
          </a:bodyPr>
          <a:lstStyle/>
          <a:p>
            <a:pPr algn="just" marL="12700" marR="5715" indent="-635">
              <a:lnSpc>
                <a:spcPct val="121900"/>
              </a:lnSpc>
            </a:pPr>
            <a:r>
              <a:rPr dirty="0" sz="1050" spc="-5">
                <a:latin typeface="Calibri"/>
                <a:cs typeface="Calibri"/>
              </a:rPr>
              <a:t>I</a:t>
            </a:r>
            <a:r>
              <a:rPr dirty="0" sz="1050">
                <a:latin typeface="Calibri"/>
                <a:cs typeface="Calibri"/>
              </a:rPr>
              <a:t>n</a:t>
            </a:r>
            <a:r>
              <a:rPr dirty="0" sz="1050" spc="-5">
                <a:latin typeface="Calibri"/>
                <a:cs typeface="Calibri"/>
              </a:rPr>
              <a:t>fo</a:t>
            </a:r>
            <a:r>
              <a:rPr dirty="0" sz="1050">
                <a:latin typeface="Calibri"/>
                <a:cs typeface="Calibri"/>
              </a:rPr>
              <a:t>rmat</a:t>
            </a:r>
            <a:r>
              <a:rPr dirty="0" sz="1050" spc="-5">
                <a:latin typeface="Calibri"/>
                <a:cs typeface="Calibri"/>
              </a:rPr>
              <a:t>io</a:t>
            </a:r>
            <a:r>
              <a:rPr dirty="0" sz="1050">
                <a:latin typeface="Calibri"/>
                <a:cs typeface="Calibri"/>
              </a:rPr>
              <a:t>n  </a:t>
            </a:r>
            <a:r>
              <a:rPr dirty="0" sz="1050" spc="-5">
                <a:latin typeface="Calibri"/>
                <a:cs typeface="Calibri"/>
              </a:rPr>
              <a:t>I</a:t>
            </a:r>
            <a:r>
              <a:rPr dirty="0" sz="1050">
                <a:latin typeface="Calibri"/>
                <a:cs typeface="Calibri"/>
              </a:rPr>
              <a:t>n</a:t>
            </a:r>
            <a:r>
              <a:rPr dirty="0" sz="1050" spc="-5">
                <a:latin typeface="Calibri"/>
                <a:cs typeface="Calibri"/>
              </a:rPr>
              <a:t>fo</a:t>
            </a:r>
            <a:r>
              <a:rPr dirty="0" sz="1050">
                <a:latin typeface="Calibri"/>
                <a:cs typeface="Calibri"/>
              </a:rPr>
              <a:t>rmat</a:t>
            </a:r>
            <a:r>
              <a:rPr dirty="0" sz="1050" spc="-5">
                <a:latin typeface="Calibri"/>
                <a:cs typeface="Calibri"/>
              </a:rPr>
              <a:t>io</a:t>
            </a:r>
            <a:r>
              <a:rPr dirty="0" sz="1050">
                <a:latin typeface="Calibri"/>
                <a:cs typeface="Calibri"/>
              </a:rPr>
              <a:t>n  </a:t>
            </a:r>
            <a:r>
              <a:rPr dirty="0" sz="1050" spc="-5">
                <a:latin typeface="Calibri"/>
                <a:cs typeface="Calibri"/>
              </a:rPr>
              <a:t>I</a:t>
            </a:r>
            <a:r>
              <a:rPr dirty="0" sz="1050">
                <a:latin typeface="Calibri"/>
                <a:cs typeface="Calibri"/>
              </a:rPr>
              <a:t>n</a:t>
            </a:r>
            <a:r>
              <a:rPr dirty="0" sz="1050" spc="-5">
                <a:latin typeface="Calibri"/>
                <a:cs typeface="Calibri"/>
              </a:rPr>
              <a:t>fo</a:t>
            </a:r>
            <a:r>
              <a:rPr dirty="0" sz="1050">
                <a:latin typeface="Calibri"/>
                <a:cs typeface="Calibri"/>
              </a:rPr>
              <a:t>rmat</a:t>
            </a:r>
            <a:r>
              <a:rPr dirty="0" sz="1050" spc="-5">
                <a:latin typeface="Calibri"/>
                <a:cs typeface="Calibri"/>
              </a:rPr>
              <a:t>io</a:t>
            </a:r>
            <a:r>
              <a:rPr dirty="0" sz="1050">
                <a:latin typeface="Calibri"/>
                <a:cs typeface="Calibri"/>
              </a:rPr>
              <a:t>n</a:t>
            </a:r>
            <a:endParaRPr sz="1050">
              <a:latin typeface="Calibri"/>
              <a:cs typeface="Calibri"/>
            </a:endParaRPr>
          </a:p>
          <a:p>
            <a:pPr algn="just" marL="13970" marR="5080" indent="-635">
              <a:lnSpc>
                <a:spcPct val="121900"/>
              </a:lnSpc>
              <a:spcBef>
                <a:spcPts val="5"/>
              </a:spcBef>
            </a:pPr>
            <a:r>
              <a:rPr dirty="0" sz="1050" spc="-5">
                <a:latin typeface="Calibri"/>
                <a:cs typeface="Calibri"/>
              </a:rPr>
              <a:t>I</a:t>
            </a:r>
            <a:r>
              <a:rPr dirty="0" sz="1050">
                <a:latin typeface="Calibri"/>
                <a:cs typeface="Calibri"/>
              </a:rPr>
              <a:t>n</a:t>
            </a:r>
            <a:r>
              <a:rPr dirty="0" sz="1050" spc="-5">
                <a:latin typeface="Calibri"/>
                <a:cs typeface="Calibri"/>
              </a:rPr>
              <a:t>fo</a:t>
            </a:r>
            <a:r>
              <a:rPr dirty="0" sz="1050">
                <a:latin typeface="Calibri"/>
                <a:cs typeface="Calibri"/>
              </a:rPr>
              <a:t>rmat</a:t>
            </a:r>
            <a:r>
              <a:rPr dirty="0" sz="1050" spc="-5">
                <a:latin typeface="Calibri"/>
                <a:cs typeface="Calibri"/>
              </a:rPr>
              <a:t>io</a:t>
            </a:r>
            <a:r>
              <a:rPr dirty="0" sz="1050">
                <a:latin typeface="Calibri"/>
                <a:cs typeface="Calibri"/>
              </a:rPr>
              <a:t>n  </a:t>
            </a:r>
            <a:r>
              <a:rPr dirty="0" sz="1050" spc="-5">
                <a:latin typeface="Calibri"/>
                <a:cs typeface="Calibri"/>
              </a:rPr>
              <a:t>I</a:t>
            </a:r>
            <a:r>
              <a:rPr dirty="0" sz="1050">
                <a:latin typeface="Calibri"/>
                <a:cs typeface="Calibri"/>
              </a:rPr>
              <a:t>n</a:t>
            </a:r>
            <a:r>
              <a:rPr dirty="0" sz="1050" spc="-5">
                <a:latin typeface="Calibri"/>
                <a:cs typeface="Calibri"/>
              </a:rPr>
              <a:t>fo</a:t>
            </a:r>
            <a:r>
              <a:rPr dirty="0" sz="1050">
                <a:latin typeface="Calibri"/>
                <a:cs typeface="Calibri"/>
              </a:rPr>
              <a:t>rmat</a:t>
            </a:r>
            <a:r>
              <a:rPr dirty="0" sz="1050" spc="-5">
                <a:latin typeface="Calibri"/>
                <a:cs typeface="Calibri"/>
              </a:rPr>
              <a:t>io</a:t>
            </a:r>
            <a:r>
              <a:rPr dirty="0" sz="1050">
                <a:latin typeface="Calibri"/>
                <a:cs typeface="Calibri"/>
              </a:rPr>
              <a:t>n  </a:t>
            </a:r>
            <a:r>
              <a:rPr dirty="0" sz="1050" spc="-5">
                <a:latin typeface="Calibri"/>
                <a:cs typeface="Calibri"/>
              </a:rPr>
              <a:t>I</a:t>
            </a:r>
            <a:r>
              <a:rPr dirty="0" sz="1050">
                <a:latin typeface="Calibri"/>
                <a:cs typeface="Calibri"/>
              </a:rPr>
              <a:t>n</a:t>
            </a:r>
            <a:r>
              <a:rPr dirty="0" sz="1050" spc="-5">
                <a:latin typeface="Calibri"/>
                <a:cs typeface="Calibri"/>
              </a:rPr>
              <a:t>fo</a:t>
            </a:r>
            <a:r>
              <a:rPr dirty="0" sz="1050">
                <a:latin typeface="Calibri"/>
                <a:cs typeface="Calibri"/>
              </a:rPr>
              <a:t>rmat</a:t>
            </a:r>
            <a:r>
              <a:rPr dirty="0" sz="1050" spc="-5">
                <a:latin typeface="Calibri"/>
                <a:cs typeface="Calibri"/>
              </a:rPr>
              <a:t>io</a:t>
            </a:r>
            <a:r>
              <a:rPr dirty="0" sz="1050">
                <a:latin typeface="Calibri"/>
                <a:cs typeface="Calibri"/>
              </a:rPr>
              <a:t>n</a:t>
            </a:r>
            <a:endParaRPr sz="1050">
              <a:latin typeface="Calibri"/>
              <a:cs typeface="Calibri"/>
            </a:endParaRPr>
          </a:p>
        </p:txBody>
      </p:sp>
      <p:sp>
        <p:nvSpPr>
          <p:cNvPr id="21" name="object 21"/>
          <p:cNvSpPr txBox="1"/>
          <p:nvPr/>
        </p:nvSpPr>
        <p:spPr>
          <a:xfrm>
            <a:off x="2735929" y="6464179"/>
            <a:ext cx="2543175" cy="1351915"/>
          </a:xfrm>
          <a:prstGeom prst="rect">
            <a:avLst/>
          </a:prstGeom>
        </p:spPr>
        <p:txBody>
          <a:bodyPr wrap="square" lIns="0" tIns="0" rIns="0" bIns="0" rtlCol="0" vert="horz">
            <a:spAutoFit/>
          </a:bodyPr>
          <a:lstStyle/>
          <a:p>
            <a:pPr marL="12700">
              <a:lnSpc>
                <a:spcPct val="100000"/>
              </a:lnSpc>
            </a:pPr>
            <a:r>
              <a:rPr dirty="0" sz="1050" spc="-5">
                <a:latin typeface="Calibri"/>
                <a:cs typeface="Calibri"/>
              </a:rPr>
              <a:t>Membership</a:t>
            </a:r>
            <a:r>
              <a:rPr dirty="0" sz="1050" spc="-45">
                <a:latin typeface="Calibri"/>
                <a:cs typeface="Calibri"/>
              </a:rPr>
              <a:t> </a:t>
            </a:r>
            <a:r>
              <a:rPr dirty="0" sz="1050" spc="-5">
                <a:latin typeface="Calibri"/>
                <a:cs typeface="Calibri"/>
              </a:rPr>
              <a:t>Update</a:t>
            </a:r>
            <a:endParaRPr sz="1050">
              <a:latin typeface="Calibri"/>
              <a:cs typeface="Calibri"/>
            </a:endParaRPr>
          </a:p>
          <a:p>
            <a:pPr marL="13335" marR="330200" indent="-635">
              <a:lnSpc>
                <a:spcPct val="121900"/>
              </a:lnSpc>
            </a:pPr>
            <a:r>
              <a:rPr dirty="0" sz="1050" spc="-5">
                <a:latin typeface="Calibri"/>
                <a:cs typeface="Calibri"/>
              </a:rPr>
              <a:t>Professional Development Programming  (MLDS) Update </a:t>
            </a:r>
            <a:r>
              <a:rPr dirty="0" sz="1050">
                <a:latin typeface="Calibri"/>
                <a:cs typeface="Calibri"/>
              </a:rPr>
              <a:t>–</a:t>
            </a:r>
            <a:r>
              <a:rPr dirty="0" sz="1050" spc="-15">
                <a:latin typeface="Calibri"/>
                <a:cs typeface="Calibri"/>
              </a:rPr>
              <a:t> </a:t>
            </a:r>
            <a:r>
              <a:rPr dirty="0" sz="1050" spc="-5">
                <a:latin typeface="Calibri"/>
                <a:cs typeface="Calibri"/>
              </a:rPr>
              <a:t>Micro-credentials</a:t>
            </a:r>
            <a:endParaRPr sz="1050">
              <a:latin typeface="Calibri"/>
              <a:cs typeface="Calibri"/>
            </a:endParaRPr>
          </a:p>
          <a:p>
            <a:pPr marL="13970" marR="1250315" indent="-635">
              <a:lnSpc>
                <a:spcPct val="121900"/>
              </a:lnSpc>
              <a:spcBef>
                <a:spcPts val="5"/>
              </a:spcBef>
            </a:pPr>
            <a:r>
              <a:rPr dirty="0" sz="1050" spc="-5">
                <a:latin typeface="Calibri"/>
                <a:cs typeface="Calibri"/>
              </a:rPr>
              <a:t>Executive Coaching  Commissioner</a:t>
            </a:r>
            <a:r>
              <a:rPr dirty="0" sz="1050" spc="-50">
                <a:latin typeface="Calibri"/>
                <a:cs typeface="Calibri"/>
              </a:rPr>
              <a:t> </a:t>
            </a:r>
            <a:r>
              <a:rPr dirty="0" sz="1050" spc="-5">
                <a:latin typeface="Calibri"/>
                <a:cs typeface="Calibri"/>
              </a:rPr>
              <a:t>Advisory</a:t>
            </a:r>
            <a:endParaRPr sz="1050">
              <a:latin typeface="Calibri"/>
              <a:cs typeface="Calibri"/>
            </a:endParaRPr>
          </a:p>
          <a:p>
            <a:pPr marL="14604" marR="5080" indent="-635">
              <a:lnSpc>
                <a:spcPts val="1540"/>
              </a:lnSpc>
              <a:spcBef>
                <a:spcPts val="90"/>
              </a:spcBef>
            </a:pPr>
            <a:r>
              <a:rPr dirty="0" sz="1050" spc="-5">
                <a:latin typeface="Calibri"/>
                <a:cs typeface="Calibri"/>
              </a:rPr>
              <a:t>Filing Deadline </a:t>
            </a:r>
            <a:r>
              <a:rPr dirty="0" sz="1050">
                <a:latin typeface="Calibri"/>
                <a:cs typeface="Calibri"/>
              </a:rPr>
              <a:t>– </a:t>
            </a:r>
            <a:r>
              <a:rPr dirty="0" sz="1050" spc="-5">
                <a:latin typeface="Calibri"/>
                <a:cs typeface="Calibri"/>
              </a:rPr>
              <a:t>December </a:t>
            </a:r>
            <a:r>
              <a:rPr dirty="0" sz="1050">
                <a:latin typeface="Calibri"/>
                <a:cs typeface="Calibri"/>
              </a:rPr>
              <a:t>1, </a:t>
            </a:r>
            <a:r>
              <a:rPr dirty="0" sz="1050" spc="-5">
                <a:latin typeface="Calibri"/>
                <a:cs typeface="Calibri"/>
              </a:rPr>
              <a:t>2023  Candidates for: President-elect, Vice</a:t>
            </a:r>
            <a:r>
              <a:rPr dirty="0" sz="1050" spc="30">
                <a:latin typeface="Calibri"/>
                <a:cs typeface="Calibri"/>
              </a:rPr>
              <a:t> </a:t>
            </a:r>
            <a:r>
              <a:rPr dirty="0" sz="1050" spc="-5">
                <a:latin typeface="Calibri"/>
                <a:cs typeface="Calibri"/>
              </a:rPr>
              <a:t>President</a:t>
            </a:r>
            <a:endParaRPr sz="1050">
              <a:latin typeface="Calibri"/>
              <a:cs typeface="Calibri"/>
            </a:endParaRPr>
          </a:p>
        </p:txBody>
      </p:sp>
      <p:sp>
        <p:nvSpPr>
          <p:cNvPr id="22" name="object 22"/>
          <p:cNvSpPr txBox="1"/>
          <p:nvPr/>
        </p:nvSpPr>
        <p:spPr>
          <a:xfrm>
            <a:off x="1823948" y="8026507"/>
            <a:ext cx="129539" cy="179705"/>
          </a:xfrm>
          <a:prstGeom prst="rect">
            <a:avLst/>
          </a:prstGeom>
        </p:spPr>
        <p:txBody>
          <a:bodyPr wrap="square" lIns="0" tIns="0" rIns="0" bIns="0" rtlCol="0" vert="horz">
            <a:spAutoFit/>
          </a:bodyPr>
          <a:lstStyle/>
          <a:p>
            <a:pPr marL="12700">
              <a:lnSpc>
                <a:spcPct val="100000"/>
              </a:lnSpc>
            </a:pPr>
            <a:r>
              <a:rPr dirty="0" sz="1050" b="1">
                <a:latin typeface="Calibri"/>
                <a:cs typeface="Calibri"/>
              </a:rPr>
              <a:t>6.</a:t>
            </a:r>
            <a:endParaRPr sz="1050">
              <a:latin typeface="Calibri"/>
              <a:cs typeface="Calibri"/>
            </a:endParaRPr>
          </a:p>
        </p:txBody>
      </p:sp>
      <p:sp>
        <p:nvSpPr>
          <p:cNvPr id="23" name="object 23"/>
          <p:cNvSpPr txBox="1"/>
          <p:nvPr/>
        </p:nvSpPr>
        <p:spPr>
          <a:xfrm>
            <a:off x="2281072" y="8026507"/>
            <a:ext cx="4249420" cy="179705"/>
          </a:xfrm>
          <a:prstGeom prst="rect">
            <a:avLst/>
          </a:prstGeom>
        </p:spPr>
        <p:txBody>
          <a:bodyPr wrap="square" lIns="0" tIns="0" rIns="0" bIns="0" rtlCol="0" vert="horz">
            <a:spAutoFit/>
          </a:bodyPr>
          <a:lstStyle/>
          <a:p>
            <a:pPr marL="12700">
              <a:lnSpc>
                <a:spcPct val="100000"/>
              </a:lnSpc>
              <a:tabLst>
                <a:tab pos="3670300" algn="l"/>
              </a:tabLst>
            </a:pPr>
            <a:r>
              <a:rPr dirty="0" sz="1050" spc="-5" b="1">
                <a:latin typeface="Calibri"/>
                <a:cs typeface="Calibri"/>
              </a:rPr>
              <a:t>MAESP Leadership Conference </a:t>
            </a:r>
            <a:r>
              <a:rPr dirty="0" sz="1050" b="1">
                <a:latin typeface="Calibri"/>
                <a:cs typeface="Calibri"/>
              </a:rPr>
              <a:t>– </a:t>
            </a:r>
            <a:r>
              <a:rPr dirty="0" sz="1050" spc="-5" b="1">
                <a:latin typeface="Calibri"/>
                <a:cs typeface="Calibri"/>
              </a:rPr>
              <a:t>Dr. Ryan</a:t>
            </a:r>
            <a:r>
              <a:rPr dirty="0" sz="1050" spc="90" b="1">
                <a:latin typeface="Calibri"/>
                <a:cs typeface="Calibri"/>
              </a:rPr>
              <a:t> </a:t>
            </a:r>
            <a:r>
              <a:rPr dirty="0" sz="1050" b="1">
                <a:latin typeface="Calibri"/>
                <a:cs typeface="Calibri"/>
              </a:rPr>
              <a:t>Link,</a:t>
            </a:r>
            <a:r>
              <a:rPr dirty="0" sz="1050" spc="10" b="1">
                <a:latin typeface="Calibri"/>
                <a:cs typeface="Calibri"/>
              </a:rPr>
              <a:t> </a:t>
            </a:r>
            <a:r>
              <a:rPr dirty="0" sz="1050" spc="-5" b="1">
                <a:latin typeface="Calibri"/>
                <a:cs typeface="Calibri"/>
              </a:rPr>
              <a:t>President-Elect	</a:t>
            </a:r>
            <a:r>
              <a:rPr dirty="0" sz="1050" spc="-5">
                <a:latin typeface="Calibri"/>
                <a:cs typeface="Calibri"/>
              </a:rPr>
              <a:t>Discussion</a:t>
            </a:r>
            <a:endParaRPr sz="1050">
              <a:latin typeface="Calibri"/>
              <a:cs typeface="Calibri"/>
            </a:endParaRPr>
          </a:p>
        </p:txBody>
      </p:sp>
      <p:sp>
        <p:nvSpPr>
          <p:cNvPr id="24" name="object 24"/>
          <p:cNvSpPr txBox="1"/>
          <p:nvPr/>
        </p:nvSpPr>
        <p:spPr>
          <a:xfrm>
            <a:off x="2281205" y="8348815"/>
            <a:ext cx="130175" cy="179705"/>
          </a:xfrm>
          <a:prstGeom prst="rect">
            <a:avLst/>
          </a:prstGeom>
        </p:spPr>
        <p:txBody>
          <a:bodyPr wrap="square" lIns="0" tIns="0" rIns="0" bIns="0" rtlCol="0" vert="horz">
            <a:spAutoFit/>
          </a:bodyPr>
          <a:lstStyle/>
          <a:p>
            <a:pPr marL="12700">
              <a:lnSpc>
                <a:spcPct val="100000"/>
              </a:lnSpc>
            </a:pPr>
            <a:r>
              <a:rPr dirty="0" sz="1050">
                <a:latin typeface="Calibri"/>
                <a:cs typeface="Calibri"/>
              </a:rPr>
              <a:t>a)</a:t>
            </a:r>
            <a:endParaRPr sz="1050">
              <a:latin typeface="Calibri"/>
              <a:cs typeface="Calibri"/>
            </a:endParaRPr>
          </a:p>
        </p:txBody>
      </p:sp>
      <p:sp>
        <p:nvSpPr>
          <p:cNvPr id="25" name="object 25"/>
          <p:cNvSpPr txBox="1"/>
          <p:nvPr/>
        </p:nvSpPr>
        <p:spPr>
          <a:xfrm>
            <a:off x="2730557" y="8348815"/>
            <a:ext cx="3778250" cy="765175"/>
          </a:xfrm>
          <a:prstGeom prst="rect">
            <a:avLst/>
          </a:prstGeom>
        </p:spPr>
        <p:txBody>
          <a:bodyPr wrap="square" lIns="0" tIns="0" rIns="0" bIns="0" rtlCol="0" vert="horz">
            <a:spAutoFit/>
          </a:bodyPr>
          <a:lstStyle/>
          <a:p>
            <a:pPr marL="20320">
              <a:lnSpc>
                <a:spcPct val="100000"/>
              </a:lnSpc>
            </a:pPr>
            <a:r>
              <a:rPr dirty="0" sz="1050" spc="-5">
                <a:latin typeface="Calibri"/>
                <a:cs typeface="Calibri"/>
              </a:rPr>
              <a:t>Key Information for</a:t>
            </a:r>
            <a:r>
              <a:rPr dirty="0" sz="1050" spc="40">
                <a:latin typeface="Calibri"/>
                <a:cs typeface="Calibri"/>
              </a:rPr>
              <a:t> </a:t>
            </a:r>
            <a:r>
              <a:rPr dirty="0" sz="1050">
                <a:latin typeface="Calibri"/>
                <a:cs typeface="Calibri"/>
              </a:rPr>
              <a:t>2024</a:t>
            </a:r>
            <a:endParaRPr sz="1050">
              <a:latin typeface="Calibri"/>
              <a:cs typeface="Calibri"/>
            </a:endParaRPr>
          </a:p>
          <a:p>
            <a:pPr marL="12700">
              <a:lnSpc>
                <a:spcPct val="100000"/>
              </a:lnSpc>
              <a:spcBef>
                <a:spcPts val="280"/>
              </a:spcBef>
            </a:pPr>
            <a:r>
              <a:rPr dirty="0" sz="1050" spc="-5">
                <a:latin typeface="Calibri"/>
                <a:cs typeface="Calibri"/>
              </a:rPr>
              <a:t>Theme </a:t>
            </a:r>
            <a:r>
              <a:rPr dirty="0" sz="1050">
                <a:latin typeface="Calibri"/>
                <a:cs typeface="Calibri"/>
              </a:rPr>
              <a:t>– </a:t>
            </a:r>
            <a:r>
              <a:rPr dirty="0" sz="1050" spc="-5" b="1">
                <a:latin typeface="Calibri"/>
                <a:cs typeface="Calibri"/>
              </a:rPr>
              <a:t>Leaders of Hope: Inspire. Believe.</a:t>
            </a:r>
            <a:r>
              <a:rPr dirty="0" sz="1050" spc="30" b="1">
                <a:latin typeface="Calibri"/>
                <a:cs typeface="Calibri"/>
              </a:rPr>
              <a:t> </a:t>
            </a:r>
            <a:r>
              <a:rPr dirty="0" sz="1050" spc="-5" b="1">
                <a:latin typeface="Calibri"/>
                <a:cs typeface="Calibri"/>
              </a:rPr>
              <a:t>Lead.</a:t>
            </a:r>
            <a:endParaRPr sz="1050">
              <a:latin typeface="Calibri"/>
              <a:cs typeface="Calibri"/>
            </a:endParaRPr>
          </a:p>
          <a:p>
            <a:pPr marL="12700" marR="5080" indent="-635">
              <a:lnSpc>
                <a:spcPct val="121900"/>
              </a:lnSpc>
            </a:pPr>
            <a:r>
              <a:rPr dirty="0" sz="1050" spc="-5">
                <a:latin typeface="Calibri"/>
                <a:cs typeface="Calibri"/>
              </a:rPr>
              <a:t>Keynote Speakers </a:t>
            </a:r>
            <a:r>
              <a:rPr dirty="0" sz="1050">
                <a:latin typeface="Calibri"/>
                <a:cs typeface="Calibri"/>
              </a:rPr>
              <a:t>– </a:t>
            </a:r>
            <a:r>
              <a:rPr dirty="0" sz="1050" spc="-5">
                <a:latin typeface="Calibri"/>
                <a:cs typeface="Calibri"/>
              </a:rPr>
              <a:t>Emeka </a:t>
            </a:r>
            <a:r>
              <a:rPr dirty="0" sz="1050">
                <a:latin typeface="Calibri"/>
                <a:cs typeface="Calibri"/>
              </a:rPr>
              <a:t>Nnaka, </a:t>
            </a:r>
            <a:r>
              <a:rPr dirty="0" sz="1050" spc="-5">
                <a:latin typeface="Calibri"/>
                <a:cs typeface="Calibri"/>
              </a:rPr>
              <a:t>Thomas C. Murray, Jessica Cabeen  Call for</a:t>
            </a:r>
            <a:r>
              <a:rPr dirty="0" sz="1050" spc="-35">
                <a:latin typeface="Calibri"/>
                <a:cs typeface="Calibri"/>
              </a:rPr>
              <a:t> </a:t>
            </a:r>
            <a:r>
              <a:rPr dirty="0" sz="1050" spc="-5">
                <a:latin typeface="Calibri"/>
                <a:cs typeface="Calibri"/>
              </a:rPr>
              <a:t>presentations</a:t>
            </a:r>
            <a:endParaRPr sz="105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012695" y="675192"/>
            <a:ext cx="3373754" cy="416559"/>
          </a:xfrm>
          <a:prstGeom prst="rect">
            <a:avLst/>
          </a:prstGeom>
        </p:spPr>
        <p:txBody>
          <a:bodyPr wrap="square" lIns="0" tIns="0" rIns="0" bIns="0" rtlCol="0" vert="horz">
            <a:spAutoFit/>
          </a:bodyPr>
          <a:lstStyle/>
          <a:p>
            <a:pPr marL="786765" marR="5080" indent="-774700">
              <a:lnSpc>
                <a:spcPct val="108300"/>
              </a:lnSpc>
            </a:pPr>
            <a:r>
              <a:rPr dirty="0" sz="1200" spc="-5" b="1">
                <a:latin typeface="Calibri"/>
                <a:cs typeface="Calibri"/>
              </a:rPr>
              <a:t>Missouri Association of Elementary School Principals  Budget Summary</a:t>
            </a:r>
            <a:r>
              <a:rPr dirty="0" sz="1200" spc="-35" b="1">
                <a:latin typeface="Calibri"/>
                <a:cs typeface="Calibri"/>
              </a:rPr>
              <a:t> </a:t>
            </a:r>
            <a:r>
              <a:rPr dirty="0" sz="1200" spc="-5" b="1">
                <a:latin typeface="Calibri"/>
                <a:cs typeface="Calibri"/>
              </a:rPr>
              <a:t>8/31/2023</a:t>
            </a:r>
            <a:endParaRPr sz="1200">
              <a:latin typeface="Calibri"/>
              <a:cs typeface="Calibri"/>
            </a:endParaRPr>
          </a:p>
        </p:txBody>
      </p:sp>
      <p:sp>
        <p:nvSpPr>
          <p:cNvPr id="3" name="object 3"/>
          <p:cNvSpPr txBox="1"/>
          <p:nvPr/>
        </p:nvSpPr>
        <p:spPr>
          <a:xfrm>
            <a:off x="3349248" y="1482852"/>
            <a:ext cx="476884" cy="203200"/>
          </a:xfrm>
          <a:prstGeom prst="rect">
            <a:avLst/>
          </a:prstGeom>
        </p:spPr>
        <p:txBody>
          <a:bodyPr wrap="square" lIns="0" tIns="0" rIns="0" bIns="0" rtlCol="0" vert="horz">
            <a:spAutoFit/>
          </a:bodyPr>
          <a:lstStyle/>
          <a:p>
            <a:pPr marL="12700">
              <a:lnSpc>
                <a:spcPct val="100000"/>
              </a:lnSpc>
            </a:pPr>
            <a:r>
              <a:rPr dirty="0" sz="1200" spc="-5" b="1">
                <a:latin typeface="Calibri"/>
                <a:cs typeface="Calibri"/>
              </a:rPr>
              <a:t>Bud</a:t>
            </a:r>
            <a:r>
              <a:rPr dirty="0" sz="1200" spc="-10" b="1">
                <a:latin typeface="Calibri"/>
                <a:cs typeface="Calibri"/>
              </a:rPr>
              <a:t>g</a:t>
            </a:r>
            <a:r>
              <a:rPr dirty="0" sz="1200" spc="-10" b="1">
                <a:latin typeface="Calibri"/>
                <a:cs typeface="Calibri"/>
              </a:rPr>
              <a:t>e</a:t>
            </a:r>
            <a:r>
              <a:rPr dirty="0" sz="1200" spc="-5" b="1">
                <a:latin typeface="Calibri"/>
                <a:cs typeface="Calibri"/>
              </a:rPr>
              <a:t>t</a:t>
            </a:r>
            <a:endParaRPr sz="1200">
              <a:latin typeface="Calibri"/>
              <a:cs typeface="Calibri"/>
            </a:endParaRPr>
          </a:p>
        </p:txBody>
      </p:sp>
      <p:sp>
        <p:nvSpPr>
          <p:cNvPr id="4" name="object 4"/>
          <p:cNvSpPr txBox="1"/>
          <p:nvPr/>
        </p:nvSpPr>
        <p:spPr>
          <a:xfrm>
            <a:off x="4145190" y="1482852"/>
            <a:ext cx="826769" cy="203200"/>
          </a:xfrm>
          <a:prstGeom prst="rect">
            <a:avLst/>
          </a:prstGeom>
        </p:spPr>
        <p:txBody>
          <a:bodyPr wrap="square" lIns="0" tIns="0" rIns="0" bIns="0" rtlCol="0" vert="horz">
            <a:spAutoFit/>
          </a:bodyPr>
          <a:lstStyle/>
          <a:p>
            <a:pPr marL="12700">
              <a:lnSpc>
                <a:spcPct val="100000"/>
              </a:lnSpc>
            </a:pPr>
            <a:r>
              <a:rPr dirty="0" sz="1200" spc="-5" b="1">
                <a:latin typeface="Calibri"/>
                <a:cs typeface="Calibri"/>
              </a:rPr>
              <a:t>Carried</a:t>
            </a:r>
            <a:r>
              <a:rPr dirty="0" sz="1200" spc="-75" b="1">
                <a:latin typeface="Calibri"/>
                <a:cs typeface="Calibri"/>
              </a:rPr>
              <a:t> </a:t>
            </a:r>
            <a:r>
              <a:rPr dirty="0" sz="1200" spc="-5" b="1">
                <a:latin typeface="Calibri"/>
                <a:cs typeface="Calibri"/>
              </a:rPr>
              <a:t>Over</a:t>
            </a:r>
            <a:endParaRPr sz="1200">
              <a:latin typeface="Calibri"/>
              <a:cs typeface="Calibri"/>
            </a:endParaRPr>
          </a:p>
        </p:txBody>
      </p:sp>
      <p:sp>
        <p:nvSpPr>
          <p:cNvPr id="5" name="object 5"/>
          <p:cNvSpPr txBox="1"/>
          <p:nvPr/>
        </p:nvSpPr>
        <p:spPr>
          <a:xfrm>
            <a:off x="5182590" y="1283207"/>
            <a:ext cx="694690" cy="401320"/>
          </a:xfrm>
          <a:prstGeom prst="rect">
            <a:avLst/>
          </a:prstGeom>
        </p:spPr>
        <p:txBody>
          <a:bodyPr wrap="square" lIns="0" tIns="0" rIns="0" bIns="0" rtlCol="0" vert="horz">
            <a:spAutoFit/>
          </a:bodyPr>
          <a:lstStyle/>
          <a:p>
            <a:pPr algn="ctr">
              <a:lnSpc>
                <a:spcPct val="100000"/>
              </a:lnSpc>
            </a:pPr>
            <a:r>
              <a:rPr dirty="0" sz="1200" b="1">
                <a:latin typeface="Calibri"/>
                <a:cs typeface="Calibri"/>
              </a:rPr>
              <a:t>2023‐2024</a:t>
            </a:r>
            <a:endParaRPr sz="1200">
              <a:latin typeface="Calibri"/>
              <a:cs typeface="Calibri"/>
            </a:endParaRPr>
          </a:p>
          <a:p>
            <a:pPr algn="ctr" marR="26034">
              <a:lnSpc>
                <a:spcPct val="100000"/>
              </a:lnSpc>
              <a:spcBef>
                <a:spcPts val="120"/>
              </a:spcBef>
            </a:pPr>
            <a:r>
              <a:rPr dirty="0" sz="1200" spc="-5" b="1">
                <a:latin typeface="Calibri"/>
                <a:cs typeface="Calibri"/>
              </a:rPr>
              <a:t>YTD</a:t>
            </a:r>
            <a:endParaRPr sz="1200">
              <a:latin typeface="Calibri"/>
              <a:cs typeface="Calibri"/>
            </a:endParaRPr>
          </a:p>
        </p:txBody>
      </p:sp>
      <p:sp>
        <p:nvSpPr>
          <p:cNvPr id="6" name="object 6"/>
          <p:cNvSpPr txBox="1"/>
          <p:nvPr/>
        </p:nvSpPr>
        <p:spPr>
          <a:xfrm>
            <a:off x="6078756" y="1283207"/>
            <a:ext cx="749935" cy="401320"/>
          </a:xfrm>
          <a:prstGeom prst="rect">
            <a:avLst/>
          </a:prstGeom>
        </p:spPr>
        <p:txBody>
          <a:bodyPr wrap="square" lIns="0" tIns="0" rIns="0" bIns="0" rtlCol="0" vert="horz">
            <a:spAutoFit/>
          </a:bodyPr>
          <a:lstStyle/>
          <a:p>
            <a:pPr marL="57785">
              <a:lnSpc>
                <a:spcPct val="100000"/>
              </a:lnSpc>
            </a:pPr>
            <a:r>
              <a:rPr dirty="0" sz="1200" b="1">
                <a:latin typeface="Calibri"/>
                <a:cs typeface="Calibri"/>
              </a:rPr>
              <a:t>2022‐2023</a:t>
            </a:r>
            <a:endParaRPr sz="1200">
              <a:latin typeface="Calibri"/>
              <a:cs typeface="Calibri"/>
            </a:endParaRPr>
          </a:p>
          <a:p>
            <a:pPr marL="12700">
              <a:lnSpc>
                <a:spcPct val="100000"/>
              </a:lnSpc>
              <a:spcBef>
                <a:spcPts val="120"/>
              </a:spcBef>
            </a:pPr>
            <a:r>
              <a:rPr dirty="0" sz="1200" spc="-5" b="1">
                <a:latin typeface="Calibri"/>
                <a:cs typeface="Calibri"/>
              </a:rPr>
              <a:t>End of</a:t>
            </a:r>
            <a:r>
              <a:rPr dirty="0" sz="1200" spc="-60" b="1">
                <a:latin typeface="Calibri"/>
                <a:cs typeface="Calibri"/>
              </a:rPr>
              <a:t> </a:t>
            </a:r>
            <a:r>
              <a:rPr dirty="0" sz="1200" spc="-5" b="1">
                <a:latin typeface="Calibri"/>
                <a:cs typeface="Calibri"/>
              </a:rPr>
              <a:t>Year</a:t>
            </a:r>
            <a:endParaRPr sz="1200">
              <a:latin typeface="Calibri"/>
              <a:cs typeface="Calibri"/>
            </a:endParaRPr>
          </a:p>
        </p:txBody>
      </p:sp>
      <p:sp>
        <p:nvSpPr>
          <p:cNvPr id="7" name="object 7"/>
          <p:cNvSpPr txBox="1"/>
          <p:nvPr/>
        </p:nvSpPr>
        <p:spPr>
          <a:xfrm>
            <a:off x="1467080" y="1482852"/>
            <a:ext cx="636270" cy="203200"/>
          </a:xfrm>
          <a:prstGeom prst="rect">
            <a:avLst/>
          </a:prstGeom>
        </p:spPr>
        <p:txBody>
          <a:bodyPr wrap="square" lIns="0" tIns="0" rIns="0" bIns="0" rtlCol="0" vert="horz">
            <a:spAutoFit/>
          </a:bodyPr>
          <a:lstStyle/>
          <a:p>
            <a:pPr marL="12700">
              <a:lnSpc>
                <a:spcPct val="100000"/>
              </a:lnSpc>
            </a:pPr>
            <a:r>
              <a:rPr dirty="0" sz="1200" spc="-10" b="1">
                <a:latin typeface="Calibri"/>
                <a:cs typeface="Calibri"/>
              </a:rPr>
              <a:t>R</a:t>
            </a:r>
            <a:r>
              <a:rPr dirty="0" sz="1200" spc="-10" b="1">
                <a:latin typeface="Calibri"/>
                <a:cs typeface="Calibri"/>
              </a:rPr>
              <a:t>e</a:t>
            </a:r>
            <a:r>
              <a:rPr dirty="0" sz="1200" spc="-10" b="1">
                <a:latin typeface="Calibri"/>
                <a:cs typeface="Calibri"/>
              </a:rPr>
              <a:t>v</a:t>
            </a:r>
            <a:r>
              <a:rPr dirty="0" sz="1200" spc="-10" b="1">
                <a:latin typeface="Calibri"/>
                <a:cs typeface="Calibri"/>
              </a:rPr>
              <a:t>e</a:t>
            </a:r>
            <a:r>
              <a:rPr dirty="0" sz="1200" b="1">
                <a:latin typeface="Calibri"/>
                <a:cs typeface="Calibri"/>
              </a:rPr>
              <a:t>nu</a:t>
            </a:r>
            <a:r>
              <a:rPr dirty="0" sz="1200" spc="-10" b="1">
                <a:latin typeface="Calibri"/>
                <a:cs typeface="Calibri"/>
              </a:rPr>
              <a:t>e</a:t>
            </a:r>
            <a:r>
              <a:rPr dirty="0" sz="1200" spc="-5" b="1">
                <a:latin typeface="Calibri"/>
                <a:cs typeface="Calibri"/>
              </a:rPr>
              <a:t>s</a:t>
            </a:r>
            <a:endParaRPr sz="1200">
              <a:latin typeface="Calibri"/>
              <a:cs typeface="Calibri"/>
            </a:endParaRPr>
          </a:p>
        </p:txBody>
      </p:sp>
      <p:graphicFrame>
        <p:nvGraphicFramePr>
          <p:cNvPr id="8" name="object 8"/>
          <p:cNvGraphicFramePr>
            <a:graphicFrameLocks noGrp="1"/>
          </p:cNvGraphicFramePr>
          <p:nvPr/>
        </p:nvGraphicFramePr>
        <p:xfrm>
          <a:off x="457200" y="1677923"/>
          <a:ext cx="6478905" cy="6632575"/>
        </p:xfrm>
        <a:graphic>
          <a:graphicData uri="http://schemas.openxmlformats.org/drawingml/2006/table">
            <a:tbl>
              <a:tblPr firstRow="1" bandRow="1">
                <a:tableStyleId>{2D5ABB26-0587-4C30-8999-92F81FD0307C}</a:tableStyleId>
              </a:tblPr>
              <a:tblGrid>
                <a:gridCol w="368808"/>
                <a:gridCol w="2263140"/>
                <a:gridCol w="972312"/>
                <a:gridCol w="972311"/>
                <a:gridCol w="941832"/>
                <a:gridCol w="941831"/>
              </a:tblGrid>
              <a:tr h="198119">
                <a:tc gridSpan="2">
                  <a:txBody>
                    <a:bodyPr/>
                    <a:lstStyle/>
                    <a:p>
                      <a:pPr marL="19685">
                        <a:lnSpc>
                          <a:spcPts val="1370"/>
                        </a:lnSpc>
                      </a:pPr>
                      <a:r>
                        <a:rPr dirty="0" sz="1200" spc="-5" u="sng">
                          <a:latin typeface="Calibri"/>
                          <a:cs typeface="Calibri"/>
                        </a:rPr>
                        <a:t>Memberships</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c hMerge="1">
                  <a:txBody>
                    <a:bodyPr/>
                    <a:lstStyle/>
                    <a:p>
                      <a:pPr/>
                    </a:p>
                  </a:txBody>
                  <a:tcPr marL="0" marR="0" marB="0" marT="0"/>
                </a:tc>
                <a:tc>
                  <a:txBody>
                    <a:bodyPr/>
                    <a:lstStyle/>
                    <a:p>
                      <a:pP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c>
                  <a:txBody>
                    <a:bodyPr/>
                    <a:lstStyle/>
                    <a:p>
                      <a:pP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r>
              <a:tr h="198120">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c>
                  <a:txBody>
                    <a:bodyPr/>
                    <a:lstStyle/>
                    <a:p>
                      <a:pPr marL="19685">
                        <a:lnSpc>
                          <a:spcPts val="1370"/>
                        </a:lnSpc>
                      </a:pPr>
                      <a:r>
                        <a:rPr dirty="0" sz="1200" spc="-5">
                          <a:latin typeface="Calibri"/>
                          <a:cs typeface="Calibri"/>
                        </a:rPr>
                        <a:t>MAESP Membership</a:t>
                      </a:r>
                      <a:r>
                        <a:rPr dirty="0" sz="1200" spc="-15">
                          <a:latin typeface="Calibri"/>
                          <a:cs typeface="Calibri"/>
                        </a:rPr>
                        <a:t> </a:t>
                      </a:r>
                      <a:r>
                        <a:rPr dirty="0" sz="1200" spc="-5">
                          <a:latin typeface="Calibri"/>
                          <a:cs typeface="Calibri"/>
                        </a:rPr>
                        <a:t>Dues</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c>
                  <a:txBody>
                    <a:bodyPr/>
                    <a:lstStyle/>
                    <a:p>
                      <a:pPr marL="65405">
                        <a:lnSpc>
                          <a:spcPts val="1370"/>
                        </a:lnSpc>
                      </a:pPr>
                      <a:r>
                        <a:rPr dirty="0" sz="1200" spc="-5">
                          <a:latin typeface="Calibri"/>
                          <a:cs typeface="Calibri"/>
                        </a:rPr>
                        <a:t>$</a:t>
                      </a:r>
                      <a:r>
                        <a:rPr dirty="0" sz="1200" spc="90">
                          <a:latin typeface="Calibri"/>
                          <a:cs typeface="Calibri"/>
                        </a:rPr>
                        <a:t> </a:t>
                      </a:r>
                      <a:r>
                        <a:rPr dirty="0" sz="1200" spc="-5">
                          <a:latin typeface="Calibri"/>
                          <a:cs typeface="Calibri"/>
                        </a:rPr>
                        <a:t>285,000.00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algn="r" marR="57785">
                        <a:lnSpc>
                          <a:spcPts val="1370"/>
                        </a:lnSpc>
                      </a:pPr>
                      <a:r>
                        <a:rPr dirty="0" sz="1200">
                          <a:latin typeface="Calibri"/>
                          <a:cs typeface="Calibri"/>
                        </a:rPr>
                        <a:t>$65,131</a:t>
                      </a:r>
                      <a:r>
                        <a:rPr dirty="0" sz="1200" spc="-5">
                          <a:latin typeface="Calibri"/>
                          <a:cs typeface="Calibri"/>
                        </a:rPr>
                        <a:t>.</a:t>
                      </a:r>
                      <a:r>
                        <a:rPr dirty="0" sz="1200">
                          <a:latin typeface="Calibri"/>
                          <a:cs typeface="Calibri"/>
                        </a:rPr>
                        <a:t>00</a:t>
                      </a: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c>
                  <a:txBody>
                    <a:bodyPr/>
                    <a:lstStyle/>
                    <a:p>
                      <a:pPr marL="65405">
                        <a:lnSpc>
                          <a:spcPts val="1370"/>
                        </a:lnSpc>
                      </a:pPr>
                      <a:r>
                        <a:rPr dirty="0" sz="1200" spc="-5">
                          <a:latin typeface="Calibri"/>
                          <a:cs typeface="Calibri"/>
                        </a:rPr>
                        <a:t>$</a:t>
                      </a:r>
                      <a:r>
                        <a:rPr dirty="0" sz="1200" spc="-150">
                          <a:latin typeface="Calibri"/>
                          <a:cs typeface="Calibri"/>
                        </a:rPr>
                        <a:t> </a:t>
                      </a:r>
                      <a:r>
                        <a:rPr dirty="0" sz="1200" spc="-5">
                          <a:latin typeface="Calibri"/>
                          <a:cs typeface="Calibri"/>
                        </a:rPr>
                        <a:t>121,780.00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marL="65405">
                        <a:lnSpc>
                          <a:spcPts val="1370"/>
                        </a:lnSpc>
                      </a:pPr>
                      <a:r>
                        <a:rPr dirty="0" sz="1200" spc="-5">
                          <a:latin typeface="Calibri"/>
                          <a:cs typeface="Calibri"/>
                        </a:rPr>
                        <a:t>$</a:t>
                      </a:r>
                      <a:r>
                        <a:rPr dirty="0" sz="1200" spc="-150">
                          <a:latin typeface="Calibri"/>
                          <a:cs typeface="Calibri"/>
                        </a:rPr>
                        <a:t> </a:t>
                      </a:r>
                      <a:r>
                        <a:rPr dirty="0" sz="1200" spc="-5">
                          <a:latin typeface="Calibri"/>
                          <a:cs typeface="Calibri"/>
                        </a:rPr>
                        <a:t>268,453.50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r>
              <a:tr h="198120">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algn="r" marR="41275">
                        <a:lnSpc>
                          <a:spcPts val="1370"/>
                        </a:lnSpc>
                      </a:pPr>
                      <a:r>
                        <a:rPr dirty="0" sz="1200" spc="-5" i="1">
                          <a:latin typeface="Calibri"/>
                          <a:cs typeface="Calibri"/>
                        </a:rPr>
                        <a:t>Designated for Next</a:t>
                      </a:r>
                      <a:r>
                        <a:rPr dirty="0" sz="1200" spc="-35" i="1">
                          <a:latin typeface="Calibri"/>
                          <a:cs typeface="Calibri"/>
                        </a:rPr>
                        <a:t> </a:t>
                      </a:r>
                      <a:r>
                        <a:rPr dirty="0" sz="1200" spc="-5" i="1">
                          <a:latin typeface="Calibri"/>
                          <a:cs typeface="Calibri"/>
                        </a:rPr>
                        <a:t>Year</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marL="65405">
                        <a:lnSpc>
                          <a:spcPts val="1370"/>
                        </a:lnSpc>
                        <a:tabLst>
                          <a:tab pos="691515" algn="l"/>
                        </a:tabLst>
                      </a:pPr>
                      <a:r>
                        <a:rPr dirty="0" sz="1200" spc="-5">
                          <a:latin typeface="Calibri"/>
                          <a:cs typeface="Calibri"/>
                        </a:rPr>
                        <a:t>$	‐</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algn="r" marR="57785">
                        <a:lnSpc>
                          <a:spcPts val="1370"/>
                        </a:lnSpc>
                      </a:pPr>
                      <a:r>
                        <a:rPr dirty="0" sz="1200" spc="5">
                          <a:latin typeface="Calibri"/>
                          <a:cs typeface="Calibri"/>
                        </a:rPr>
                        <a:t>$0</a:t>
                      </a:r>
                      <a:r>
                        <a:rPr dirty="0" sz="1200" spc="-5">
                          <a:latin typeface="Calibri"/>
                          <a:cs typeface="Calibri"/>
                        </a:rPr>
                        <a:t>.</a:t>
                      </a:r>
                      <a:r>
                        <a:rPr dirty="0" sz="1200" spc="5">
                          <a:latin typeface="Calibri"/>
                          <a:cs typeface="Calibri"/>
                        </a:rPr>
                        <a:t>00</a:t>
                      </a: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marL="65405">
                        <a:lnSpc>
                          <a:spcPts val="1370"/>
                        </a:lnSpc>
                        <a:tabLst>
                          <a:tab pos="661035" algn="l"/>
                        </a:tabLst>
                      </a:pPr>
                      <a:r>
                        <a:rPr dirty="0" sz="1200" spc="-5">
                          <a:latin typeface="Calibri"/>
                          <a:cs typeface="Calibri"/>
                        </a:rPr>
                        <a:t>$	‐</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marL="65405">
                        <a:lnSpc>
                          <a:spcPts val="1370"/>
                        </a:lnSpc>
                      </a:pPr>
                      <a:r>
                        <a:rPr dirty="0" sz="1200" spc="-5">
                          <a:latin typeface="Calibri"/>
                          <a:cs typeface="Calibri"/>
                        </a:rPr>
                        <a:t>$ </a:t>
                      </a:r>
                      <a:r>
                        <a:rPr dirty="0" sz="1200" spc="180">
                          <a:latin typeface="Calibri"/>
                          <a:cs typeface="Calibri"/>
                        </a:rPr>
                        <a:t> </a:t>
                      </a:r>
                      <a:r>
                        <a:rPr dirty="0" sz="1200">
                          <a:latin typeface="Calibri"/>
                          <a:cs typeface="Calibri"/>
                        </a:rPr>
                        <a:t>65,131.00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r>
              <a:tr h="198119">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marL="19685">
                        <a:lnSpc>
                          <a:spcPts val="1370"/>
                        </a:lnSpc>
                      </a:pPr>
                      <a:r>
                        <a:rPr dirty="0" sz="1200" spc="-5">
                          <a:latin typeface="Calibri"/>
                          <a:cs typeface="Calibri"/>
                        </a:rPr>
                        <a:t>NAESP</a:t>
                      </a:r>
                      <a:r>
                        <a:rPr dirty="0" sz="1200" spc="-60">
                          <a:latin typeface="Calibri"/>
                          <a:cs typeface="Calibri"/>
                        </a:rPr>
                        <a:t> </a:t>
                      </a:r>
                      <a:r>
                        <a:rPr dirty="0" sz="1200" spc="-5">
                          <a:latin typeface="Calibri"/>
                          <a:cs typeface="Calibri"/>
                        </a:rPr>
                        <a:t>Rebate</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marL="65405">
                        <a:lnSpc>
                          <a:spcPts val="1370"/>
                        </a:lnSpc>
                        <a:tabLst>
                          <a:tab pos="351790" algn="l"/>
                        </a:tabLst>
                      </a:pPr>
                      <a:r>
                        <a:rPr dirty="0" sz="1200" spc="-5">
                          <a:latin typeface="Calibri"/>
                          <a:cs typeface="Calibri"/>
                        </a:rPr>
                        <a:t>$	4,000.00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marL="65405">
                        <a:lnSpc>
                          <a:spcPts val="1370"/>
                        </a:lnSpc>
                        <a:tabLst>
                          <a:tab pos="691515" algn="l"/>
                        </a:tabLst>
                      </a:pPr>
                      <a:r>
                        <a:rPr dirty="0" sz="1200" spc="-5">
                          <a:latin typeface="Calibri"/>
                          <a:cs typeface="Calibri"/>
                        </a:rPr>
                        <a:t>$	‐</a:t>
                      </a: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marL="65405">
                        <a:lnSpc>
                          <a:spcPts val="1370"/>
                        </a:lnSpc>
                        <a:tabLst>
                          <a:tab pos="661035" algn="l"/>
                        </a:tabLst>
                      </a:pPr>
                      <a:r>
                        <a:rPr dirty="0" sz="1200" spc="-5">
                          <a:latin typeface="Calibri"/>
                          <a:cs typeface="Calibri"/>
                        </a:rPr>
                        <a:t>$	‐</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marL="65405">
                        <a:lnSpc>
                          <a:spcPts val="1370"/>
                        </a:lnSpc>
                        <a:tabLst>
                          <a:tab pos="320675" algn="l"/>
                        </a:tabLst>
                      </a:pPr>
                      <a:r>
                        <a:rPr dirty="0" sz="1200" spc="-5">
                          <a:latin typeface="Calibri"/>
                          <a:cs typeface="Calibri"/>
                        </a:rPr>
                        <a:t>$	</a:t>
                      </a:r>
                      <a:r>
                        <a:rPr dirty="0" sz="1200">
                          <a:latin typeface="Calibri"/>
                          <a:cs typeface="Calibri"/>
                        </a:rPr>
                        <a:t>6,048.00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r>
              <a:tr h="198119">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marL="19685">
                        <a:lnSpc>
                          <a:spcPts val="1370"/>
                        </a:lnSpc>
                      </a:pPr>
                      <a:r>
                        <a:rPr dirty="0" sz="1200" spc="-5">
                          <a:latin typeface="Calibri"/>
                          <a:cs typeface="Calibri"/>
                        </a:rPr>
                        <a:t>MAESP District</a:t>
                      </a:r>
                      <a:r>
                        <a:rPr dirty="0" sz="1200" spc="-25">
                          <a:latin typeface="Calibri"/>
                          <a:cs typeface="Calibri"/>
                        </a:rPr>
                        <a:t> </a:t>
                      </a:r>
                      <a:r>
                        <a:rPr dirty="0" sz="1200" spc="-5">
                          <a:latin typeface="Calibri"/>
                          <a:cs typeface="Calibri"/>
                        </a:rPr>
                        <a:t>Dues*</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marL="65405">
                        <a:lnSpc>
                          <a:spcPts val="1370"/>
                        </a:lnSpc>
                        <a:tabLst>
                          <a:tab pos="273685" algn="l"/>
                        </a:tabLst>
                      </a:pPr>
                      <a:r>
                        <a:rPr dirty="0" sz="1200" spc="-5">
                          <a:latin typeface="Calibri"/>
                          <a:cs typeface="Calibri"/>
                        </a:rPr>
                        <a:t>$	15,000.00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pPr marL="65405">
                        <a:lnSpc>
                          <a:spcPts val="1370"/>
                        </a:lnSpc>
                        <a:tabLst>
                          <a:tab pos="351155" algn="l"/>
                        </a:tabLst>
                      </a:pPr>
                      <a:r>
                        <a:rPr dirty="0" sz="1200" spc="-5">
                          <a:latin typeface="Calibri"/>
                          <a:cs typeface="Calibri"/>
                        </a:rPr>
                        <a:t>$	3,765.00</a:t>
                      </a: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marL="65405">
                        <a:lnSpc>
                          <a:spcPts val="1370"/>
                        </a:lnSpc>
                        <a:tabLst>
                          <a:tab pos="320675" algn="l"/>
                        </a:tabLst>
                      </a:pPr>
                      <a:r>
                        <a:rPr dirty="0" sz="1200" spc="-5">
                          <a:latin typeface="Calibri"/>
                          <a:cs typeface="Calibri"/>
                        </a:rPr>
                        <a:t>$	9,140.00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pPr marL="65405">
                        <a:lnSpc>
                          <a:spcPts val="1370"/>
                        </a:lnSpc>
                      </a:pPr>
                      <a:r>
                        <a:rPr dirty="0" sz="1200" spc="-5">
                          <a:latin typeface="Calibri"/>
                          <a:cs typeface="Calibri"/>
                        </a:rPr>
                        <a:t>$ </a:t>
                      </a:r>
                      <a:r>
                        <a:rPr dirty="0" sz="1200" spc="190">
                          <a:latin typeface="Calibri"/>
                          <a:cs typeface="Calibri"/>
                        </a:rPr>
                        <a:t> </a:t>
                      </a:r>
                      <a:r>
                        <a:rPr dirty="0" sz="1200" spc="-5">
                          <a:latin typeface="Calibri"/>
                          <a:cs typeface="Calibri"/>
                        </a:rPr>
                        <a:t>18,100.00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r>
              <a:tr h="198120">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algn="r" marR="41275">
                        <a:lnSpc>
                          <a:spcPts val="1370"/>
                        </a:lnSpc>
                      </a:pPr>
                      <a:r>
                        <a:rPr dirty="0" sz="1200" spc="-5" i="1">
                          <a:latin typeface="Calibri"/>
                          <a:cs typeface="Calibri"/>
                        </a:rPr>
                        <a:t>Designated for Next</a:t>
                      </a:r>
                      <a:r>
                        <a:rPr dirty="0" sz="1200" spc="-35" i="1">
                          <a:latin typeface="Calibri"/>
                          <a:cs typeface="Calibri"/>
                        </a:rPr>
                        <a:t> </a:t>
                      </a:r>
                      <a:r>
                        <a:rPr dirty="0" sz="1200" spc="-5" i="1">
                          <a:latin typeface="Calibri"/>
                          <a:cs typeface="Calibri"/>
                        </a:rPr>
                        <a:t>Year</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marL="65405">
                        <a:lnSpc>
                          <a:spcPts val="1370"/>
                        </a:lnSpc>
                        <a:tabLst>
                          <a:tab pos="691515" algn="l"/>
                        </a:tabLst>
                      </a:pPr>
                      <a:r>
                        <a:rPr dirty="0" sz="1200" spc="-5">
                          <a:latin typeface="Calibri"/>
                          <a:cs typeface="Calibri"/>
                        </a:rPr>
                        <a:t>$	‐</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marL="65405">
                        <a:lnSpc>
                          <a:spcPts val="1370"/>
                        </a:lnSpc>
                        <a:tabLst>
                          <a:tab pos="691515" algn="l"/>
                        </a:tabLst>
                      </a:pPr>
                      <a:r>
                        <a:rPr dirty="0" sz="1200" spc="-5">
                          <a:latin typeface="Calibri"/>
                          <a:cs typeface="Calibri"/>
                        </a:rPr>
                        <a:t>$	‐</a:t>
                      </a: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marL="65405">
                        <a:lnSpc>
                          <a:spcPts val="1370"/>
                        </a:lnSpc>
                        <a:tabLst>
                          <a:tab pos="661035" algn="l"/>
                        </a:tabLst>
                      </a:pPr>
                      <a:r>
                        <a:rPr dirty="0" sz="1200" spc="-5">
                          <a:latin typeface="Calibri"/>
                          <a:cs typeface="Calibri"/>
                        </a:rPr>
                        <a:t>$	‐</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marL="65405">
                        <a:lnSpc>
                          <a:spcPts val="1370"/>
                        </a:lnSpc>
                        <a:tabLst>
                          <a:tab pos="320675" algn="l"/>
                        </a:tabLst>
                      </a:pPr>
                      <a:r>
                        <a:rPr dirty="0" sz="1200" spc="-5">
                          <a:latin typeface="Calibri"/>
                          <a:cs typeface="Calibri"/>
                        </a:rPr>
                        <a:t>$	</a:t>
                      </a:r>
                      <a:r>
                        <a:rPr dirty="0" sz="1200">
                          <a:latin typeface="Calibri"/>
                          <a:cs typeface="Calibri"/>
                        </a:rPr>
                        <a:t>3,765.00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r>
              <a:tr h="198119">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marL="19685">
                        <a:lnSpc>
                          <a:spcPts val="1370"/>
                        </a:lnSpc>
                      </a:pPr>
                      <a:r>
                        <a:rPr dirty="0" sz="1200" spc="-5">
                          <a:latin typeface="Calibri"/>
                          <a:cs typeface="Calibri"/>
                        </a:rPr>
                        <a:t>NAESP Membership</a:t>
                      </a:r>
                      <a:r>
                        <a:rPr dirty="0" sz="1200" spc="-10">
                          <a:latin typeface="Calibri"/>
                          <a:cs typeface="Calibri"/>
                        </a:rPr>
                        <a:t> </a:t>
                      </a:r>
                      <a:r>
                        <a:rPr dirty="0" sz="1200" spc="-5">
                          <a:latin typeface="Calibri"/>
                          <a:cs typeface="Calibri"/>
                        </a:rPr>
                        <a:t>Dues*</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marL="65405">
                        <a:lnSpc>
                          <a:spcPts val="1370"/>
                        </a:lnSpc>
                        <a:tabLst>
                          <a:tab pos="273685" algn="l"/>
                        </a:tabLst>
                      </a:pPr>
                      <a:r>
                        <a:rPr dirty="0" sz="1200" spc="-5">
                          <a:latin typeface="Calibri"/>
                          <a:cs typeface="Calibri"/>
                        </a:rPr>
                        <a:t>$	85,000.00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pPr marL="65405">
                        <a:lnSpc>
                          <a:spcPts val="1370"/>
                        </a:lnSpc>
                        <a:tabLst>
                          <a:tab pos="273685" algn="l"/>
                        </a:tabLst>
                      </a:pPr>
                      <a:r>
                        <a:rPr dirty="0" sz="1200" spc="-5">
                          <a:latin typeface="Calibri"/>
                          <a:cs typeface="Calibri"/>
                        </a:rPr>
                        <a:t>$	20,758.00</a:t>
                      </a: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marL="65405">
                        <a:lnSpc>
                          <a:spcPts val="1370"/>
                        </a:lnSpc>
                      </a:pPr>
                      <a:r>
                        <a:rPr dirty="0" sz="1200" spc="-5">
                          <a:latin typeface="Calibri"/>
                          <a:cs typeface="Calibri"/>
                        </a:rPr>
                        <a:t>$ </a:t>
                      </a:r>
                      <a:r>
                        <a:rPr dirty="0" sz="1200" spc="190">
                          <a:latin typeface="Calibri"/>
                          <a:cs typeface="Calibri"/>
                        </a:rPr>
                        <a:t> </a:t>
                      </a:r>
                      <a:r>
                        <a:rPr dirty="0" sz="1200" spc="-5">
                          <a:latin typeface="Calibri"/>
                          <a:cs typeface="Calibri"/>
                        </a:rPr>
                        <a:t>48,503.00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pPr marL="65405">
                        <a:lnSpc>
                          <a:spcPts val="1370"/>
                        </a:lnSpc>
                      </a:pPr>
                      <a:r>
                        <a:rPr dirty="0" sz="1200" spc="-5">
                          <a:latin typeface="Calibri"/>
                          <a:cs typeface="Calibri"/>
                        </a:rPr>
                        <a:t>$ </a:t>
                      </a:r>
                      <a:r>
                        <a:rPr dirty="0" sz="1200" spc="190">
                          <a:latin typeface="Calibri"/>
                          <a:cs typeface="Calibri"/>
                        </a:rPr>
                        <a:t> </a:t>
                      </a:r>
                      <a:r>
                        <a:rPr dirty="0" sz="1200" spc="-5">
                          <a:latin typeface="Calibri"/>
                          <a:cs typeface="Calibri"/>
                        </a:rPr>
                        <a:t>92,966.00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r>
              <a:tr h="225552">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algn="r" marR="41275">
                        <a:lnSpc>
                          <a:spcPts val="1330"/>
                        </a:lnSpc>
                      </a:pPr>
                      <a:r>
                        <a:rPr dirty="0" sz="1200" spc="-5" i="1">
                          <a:latin typeface="Calibri"/>
                          <a:cs typeface="Calibri"/>
                        </a:rPr>
                        <a:t>Designated for Next</a:t>
                      </a:r>
                      <a:r>
                        <a:rPr dirty="0" sz="1200" spc="-35" i="1">
                          <a:latin typeface="Calibri"/>
                          <a:cs typeface="Calibri"/>
                        </a:rPr>
                        <a:t> </a:t>
                      </a:r>
                      <a:r>
                        <a:rPr dirty="0" sz="1200" spc="-5" i="1">
                          <a:latin typeface="Calibri"/>
                          <a:cs typeface="Calibri"/>
                        </a:rPr>
                        <a:t>Year</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marL="65405">
                        <a:lnSpc>
                          <a:spcPts val="1330"/>
                        </a:lnSpc>
                        <a:tabLst>
                          <a:tab pos="691515" algn="l"/>
                          <a:tab pos="904875" algn="l"/>
                        </a:tabLst>
                      </a:pPr>
                      <a:r>
                        <a:rPr dirty="0" sz="1200" spc="-5" u="sng">
                          <a:latin typeface="Calibri"/>
                          <a:cs typeface="Calibri"/>
                        </a:rPr>
                        <a:t>$	‐	</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marL="65405">
                        <a:lnSpc>
                          <a:spcPts val="1330"/>
                        </a:lnSpc>
                        <a:tabLst>
                          <a:tab pos="691515" algn="l"/>
                          <a:tab pos="904875" algn="l"/>
                        </a:tabLst>
                      </a:pPr>
                      <a:r>
                        <a:rPr dirty="0" sz="1200" spc="-5" u="sng">
                          <a:latin typeface="Calibri"/>
                          <a:cs typeface="Calibri"/>
                        </a:rPr>
                        <a:t>$	‐	</a:t>
                      </a: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marL="65405">
                        <a:lnSpc>
                          <a:spcPts val="1330"/>
                        </a:lnSpc>
                        <a:tabLst>
                          <a:tab pos="661035" algn="l"/>
                          <a:tab pos="874394" algn="l"/>
                        </a:tabLst>
                      </a:pPr>
                      <a:r>
                        <a:rPr dirty="0" sz="1200" spc="-5" u="sng">
                          <a:latin typeface="Calibri"/>
                          <a:cs typeface="Calibri"/>
                        </a:rPr>
                        <a:t>$	‐	</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marL="65405">
                        <a:lnSpc>
                          <a:spcPts val="1330"/>
                        </a:lnSpc>
                      </a:pPr>
                      <a:r>
                        <a:rPr dirty="0" sz="1200" spc="-5" u="sng">
                          <a:latin typeface="Calibri"/>
                          <a:cs typeface="Calibri"/>
                        </a:rPr>
                        <a:t>$ </a:t>
                      </a:r>
                      <a:r>
                        <a:rPr dirty="0" sz="1200" spc="190" u="sng">
                          <a:latin typeface="Calibri"/>
                          <a:cs typeface="Calibri"/>
                        </a:rPr>
                        <a:t> </a:t>
                      </a:r>
                      <a:r>
                        <a:rPr dirty="0" sz="1200" spc="-5" u="sng">
                          <a:latin typeface="Calibri"/>
                          <a:cs typeface="Calibri"/>
                        </a:rPr>
                        <a:t>20,758.00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r>
              <a:tr h="198119">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marL="65405">
                        <a:lnSpc>
                          <a:spcPts val="1370"/>
                        </a:lnSpc>
                      </a:pPr>
                      <a:r>
                        <a:rPr dirty="0" sz="1200" spc="-5">
                          <a:latin typeface="Calibri"/>
                          <a:cs typeface="Calibri"/>
                        </a:rPr>
                        <a:t>$</a:t>
                      </a:r>
                      <a:r>
                        <a:rPr dirty="0" sz="1200" spc="90">
                          <a:latin typeface="Calibri"/>
                          <a:cs typeface="Calibri"/>
                        </a:rPr>
                        <a:t> </a:t>
                      </a:r>
                      <a:r>
                        <a:rPr dirty="0" sz="1200" spc="-5">
                          <a:latin typeface="Calibri"/>
                          <a:cs typeface="Calibri"/>
                        </a:rPr>
                        <a:t>389,000.00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pPr algn="r" marR="57785">
                        <a:lnSpc>
                          <a:spcPts val="1370"/>
                        </a:lnSpc>
                      </a:pPr>
                      <a:r>
                        <a:rPr dirty="0" sz="1200">
                          <a:latin typeface="Calibri"/>
                          <a:cs typeface="Calibri"/>
                        </a:rPr>
                        <a:t>$89,654</a:t>
                      </a:r>
                      <a:r>
                        <a:rPr dirty="0" sz="1200" spc="-5">
                          <a:latin typeface="Calibri"/>
                          <a:cs typeface="Calibri"/>
                        </a:rPr>
                        <a:t>.</a:t>
                      </a:r>
                      <a:r>
                        <a:rPr dirty="0" sz="1200">
                          <a:latin typeface="Calibri"/>
                          <a:cs typeface="Calibri"/>
                        </a:rPr>
                        <a:t>00</a:t>
                      </a: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marL="65405">
                        <a:lnSpc>
                          <a:spcPts val="1370"/>
                        </a:lnSpc>
                      </a:pPr>
                      <a:r>
                        <a:rPr dirty="0" sz="1200" spc="-5">
                          <a:latin typeface="Calibri"/>
                          <a:cs typeface="Calibri"/>
                        </a:rPr>
                        <a:t>$</a:t>
                      </a:r>
                      <a:r>
                        <a:rPr dirty="0" sz="1200" spc="-150">
                          <a:latin typeface="Calibri"/>
                          <a:cs typeface="Calibri"/>
                        </a:rPr>
                        <a:t> </a:t>
                      </a:r>
                      <a:r>
                        <a:rPr dirty="0" sz="1200" spc="-5">
                          <a:latin typeface="Calibri"/>
                          <a:cs typeface="Calibri"/>
                        </a:rPr>
                        <a:t>179,423.00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pPr marL="65405">
                        <a:lnSpc>
                          <a:spcPts val="1370"/>
                        </a:lnSpc>
                      </a:pPr>
                      <a:r>
                        <a:rPr dirty="0" sz="1200" spc="-5">
                          <a:latin typeface="Calibri"/>
                          <a:cs typeface="Calibri"/>
                        </a:rPr>
                        <a:t>$</a:t>
                      </a:r>
                      <a:r>
                        <a:rPr dirty="0" sz="1200" spc="-150">
                          <a:latin typeface="Calibri"/>
                          <a:cs typeface="Calibri"/>
                        </a:rPr>
                        <a:t> </a:t>
                      </a:r>
                      <a:r>
                        <a:rPr dirty="0" sz="1200" spc="-5">
                          <a:latin typeface="Calibri"/>
                          <a:cs typeface="Calibri"/>
                        </a:rPr>
                        <a:t>475,221.50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r>
              <a:tr h="198120">
                <a:tc gridSpan="2">
                  <a:txBody>
                    <a:bodyPr/>
                    <a:lstStyle/>
                    <a:p>
                      <a:pPr marL="20955">
                        <a:lnSpc>
                          <a:spcPts val="1370"/>
                        </a:lnSpc>
                      </a:pPr>
                      <a:r>
                        <a:rPr dirty="0" sz="1200" u="sng">
                          <a:latin typeface="Arial"/>
                          <a:cs typeface="Arial"/>
                        </a:rPr>
                        <a:t>Conferences/Workshops</a:t>
                      </a:r>
                      <a:endParaRPr sz="1200">
                        <a:latin typeface="Arial"/>
                        <a:cs typeface="Arial"/>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hMerge="1">
                  <a:txBody>
                    <a:bodyPr/>
                    <a:lstStyle/>
                    <a:p>
                      <a:pPr/>
                    </a:p>
                  </a:txBody>
                  <a:tcPr marL="0" marR="0" marB="0" marT="0"/>
                </a:tc>
                <a:tc>
                  <a:txBody>
                    <a:bodyPr/>
                    <a:lstStyle/>
                    <a:p>
                      <a:pPr/>
                      <a:endParaRPr sz="1200">
                        <a:latin typeface="Arial"/>
                        <a:cs typeface="Arial"/>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a:endParaRPr sz="1200">
                        <a:latin typeface="Arial"/>
                        <a:cs typeface="Arial"/>
                      </a:endParaRPr>
                    </a:p>
                  </a:txBody>
                  <a:tcPr marL="0" marR="0" marB="0" marT="0">
                    <a:lnL w="12192">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a:endParaRPr sz="1200">
                        <a:latin typeface="Arial"/>
                        <a:cs typeface="Arial"/>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a:endParaRPr sz="1200">
                        <a:latin typeface="Arial"/>
                        <a:cs typeface="Arial"/>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r>
              <a:tr h="198120">
                <a:tc>
                  <a:txBody>
                    <a:bodyPr/>
                    <a:lstStyle/>
                    <a:p>
                      <a:pPr/>
                      <a:endParaRPr sz="1200">
                        <a:latin typeface="Arial"/>
                        <a:cs typeface="Arial"/>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marL="19685">
                        <a:lnSpc>
                          <a:spcPts val="1370"/>
                        </a:lnSpc>
                      </a:pPr>
                      <a:r>
                        <a:rPr dirty="0" sz="1200" spc="-5">
                          <a:latin typeface="Calibri"/>
                          <a:cs typeface="Calibri"/>
                        </a:rPr>
                        <a:t>Aspiring Principals</a:t>
                      </a:r>
                      <a:r>
                        <a:rPr dirty="0" sz="1200">
                          <a:latin typeface="Calibri"/>
                          <a:cs typeface="Calibri"/>
                        </a:rPr>
                        <a:t> </a:t>
                      </a:r>
                      <a:r>
                        <a:rPr dirty="0" sz="1200" spc="-5">
                          <a:latin typeface="Calibri"/>
                          <a:cs typeface="Calibri"/>
                        </a:rPr>
                        <a:t>Workshop</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marL="65405">
                        <a:lnSpc>
                          <a:spcPts val="1370"/>
                        </a:lnSpc>
                        <a:tabLst>
                          <a:tab pos="351790" algn="l"/>
                        </a:tabLst>
                      </a:pPr>
                      <a:r>
                        <a:rPr dirty="0" sz="1200" spc="-5">
                          <a:latin typeface="Calibri"/>
                          <a:cs typeface="Calibri"/>
                        </a:rPr>
                        <a:t>$	5,000.00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marL="65405">
                        <a:lnSpc>
                          <a:spcPts val="1370"/>
                        </a:lnSpc>
                        <a:tabLst>
                          <a:tab pos="691515" algn="l"/>
                        </a:tabLst>
                      </a:pPr>
                      <a:r>
                        <a:rPr dirty="0" sz="1200" spc="-5">
                          <a:latin typeface="Calibri"/>
                          <a:cs typeface="Calibri"/>
                        </a:rPr>
                        <a:t>$	‐</a:t>
                      </a: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marL="65405">
                        <a:lnSpc>
                          <a:spcPts val="1370"/>
                        </a:lnSpc>
                        <a:tabLst>
                          <a:tab pos="661035" algn="l"/>
                        </a:tabLst>
                      </a:pPr>
                      <a:r>
                        <a:rPr dirty="0" sz="1200" spc="-5">
                          <a:latin typeface="Calibri"/>
                          <a:cs typeface="Calibri"/>
                        </a:rPr>
                        <a:t>$	‐</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marL="65405">
                        <a:lnSpc>
                          <a:spcPts val="1370"/>
                        </a:lnSpc>
                        <a:tabLst>
                          <a:tab pos="320675" algn="l"/>
                        </a:tabLst>
                      </a:pPr>
                      <a:r>
                        <a:rPr dirty="0" sz="1200" spc="-5">
                          <a:latin typeface="Calibri"/>
                          <a:cs typeface="Calibri"/>
                        </a:rPr>
                        <a:t>$	</a:t>
                      </a:r>
                      <a:r>
                        <a:rPr dirty="0" sz="1200">
                          <a:latin typeface="Calibri"/>
                          <a:cs typeface="Calibri"/>
                        </a:rPr>
                        <a:t>7,028.00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r>
              <a:tr h="396239">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marL="19685">
                        <a:lnSpc>
                          <a:spcPts val="1355"/>
                        </a:lnSpc>
                      </a:pPr>
                      <a:r>
                        <a:rPr dirty="0" sz="1200" spc="-5">
                          <a:latin typeface="Calibri"/>
                          <a:cs typeface="Calibri"/>
                        </a:rPr>
                        <a:t>Educational Office Personnnel</a:t>
                      </a:r>
                      <a:endParaRPr sz="1200">
                        <a:latin typeface="Calibri"/>
                        <a:cs typeface="Calibri"/>
                      </a:endParaRPr>
                    </a:p>
                    <a:p>
                      <a:pPr marL="19685">
                        <a:lnSpc>
                          <a:spcPct val="100000"/>
                        </a:lnSpc>
                        <a:spcBef>
                          <a:spcPts val="120"/>
                        </a:spcBef>
                      </a:pPr>
                      <a:r>
                        <a:rPr dirty="0" sz="1200" spc="-5">
                          <a:latin typeface="Calibri"/>
                          <a:cs typeface="Calibri"/>
                        </a:rPr>
                        <a:t>Conference</a:t>
                      </a:r>
                      <a:r>
                        <a:rPr dirty="0" sz="1200" spc="-55">
                          <a:latin typeface="Calibri"/>
                          <a:cs typeface="Calibri"/>
                        </a:rPr>
                        <a:t> </a:t>
                      </a:r>
                      <a:r>
                        <a:rPr dirty="0" sz="1200" spc="-5">
                          <a:latin typeface="Calibri"/>
                          <a:cs typeface="Calibri"/>
                        </a:rPr>
                        <a:t>(EOP)</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a:lnSpc>
                          <a:spcPct val="100000"/>
                        </a:lnSpc>
                        <a:spcBef>
                          <a:spcPts val="50"/>
                        </a:spcBef>
                      </a:pPr>
                      <a:endParaRPr sz="1250">
                        <a:latin typeface="Times New Roman"/>
                        <a:cs typeface="Times New Roman"/>
                      </a:endParaRPr>
                    </a:p>
                    <a:p>
                      <a:pPr marL="65405">
                        <a:lnSpc>
                          <a:spcPct val="100000"/>
                        </a:lnSpc>
                        <a:tabLst>
                          <a:tab pos="273685" algn="l"/>
                        </a:tabLst>
                      </a:pPr>
                      <a:r>
                        <a:rPr dirty="0" sz="1200" spc="-5">
                          <a:latin typeface="Calibri"/>
                          <a:cs typeface="Calibri"/>
                        </a:rPr>
                        <a:t>$	30,000.00</a:t>
                      </a:r>
                      <a:endParaRPr sz="1200">
                        <a:latin typeface="Calibri"/>
                        <a:cs typeface="Calibri"/>
                      </a:endParaRPr>
                    </a:p>
                  </a:txBody>
                  <a:tcPr marL="0" marR="0" marB="0" marT="6350">
                    <a:lnL w="12191">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pPr>
                        <a:lnSpc>
                          <a:spcPct val="100000"/>
                        </a:lnSpc>
                        <a:spcBef>
                          <a:spcPts val="50"/>
                        </a:spcBef>
                      </a:pPr>
                      <a:endParaRPr sz="1250">
                        <a:latin typeface="Times New Roman"/>
                        <a:cs typeface="Times New Roman"/>
                      </a:endParaRPr>
                    </a:p>
                    <a:p>
                      <a:pPr marL="65405">
                        <a:lnSpc>
                          <a:spcPct val="100000"/>
                        </a:lnSpc>
                        <a:tabLst>
                          <a:tab pos="273685" algn="l"/>
                        </a:tabLst>
                      </a:pPr>
                      <a:r>
                        <a:rPr dirty="0" sz="1200" spc="-5">
                          <a:latin typeface="Calibri"/>
                          <a:cs typeface="Calibri"/>
                        </a:rPr>
                        <a:t>$	28,992.00</a:t>
                      </a:r>
                      <a:endParaRPr sz="1200">
                        <a:latin typeface="Calibri"/>
                        <a:cs typeface="Calibri"/>
                      </a:endParaRPr>
                    </a:p>
                  </a:txBody>
                  <a:tcPr marL="0" marR="0" marB="0" marT="6350">
                    <a:lnL w="12192">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a:lnSpc>
                          <a:spcPct val="100000"/>
                        </a:lnSpc>
                        <a:spcBef>
                          <a:spcPts val="50"/>
                        </a:spcBef>
                      </a:pPr>
                      <a:endParaRPr sz="1250">
                        <a:latin typeface="Times New Roman"/>
                        <a:cs typeface="Times New Roman"/>
                      </a:endParaRPr>
                    </a:p>
                    <a:p>
                      <a:pPr marL="65405">
                        <a:lnSpc>
                          <a:spcPct val="100000"/>
                        </a:lnSpc>
                        <a:tabLst>
                          <a:tab pos="321310" algn="l"/>
                        </a:tabLst>
                      </a:pPr>
                      <a:r>
                        <a:rPr dirty="0" sz="1200" spc="-5">
                          <a:latin typeface="Calibri"/>
                          <a:cs typeface="Calibri"/>
                        </a:rPr>
                        <a:t>$	5,644.00</a:t>
                      </a:r>
                      <a:endParaRPr sz="1200">
                        <a:latin typeface="Calibri"/>
                        <a:cs typeface="Calibri"/>
                      </a:endParaRPr>
                    </a:p>
                  </a:txBody>
                  <a:tcPr marL="0" marR="0" marB="0" marT="6350">
                    <a:lnL w="12191">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pPr>
                        <a:lnSpc>
                          <a:spcPct val="100000"/>
                        </a:lnSpc>
                        <a:spcBef>
                          <a:spcPts val="50"/>
                        </a:spcBef>
                      </a:pPr>
                      <a:endParaRPr sz="1250">
                        <a:latin typeface="Times New Roman"/>
                        <a:cs typeface="Times New Roman"/>
                      </a:endParaRPr>
                    </a:p>
                    <a:p>
                      <a:pPr marL="65405">
                        <a:lnSpc>
                          <a:spcPct val="100000"/>
                        </a:lnSpc>
                        <a:tabLst>
                          <a:tab pos="320675" algn="l"/>
                        </a:tabLst>
                      </a:pPr>
                      <a:r>
                        <a:rPr dirty="0" sz="1200" spc="-5">
                          <a:latin typeface="Calibri"/>
                          <a:cs typeface="Calibri"/>
                        </a:rPr>
                        <a:t>$	8,715.00</a:t>
                      </a:r>
                      <a:endParaRPr sz="1200">
                        <a:latin typeface="Calibri"/>
                        <a:cs typeface="Calibri"/>
                      </a:endParaRPr>
                    </a:p>
                  </a:txBody>
                  <a:tcPr marL="0" marR="0" marB="0" marT="6350">
                    <a:lnL w="12192">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r>
              <a:tr h="198119">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c>
                  <a:txBody>
                    <a:bodyPr/>
                    <a:lstStyle/>
                    <a:p>
                      <a:pPr algn="r" marR="41275">
                        <a:lnSpc>
                          <a:spcPts val="1370"/>
                        </a:lnSpc>
                      </a:pPr>
                      <a:r>
                        <a:rPr dirty="0" sz="1200" spc="-5" i="1">
                          <a:latin typeface="Calibri"/>
                          <a:cs typeface="Calibri"/>
                        </a:rPr>
                        <a:t>Designated for Next</a:t>
                      </a:r>
                      <a:r>
                        <a:rPr dirty="0" sz="1200" spc="-35" i="1">
                          <a:latin typeface="Calibri"/>
                          <a:cs typeface="Calibri"/>
                        </a:rPr>
                        <a:t> </a:t>
                      </a:r>
                      <a:r>
                        <a:rPr dirty="0" sz="1200" spc="-5" i="1">
                          <a:latin typeface="Calibri"/>
                          <a:cs typeface="Calibri"/>
                        </a:rPr>
                        <a:t>Year</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c>
                  <a:txBody>
                    <a:bodyPr/>
                    <a:lstStyle/>
                    <a:p>
                      <a:pPr marL="65405">
                        <a:lnSpc>
                          <a:spcPts val="1370"/>
                        </a:lnSpc>
                        <a:tabLst>
                          <a:tab pos="691515" algn="l"/>
                        </a:tabLst>
                      </a:pPr>
                      <a:r>
                        <a:rPr dirty="0" sz="1200" spc="-5">
                          <a:latin typeface="Calibri"/>
                          <a:cs typeface="Calibri"/>
                        </a:rPr>
                        <a:t>$	‐</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marL="65405">
                        <a:lnSpc>
                          <a:spcPts val="1370"/>
                        </a:lnSpc>
                        <a:tabLst>
                          <a:tab pos="691515" algn="l"/>
                        </a:tabLst>
                      </a:pPr>
                      <a:r>
                        <a:rPr dirty="0" sz="1200" spc="-5">
                          <a:latin typeface="Calibri"/>
                          <a:cs typeface="Calibri"/>
                        </a:rPr>
                        <a:t>$	‐</a:t>
                      </a: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c>
                  <a:txBody>
                    <a:bodyPr/>
                    <a:lstStyle/>
                    <a:p>
                      <a:pPr marL="65405">
                        <a:lnSpc>
                          <a:spcPts val="1370"/>
                        </a:lnSpc>
                        <a:tabLst>
                          <a:tab pos="661035" algn="l"/>
                        </a:tabLst>
                      </a:pPr>
                      <a:r>
                        <a:rPr dirty="0" sz="1200" spc="-5">
                          <a:latin typeface="Calibri"/>
                          <a:cs typeface="Calibri"/>
                        </a:rPr>
                        <a:t>$	‐</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marL="65405">
                        <a:lnSpc>
                          <a:spcPts val="1370"/>
                        </a:lnSpc>
                      </a:pPr>
                      <a:r>
                        <a:rPr dirty="0" sz="1200" spc="-5">
                          <a:latin typeface="Calibri"/>
                          <a:cs typeface="Calibri"/>
                        </a:rPr>
                        <a:t>$ </a:t>
                      </a:r>
                      <a:r>
                        <a:rPr dirty="0" sz="1200" spc="180">
                          <a:latin typeface="Calibri"/>
                          <a:cs typeface="Calibri"/>
                        </a:rPr>
                        <a:t> </a:t>
                      </a:r>
                      <a:r>
                        <a:rPr dirty="0" sz="1200">
                          <a:latin typeface="Calibri"/>
                          <a:cs typeface="Calibri"/>
                        </a:rPr>
                        <a:t>28,992.00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r>
              <a:tr h="198120">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marL="19685">
                        <a:lnSpc>
                          <a:spcPts val="1370"/>
                        </a:lnSpc>
                      </a:pPr>
                      <a:r>
                        <a:rPr dirty="0" sz="1200" spc="-5">
                          <a:latin typeface="Calibri"/>
                          <a:cs typeface="Calibri"/>
                        </a:rPr>
                        <a:t>Leadership</a:t>
                      </a:r>
                      <a:r>
                        <a:rPr dirty="0" sz="1200" spc="-30">
                          <a:latin typeface="Calibri"/>
                          <a:cs typeface="Calibri"/>
                        </a:rPr>
                        <a:t> </a:t>
                      </a:r>
                      <a:r>
                        <a:rPr dirty="0" sz="1200" spc="-5">
                          <a:latin typeface="Calibri"/>
                          <a:cs typeface="Calibri"/>
                        </a:rPr>
                        <a:t>Conference</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marL="65405">
                        <a:lnSpc>
                          <a:spcPts val="1370"/>
                        </a:lnSpc>
                      </a:pPr>
                      <a:r>
                        <a:rPr dirty="0" sz="1200" spc="-5">
                          <a:latin typeface="Calibri"/>
                          <a:cs typeface="Calibri"/>
                        </a:rPr>
                        <a:t>$</a:t>
                      </a:r>
                      <a:r>
                        <a:rPr dirty="0" sz="1200" spc="95">
                          <a:latin typeface="Calibri"/>
                          <a:cs typeface="Calibri"/>
                        </a:rPr>
                        <a:t> </a:t>
                      </a:r>
                      <a:r>
                        <a:rPr dirty="0" sz="1200" spc="-5">
                          <a:latin typeface="Calibri"/>
                          <a:cs typeface="Calibri"/>
                        </a:rPr>
                        <a:t>225,000.00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marL="65405">
                        <a:lnSpc>
                          <a:spcPts val="1370"/>
                        </a:lnSpc>
                        <a:tabLst>
                          <a:tab pos="273685" algn="l"/>
                        </a:tabLst>
                      </a:pPr>
                      <a:r>
                        <a:rPr dirty="0" sz="1200" spc="-5">
                          <a:latin typeface="Calibri"/>
                          <a:cs typeface="Calibri"/>
                        </a:rPr>
                        <a:t>$	17,617.00</a:t>
                      </a: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marL="65405">
                        <a:lnSpc>
                          <a:spcPts val="1370"/>
                        </a:lnSpc>
                      </a:pPr>
                      <a:r>
                        <a:rPr dirty="0" sz="1200" spc="-5">
                          <a:latin typeface="Calibri"/>
                          <a:cs typeface="Calibri"/>
                        </a:rPr>
                        <a:t>$ </a:t>
                      </a:r>
                      <a:r>
                        <a:rPr dirty="0" sz="1200" spc="190">
                          <a:latin typeface="Calibri"/>
                          <a:cs typeface="Calibri"/>
                        </a:rPr>
                        <a:t> </a:t>
                      </a:r>
                      <a:r>
                        <a:rPr dirty="0" sz="1200" spc="-5">
                          <a:latin typeface="Calibri"/>
                          <a:cs typeface="Calibri"/>
                        </a:rPr>
                        <a:t>36,288.00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marL="65405">
                        <a:lnSpc>
                          <a:spcPts val="1370"/>
                        </a:lnSpc>
                      </a:pPr>
                      <a:r>
                        <a:rPr dirty="0" sz="1200" spc="-5">
                          <a:latin typeface="Calibri"/>
                          <a:cs typeface="Calibri"/>
                        </a:rPr>
                        <a:t>$</a:t>
                      </a:r>
                      <a:r>
                        <a:rPr dirty="0" sz="1200" spc="-150">
                          <a:latin typeface="Calibri"/>
                          <a:cs typeface="Calibri"/>
                        </a:rPr>
                        <a:t> </a:t>
                      </a:r>
                      <a:r>
                        <a:rPr dirty="0" sz="1200" spc="-5">
                          <a:latin typeface="Calibri"/>
                          <a:cs typeface="Calibri"/>
                        </a:rPr>
                        <a:t>247,553.00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r>
              <a:tr h="198120">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algn="r" marR="41275">
                        <a:lnSpc>
                          <a:spcPts val="1370"/>
                        </a:lnSpc>
                      </a:pPr>
                      <a:r>
                        <a:rPr dirty="0" sz="1200" spc="-5" i="1">
                          <a:latin typeface="Calibri"/>
                          <a:cs typeface="Calibri"/>
                        </a:rPr>
                        <a:t>Designated for Next</a:t>
                      </a:r>
                      <a:r>
                        <a:rPr dirty="0" sz="1200" spc="-35" i="1">
                          <a:latin typeface="Calibri"/>
                          <a:cs typeface="Calibri"/>
                        </a:rPr>
                        <a:t> </a:t>
                      </a:r>
                      <a:r>
                        <a:rPr dirty="0" sz="1200" spc="-5" i="1">
                          <a:latin typeface="Calibri"/>
                          <a:cs typeface="Calibri"/>
                        </a:rPr>
                        <a:t>Year</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marL="65405">
                        <a:lnSpc>
                          <a:spcPts val="1370"/>
                        </a:lnSpc>
                        <a:tabLst>
                          <a:tab pos="691515" algn="l"/>
                        </a:tabLst>
                      </a:pPr>
                      <a:r>
                        <a:rPr dirty="0" sz="1200" spc="-5">
                          <a:latin typeface="Calibri"/>
                          <a:cs typeface="Calibri"/>
                        </a:rPr>
                        <a:t>$	‐</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marL="65405">
                        <a:lnSpc>
                          <a:spcPts val="1370"/>
                        </a:lnSpc>
                        <a:tabLst>
                          <a:tab pos="691515" algn="l"/>
                        </a:tabLst>
                      </a:pPr>
                      <a:r>
                        <a:rPr dirty="0" sz="1200" spc="-5">
                          <a:latin typeface="Calibri"/>
                          <a:cs typeface="Calibri"/>
                        </a:rPr>
                        <a:t>$	‐</a:t>
                      </a: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marL="65405">
                        <a:lnSpc>
                          <a:spcPts val="1370"/>
                        </a:lnSpc>
                        <a:tabLst>
                          <a:tab pos="661035" algn="l"/>
                        </a:tabLst>
                      </a:pPr>
                      <a:r>
                        <a:rPr dirty="0" sz="1200" spc="-5">
                          <a:latin typeface="Calibri"/>
                          <a:cs typeface="Calibri"/>
                        </a:rPr>
                        <a:t>$	‐</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marL="65405">
                        <a:lnSpc>
                          <a:spcPts val="1370"/>
                        </a:lnSpc>
                      </a:pPr>
                      <a:r>
                        <a:rPr dirty="0" sz="1200" spc="-5">
                          <a:latin typeface="Calibri"/>
                          <a:cs typeface="Calibri"/>
                        </a:rPr>
                        <a:t>$ </a:t>
                      </a:r>
                      <a:r>
                        <a:rPr dirty="0" sz="1200" spc="180">
                          <a:latin typeface="Calibri"/>
                          <a:cs typeface="Calibri"/>
                        </a:rPr>
                        <a:t> </a:t>
                      </a:r>
                      <a:r>
                        <a:rPr dirty="0" sz="1200">
                          <a:latin typeface="Calibri"/>
                          <a:cs typeface="Calibri"/>
                        </a:rPr>
                        <a:t>17,617.00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r>
              <a:tr h="198120">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marL="19685">
                        <a:lnSpc>
                          <a:spcPts val="1370"/>
                        </a:lnSpc>
                      </a:pPr>
                      <a:r>
                        <a:rPr dirty="0" sz="1200" spc="-5">
                          <a:latin typeface="Calibri"/>
                          <a:cs typeface="Calibri"/>
                        </a:rPr>
                        <a:t>New Principals'</a:t>
                      </a:r>
                      <a:r>
                        <a:rPr dirty="0" sz="1200" spc="-15">
                          <a:latin typeface="Calibri"/>
                          <a:cs typeface="Calibri"/>
                        </a:rPr>
                        <a:t> </a:t>
                      </a:r>
                      <a:r>
                        <a:rPr dirty="0" sz="1200" spc="-5">
                          <a:latin typeface="Calibri"/>
                          <a:cs typeface="Calibri"/>
                        </a:rPr>
                        <a:t>Conference</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marL="65405">
                        <a:lnSpc>
                          <a:spcPts val="1370"/>
                        </a:lnSpc>
                        <a:tabLst>
                          <a:tab pos="274320" algn="l"/>
                        </a:tabLst>
                      </a:pPr>
                      <a:r>
                        <a:rPr dirty="0" sz="1200" spc="-5">
                          <a:latin typeface="Calibri"/>
                          <a:cs typeface="Calibri"/>
                        </a:rPr>
                        <a:t>$	18,000.00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marL="65405">
                        <a:lnSpc>
                          <a:spcPts val="1370"/>
                        </a:lnSpc>
                        <a:tabLst>
                          <a:tab pos="273685" algn="l"/>
                        </a:tabLst>
                      </a:pPr>
                      <a:r>
                        <a:rPr dirty="0" sz="1200" spc="-5">
                          <a:latin typeface="Calibri"/>
                          <a:cs typeface="Calibri"/>
                        </a:rPr>
                        <a:t>$	17,430.00</a:t>
                      </a: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marL="65405">
                        <a:lnSpc>
                          <a:spcPts val="1370"/>
                        </a:lnSpc>
                        <a:tabLst>
                          <a:tab pos="436880" algn="l"/>
                        </a:tabLst>
                      </a:pPr>
                      <a:r>
                        <a:rPr dirty="0" sz="1200" spc="-5">
                          <a:latin typeface="Calibri"/>
                          <a:cs typeface="Calibri"/>
                        </a:rPr>
                        <a:t>$	</a:t>
                      </a:r>
                      <a:r>
                        <a:rPr dirty="0" sz="1200">
                          <a:latin typeface="Calibri"/>
                          <a:cs typeface="Calibri"/>
                        </a:rPr>
                        <a:t>549.00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marL="65405">
                        <a:lnSpc>
                          <a:spcPts val="1370"/>
                        </a:lnSpc>
                        <a:tabLst>
                          <a:tab pos="320675" algn="l"/>
                        </a:tabLst>
                      </a:pPr>
                      <a:r>
                        <a:rPr dirty="0" sz="1200" spc="-5">
                          <a:latin typeface="Calibri"/>
                          <a:cs typeface="Calibri"/>
                        </a:rPr>
                        <a:t>$	</a:t>
                      </a:r>
                      <a:r>
                        <a:rPr dirty="0" sz="1200">
                          <a:latin typeface="Calibri"/>
                          <a:cs typeface="Calibri"/>
                        </a:rPr>
                        <a:t>3,190.00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r>
              <a:tr h="198120">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algn="r" marR="41275">
                        <a:lnSpc>
                          <a:spcPts val="1370"/>
                        </a:lnSpc>
                      </a:pPr>
                      <a:r>
                        <a:rPr dirty="0" sz="1200" spc="-5" i="1">
                          <a:latin typeface="Calibri"/>
                          <a:cs typeface="Calibri"/>
                        </a:rPr>
                        <a:t>Designated for Next</a:t>
                      </a:r>
                      <a:r>
                        <a:rPr dirty="0" sz="1200" spc="-35" i="1">
                          <a:latin typeface="Calibri"/>
                          <a:cs typeface="Calibri"/>
                        </a:rPr>
                        <a:t> </a:t>
                      </a:r>
                      <a:r>
                        <a:rPr dirty="0" sz="1200" spc="-5" i="1">
                          <a:latin typeface="Calibri"/>
                          <a:cs typeface="Calibri"/>
                        </a:rPr>
                        <a:t>Year</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marL="65405">
                        <a:lnSpc>
                          <a:spcPts val="1370"/>
                        </a:lnSpc>
                        <a:tabLst>
                          <a:tab pos="691515" algn="l"/>
                        </a:tabLst>
                      </a:pPr>
                      <a:r>
                        <a:rPr dirty="0" sz="1200" spc="-5">
                          <a:latin typeface="Calibri"/>
                          <a:cs typeface="Calibri"/>
                        </a:rPr>
                        <a:t>$	‐</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marL="65405">
                        <a:lnSpc>
                          <a:spcPts val="1370"/>
                        </a:lnSpc>
                        <a:tabLst>
                          <a:tab pos="691515" algn="l"/>
                        </a:tabLst>
                      </a:pPr>
                      <a:r>
                        <a:rPr dirty="0" sz="1200" spc="-5">
                          <a:latin typeface="Calibri"/>
                          <a:cs typeface="Calibri"/>
                        </a:rPr>
                        <a:t>$	‐</a:t>
                      </a: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marL="65405">
                        <a:lnSpc>
                          <a:spcPts val="1370"/>
                        </a:lnSpc>
                        <a:tabLst>
                          <a:tab pos="661035" algn="l"/>
                        </a:tabLst>
                      </a:pPr>
                      <a:r>
                        <a:rPr dirty="0" sz="1200" spc="-5">
                          <a:latin typeface="Calibri"/>
                          <a:cs typeface="Calibri"/>
                        </a:rPr>
                        <a:t>$	‐</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marL="65405">
                        <a:lnSpc>
                          <a:spcPts val="1370"/>
                        </a:lnSpc>
                      </a:pPr>
                      <a:r>
                        <a:rPr dirty="0" sz="1200" spc="-5">
                          <a:latin typeface="Calibri"/>
                          <a:cs typeface="Calibri"/>
                        </a:rPr>
                        <a:t>$ </a:t>
                      </a:r>
                      <a:r>
                        <a:rPr dirty="0" sz="1200" spc="180">
                          <a:latin typeface="Calibri"/>
                          <a:cs typeface="Calibri"/>
                        </a:rPr>
                        <a:t> </a:t>
                      </a:r>
                      <a:r>
                        <a:rPr dirty="0" sz="1200">
                          <a:latin typeface="Calibri"/>
                          <a:cs typeface="Calibri"/>
                        </a:rPr>
                        <a:t>17,430.00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r>
              <a:tr h="198119">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marL="19685">
                        <a:lnSpc>
                          <a:spcPts val="1370"/>
                        </a:lnSpc>
                      </a:pPr>
                      <a:r>
                        <a:rPr dirty="0" sz="1200" spc="-5">
                          <a:latin typeface="Calibri"/>
                          <a:cs typeface="Calibri"/>
                        </a:rPr>
                        <a:t>Womens' Leadership</a:t>
                      </a:r>
                      <a:r>
                        <a:rPr dirty="0" sz="1200" spc="5">
                          <a:latin typeface="Calibri"/>
                          <a:cs typeface="Calibri"/>
                        </a:rPr>
                        <a:t> </a:t>
                      </a:r>
                      <a:r>
                        <a:rPr dirty="0" sz="1200" spc="-5">
                          <a:latin typeface="Calibri"/>
                          <a:cs typeface="Calibri"/>
                        </a:rPr>
                        <a:t>Retreat</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marL="65405">
                        <a:lnSpc>
                          <a:spcPts val="1370"/>
                        </a:lnSpc>
                        <a:tabLst>
                          <a:tab pos="274955" algn="l"/>
                        </a:tabLst>
                      </a:pPr>
                      <a:r>
                        <a:rPr dirty="0" sz="1200" spc="-5">
                          <a:latin typeface="Calibri"/>
                          <a:cs typeface="Calibri"/>
                        </a:rPr>
                        <a:t>$	10,000.00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pPr marL="65405">
                        <a:lnSpc>
                          <a:spcPts val="1370"/>
                        </a:lnSpc>
                        <a:tabLst>
                          <a:tab pos="351155" algn="l"/>
                        </a:tabLst>
                      </a:pPr>
                      <a:r>
                        <a:rPr dirty="0" sz="1200" spc="-5">
                          <a:latin typeface="Calibri"/>
                          <a:cs typeface="Calibri"/>
                        </a:rPr>
                        <a:t>$	3,402.00</a:t>
                      </a: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marL="65405">
                        <a:lnSpc>
                          <a:spcPts val="1370"/>
                        </a:lnSpc>
                        <a:tabLst>
                          <a:tab pos="320675" algn="l"/>
                        </a:tabLst>
                      </a:pPr>
                      <a:r>
                        <a:rPr dirty="0" sz="1200" spc="-5">
                          <a:latin typeface="Calibri"/>
                          <a:cs typeface="Calibri"/>
                        </a:rPr>
                        <a:t>$	3,463.00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pPr marL="65405">
                        <a:lnSpc>
                          <a:spcPts val="1370"/>
                        </a:lnSpc>
                        <a:tabLst>
                          <a:tab pos="320675" algn="l"/>
                        </a:tabLst>
                      </a:pPr>
                      <a:r>
                        <a:rPr dirty="0" sz="1200" spc="-5">
                          <a:latin typeface="Calibri"/>
                          <a:cs typeface="Calibri"/>
                        </a:rPr>
                        <a:t>$	3,402.00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r>
              <a:tr h="423672">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marL="19685">
                        <a:lnSpc>
                          <a:spcPts val="1070"/>
                        </a:lnSpc>
                      </a:pPr>
                      <a:r>
                        <a:rPr dirty="0" sz="1200" spc="-5">
                          <a:latin typeface="Calibri"/>
                          <a:cs typeface="Calibri"/>
                        </a:rPr>
                        <a:t>Professional</a:t>
                      </a:r>
                      <a:r>
                        <a:rPr dirty="0" sz="1200" spc="-10">
                          <a:latin typeface="Calibri"/>
                          <a:cs typeface="Calibri"/>
                        </a:rPr>
                        <a:t> </a:t>
                      </a:r>
                      <a:r>
                        <a:rPr dirty="0" sz="1200" spc="-5">
                          <a:latin typeface="Calibri"/>
                          <a:cs typeface="Calibri"/>
                        </a:rPr>
                        <a:t>Development</a:t>
                      </a:r>
                      <a:endParaRPr sz="1200">
                        <a:latin typeface="Calibri"/>
                        <a:cs typeface="Calibri"/>
                      </a:endParaRPr>
                    </a:p>
                    <a:p>
                      <a:pPr marL="19685">
                        <a:lnSpc>
                          <a:spcPct val="100000"/>
                        </a:lnSpc>
                        <a:spcBef>
                          <a:spcPts val="120"/>
                        </a:spcBef>
                      </a:pPr>
                      <a:r>
                        <a:rPr dirty="0" sz="1200" spc="-5">
                          <a:latin typeface="Calibri"/>
                          <a:cs typeface="Calibri"/>
                        </a:rPr>
                        <a:t>Workshops</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a:lnSpc>
                          <a:spcPct val="100000"/>
                        </a:lnSpc>
                        <a:spcBef>
                          <a:spcPts val="10"/>
                        </a:spcBef>
                      </a:pPr>
                      <a:endParaRPr sz="1250">
                        <a:latin typeface="Times New Roman"/>
                        <a:cs typeface="Times New Roman"/>
                      </a:endParaRPr>
                    </a:p>
                    <a:p>
                      <a:pPr marL="65405">
                        <a:lnSpc>
                          <a:spcPct val="100000"/>
                        </a:lnSpc>
                        <a:spcBef>
                          <a:spcPts val="5"/>
                        </a:spcBef>
                        <a:tabLst>
                          <a:tab pos="273685" algn="l"/>
                        </a:tabLst>
                      </a:pPr>
                      <a:r>
                        <a:rPr dirty="0" sz="1200" spc="-5" u="sng">
                          <a:latin typeface="Calibri"/>
                          <a:cs typeface="Calibri"/>
                        </a:rPr>
                        <a:t>$	18,705.00</a:t>
                      </a:r>
                      <a:endParaRPr sz="1200">
                        <a:latin typeface="Calibri"/>
                        <a:cs typeface="Calibri"/>
                      </a:endParaRPr>
                    </a:p>
                  </a:txBody>
                  <a:tcPr marL="0" marR="0" marB="0" marT="127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a:lnSpc>
                          <a:spcPct val="100000"/>
                        </a:lnSpc>
                        <a:spcBef>
                          <a:spcPts val="10"/>
                        </a:spcBef>
                      </a:pPr>
                      <a:endParaRPr sz="1250">
                        <a:latin typeface="Times New Roman"/>
                        <a:cs typeface="Times New Roman"/>
                      </a:endParaRPr>
                    </a:p>
                    <a:p>
                      <a:pPr marL="65405">
                        <a:lnSpc>
                          <a:spcPct val="100000"/>
                        </a:lnSpc>
                        <a:spcBef>
                          <a:spcPts val="5"/>
                        </a:spcBef>
                        <a:tabLst>
                          <a:tab pos="691515" algn="l"/>
                          <a:tab pos="904875" algn="l"/>
                        </a:tabLst>
                      </a:pPr>
                      <a:r>
                        <a:rPr dirty="0" sz="1200" spc="-5" u="sng">
                          <a:latin typeface="Calibri"/>
                          <a:cs typeface="Calibri"/>
                        </a:rPr>
                        <a:t>$	‐	</a:t>
                      </a:r>
                      <a:endParaRPr sz="1200">
                        <a:latin typeface="Calibri"/>
                        <a:cs typeface="Calibri"/>
                      </a:endParaRPr>
                    </a:p>
                  </a:txBody>
                  <a:tcPr marL="0" marR="0" marB="0" marT="1270">
                    <a:lnL w="12192">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a:lnSpc>
                          <a:spcPct val="100000"/>
                        </a:lnSpc>
                        <a:spcBef>
                          <a:spcPts val="10"/>
                        </a:spcBef>
                      </a:pPr>
                      <a:endParaRPr sz="1250">
                        <a:latin typeface="Times New Roman"/>
                        <a:cs typeface="Times New Roman"/>
                      </a:endParaRPr>
                    </a:p>
                    <a:p>
                      <a:pPr marL="65405">
                        <a:lnSpc>
                          <a:spcPct val="100000"/>
                        </a:lnSpc>
                        <a:spcBef>
                          <a:spcPts val="5"/>
                        </a:spcBef>
                        <a:tabLst>
                          <a:tab pos="321310" algn="l"/>
                        </a:tabLst>
                      </a:pPr>
                      <a:r>
                        <a:rPr dirty="0" sz="1200" spc="-5" u="sng">
                          <a:latin typeface="Calibri"/>
                          <a:cs typeface="Calibri"/>
                        </a:rPr>
                        <a:t>$	1,344.00</a:t>
                      </a:r>
                      <a:endParaRPr sz="1200">
                        <a:latin typeface="Calibri"/>
                        <a:cs typeface="Calibri"/>
                      </a:endParaRPr>
                    </a:p>
                  </a:txBody>
                  <a:tcPr marL="0" marR="0" marB="0" marT="127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a:lnSpc>
                          <a:spcPct val="100000"/>
                        </a:lnSpc>
                        <a:spcBef>
                          <a:spcPts val="10"/>
                        </a:spcBef>
                      </a:pPr>
                      <a:endParaRPr sz="1250">
                        <a:latin typeface="Times New Roman"/>
                        <a:cs typeface="Times New Roman"/>
                      </a:endParaRPr>
                    </a:p>
                    <a:p>
                      <a:pPr marL="65405">
                        <a:lnSpc>
                          <a:spcPct val="100000"/>
                        </a:lnSpc>
                        <a:spcBef>
                          <a:spcPts val="5"/>
                        </a:spcBef>
                      </a:pPr>
                      <a:r>
                        <a:rPr dirty="0" sz="1200" spc="-5" u="sng">
                          <a:latin typeface="Calibri"/>
                          <a:cs typeface="Calibri"/>
                        </a:rPr>
                        <a:t>$ </a:t>
                      </a:r>
                      <a:r>
                        <a:rPr dirty="0" sz="1200" spc="190" u="sng">
                          <a:latin typeface="Calibri"/>
                          <a:cs typeface="Calibri"/>
                        </a:rPr>
                        <a:t> </a:t>
                      </a:r>
                      <a:r>
                        <a:rPr dirty="0" sz="1200" spc="-5" u="sng">
                          <a:latin typeface="Calibri"/>
                          <a:cs typeface="Calibri"/>
                        </a:rPr>
                        <a:t>13,582.59</a:t>
                      </a:r>
                      <a:endParaRPr sz="1200">
                        <a:latin typeface="Calibri"/>
                        <a:cs typeface="Calibri"/>
                      </a:endParaRPr>
                    </a:p>
                  </a:txBody>
                  <a:tcPr marL="0" marR="0" marB="0" marT="1270">
                    <a:lnL w="12192">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r>
              <a:tr h="198120">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marL="65405">
                        <a:lnSpc>
                          <a:spcPts val="1370"/>
                        </a:lnSpc>
                      </a:pPr>
                      <a:r>
                        <a:rPr dirty="0" sz="1200" spc="-5">
                          <a:latin typeface="Calibri"/>
                          <a:cs typeface="Calibri"/>
                        </a:rPr>
                        <a:t>$</a:t>
                      </a:r>
                      <a:r>
                        <a:rPr dirty="0" sz="1200" spc="90">
                          <a:latin typeface="Calibri"/>
                          <a:cs typeface="Calibri"/>
                        </a:rPr>
                        <a:t> </a:t>
                      </a:r>
                      <a:r>
                        <a:rPr dirty="0" sz="1200" spc="-5">
                          <a:latin typeface="Calibri"/>
                          <a:cs typeface="Calibri"/>
                        </a:rPr>
                        <a:t>306,705.00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marL="65405">
                        <a:lnSpc>
                          <a:spcPts val="1370"/>
                        </a:lnSpc>
                        <a:tabLst>
                          <a:tab pos="273685" algn="l"/>
                        </a:tabLst>
                      </a:pPr>
                      <a:r>
                        <a:rPr dirty="0" sz="1200" spc="-5">
                          <a:latin typeface="Calibri"/>
                          <a:cs typeface="Calibri"/>
                        </a:rPr>
                        <a:t>$	67,441.00</a:t>
                      </a: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marL="65405">
                        <a:lnSpc>
                          <a:spcPts val="1370"/>
                        </a:lnSpc>
                      </a:pPr>
                      <a:r>
                        <a:rPr dirty="0" sz="1200" spc="-5">
                          <a:latin typeface="Calibri"/>
                          <a:cs typeface="Calibri"/>
                        </a:rPr>
                        <a:t>$ </a:t>
                      </a:r>
                      <a:r>
                        <a:rPr dirty="0" sz="1200" spc="190">
                          <a:latin typeface="Calibri"/>
                          <a:cs typeface="Calibri"/>
                        </a:rPr>
                        <a:t> </a:t>
                      </a:r>
                      <a:r>
                        <a:rPr dirty="0" sz="1200" spc="-5">
                          <a:latin typeface="Calibri"/>
                          <a:cs typeface="Calibri"/>
                        </a:rPr>
                        <a:t>47,288.00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marL="65405">
                        <a:lnSpc>
                          <a:spcPts val="1370"/>
                        </a:lnSpc>
                      </a:pPr>
                      <a:r>
                        <a:rPr dirty="0" sz="1200" spc="-5">
                          <a:latin typeface="Calibri"/>
                          <a:cs typeface="Calibri"/>
                        </a:rPr>
                        <a:t>$</a:t>
                      </a:r>
                      <a:r>
                        <a:rPr dirty="0" sz="1200" spc="-150">
                          <a:latin typeface="Calibri"/>
                          <a:cs typeface="Calibri"/>
                        </a:rPr>
                        <a:t> </a:t>
                      </a:r>
                      <a:r>
                        <a:rPr dirty="0" sz="1200" spc="-5">
                          <a:latin typeface="Calibri"/>
                          <a:cs typeface="Calibri"/>
                        </a:rPr>
                        <a:t>347,509.59</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r>
              <a:tr h="198120">
                <a:tc gridSpan="2">
                  <a:txBody>
                    <a:bodyPr/>
                    <a:lstStyle/>
                    <a:p>
                      <a:pPr marL="19685">
                        <a:lnSpc>
                          <a:spcPts val="1370"/>
                        </a:lnSpc>
                      </a:pPr>
                      <a:r>
                        <a:rPr dirty="0" sz="1200" spc="-5" u="sng">
                          <a:latin typeface="Calibri"/>
                          <a:cs typeface="Calibri"/>
                        </a:rPr>
                        <a:t>Administrative</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hMerge="1">
                  <a:txBody>
                    <a:bodyPr/>
                    <a:lstStyle/>
                    <a:p>
                      <a:pPr/>
                    </a:p>
                  </a:txBody>
                  <a:tcPr marL="0" marR="0" marB="0" marT="0"/>
                </a:tc>
                <a:tc>
                  <a:txBody>
                    <a:bodyPr/>
                    <a:lstStyle/>
                    <a:p>
                      <a:pP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r>
              <a:tr h="198119">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marL="19685">
                        <a:lnSpc>
                          <a:spcPts val="1370"/>
                        </a:lnSpc>
                      </a:pPr>
                      <a:r>
                        <a:rPr dirty="0" sz="1200" spc="-5">
                          <a:latin typeface="Calibri"/>
                          <a:cs typeface="Calibri"/>
                        </a:rPr>
                        <a:t>Building</a:t>
                      </a:r>
                      <a:r>
                        <a:rPr dirty="0" sz="1200" spc="-55">
                          <a:latin typeface="Calibri"/>
                          <a:cs typeface="Calibri"/>
                        </a:rPr>
                        <a:t> </a:t>
                      </a:r>
                      <a:r>
                        <a:rPr dirty="0" sz="1200" spc="-5">
                          <a:latin typeface="Calibri"/>
                          <a:cs typeface="Calibri"/>
                        </a:rPr>
                        <a:t>Rent</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marL="65405">
                        <a:lnSpc>
                          <a:spcPts val="1370"/>
                        </a:lnSpc>
                        <a:tabLst>
                          <a:tab pos="274320" algn="l"/>
                        </a:tabLst>
                      </a:pPr>
                      <a:r>
                        <a:rPr dirty="0" sz="1200" spc="-5">
                          <a:latin typeface="Calibri"/>
                          <a:cs typeface="Calibri"/>
                        </a:rPr>
                        <a:t>$	12,000.00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pP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marL="65405">
                        <a:lnSpc>
                          <a:spcPts val="1370"/>
                        </a:lnSpc>
                        <a:tabLst>
                          <a:tab pos="661035" algn="l"/>
                        </a:tabLst>
                      </a:pPr>
                      <a:r>
                        <a:rPr dirty="0" sz="1200" spc="-5">
                          <a:latin typeface="Calibri"/>
                          <a:cs typeface="Calibri"/>
                        </a:rPr>
                        <a:t>$	‐</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pPr marL="65405">
                        <a:lnSpc>
                          <a:spcPts val="1370"/>
                        </a:lnSpc>
                      </a:pPr>
                      <a:r>
                        <a:rPr dirty="0" sz="1200" spc="-5">
                          <a:latin typeface="Calibri"/>
                          <a:cs typeface="Calibri"/>
                        </a:rPr>
                        <a:t>$ </a:t>
                      </a:r>
                      <a:r>
                        <a:rPr dirty="0" sz="1200" spc="180">
                          <a:latin typeface="Calibri"/>
                          <a:cs typeface="Calibri"/>
                        </a:rPr>
                        <a:t> </a:t>
                      </a:r>
                      <a:r>
                        <a:rPr dirty="0" sz="1200">
                          <a:latin typeface="Calibri"/>
                          <a:cs typeface="Calibri"/>
                        </a:rPr>
                        <a:t>12,000.00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r>
              <a:tr h="198120">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marL="19685">
                        <a:lnSpc>
                          <a:spcPts val="1370"/>
                        </a:lnSpc>
                      </a:pPr>
                      <a:r>
                        <a:rPr dirty="0" sz="1200" spc="-5">
                          <a:latin typeface="Calibri"/>
                          <a:cs typeface="Calibri"/>
                        </a:rPr>
                        <a:t>AssetMark</a:t>
                      </a:r>
                      <a:r>
                        <a:rPr dirty="0" sz="1200" spc="-45">
                          <a:latin typeface="Calibri"/>
                          <a:cs typeface="Calibri"/>
                        </a:rPr>
                        <a:t> </a:t>
                      </a:r>
                      <a:r>
                        <a:rPr dirty="0" sz="1200" spc="-5">
                          <a:latin typeface="Calibri"/>
                          <a:cs typeface="Calibri"/>
                        </a:rPr>
                        <a:t>Value</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marL="65405">
                        <a:lnSpc>
                          <a:spcPts val="1370"/>
                        </a:lnSpc>
                        <a:tabLst>
                          <a:tab pos="276225" algn="l"/>
                        </a:tabLst>
                      </a:pPr>
                      <a:r>
                        <a:rPr dirty="0" sz="1200" spc="-5">
                          <a:latin typeface="Calibri"/>
                          <a:cs typeface="Calibri"/>
                        </a:rPr>
                        <a:t>$	(2,918.29)</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marL="65405">
                        <a:lnSpc>
                          <a:spcPts val="1370"/>
                        </a:lnSpc>
                        <a:tabLst>
                          <a:tab pos="275590" algn="l"/>
                        </a:tabLst>
                      </a:pPr>
                      <a:r>
                        <a:rPr dirty="0" sz="1200" spc="-5">
                          <a:latin typeface="Calibri"/>
                          <a:cs typeface="Calibri"/>
                        </a:rPr>
                        <a:t>$	(2,615.96)</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r>
              <a:tr h="198119">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marL="19685">
                        <a:lnSpc>
                          <a:spcPts val="1370"/>
                        </a:lnSpc>
                      </a:pPr>
                      <a:r>
                        <a:rPr dirty="0" sz="1200" spc="-5">
                          <a:latin typeface="Calibri"/>
                          <a:cs typeface="Calibri"/>
                        </a:rPr>
                        <a:t>Investment</a:t>
                      </a:r>
                      <a:r>
                        <a:rPr dirty="0" sz="1200" spc="-30">
                          <a:latin typeface="Calibri"/>
                          <a:cs typeface="Calibri"/>
                        </a:rPr>
                        <a:t> </a:t>
                      </a:r>
                      <a:r>
                        <a:rPr dirty="0" sz="1200" spc="-5">
                          <a:latin typeface="Calibri"/>
                          <a:cs typeface="Calibri"/>
                        </a:rPr>
                        <a:t>Interest</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marL="65405">
                        <a:lnSpc>
                          <a:spcPts val="1370"/>
                        </a:lnSpc>
                        <a:tabLst>
                          <a:tab pos="352425" algn="l"/>
                        </a:tabLst>
                      </a:pPr>
                      <a:r>
                        <a:rPr dirty="0" sz="1200" spc="-5">
                          <a:latin typeface="Calibri"/>
                          <a:cs typeface="Calibri"/>
                        </a:rPr>
                        <a:t>$	1,500.00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pP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marL="65405">
                        <a:lnSpc>
                          <a:spcPts val="1370"/>
                        </a:lnSpc>
                        <a:tabLst>
                          <a:tab pos="320675" algn="l"/>
                        </a:tabLst>
                      </a:pPr>
                      <a:r>
                        <a:rPr dirty="0" sz="1200" spc="-5">
                          <a:latin typeface="Calibri"/>
                          <a:cs typeface="Calibri"/>
                        </a:rPr>
                        <a:t>$	3,955.89</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pPr marL="65405">
                        <a:lnSpc>
                          <a:spcPts val="1370"/>
                        </a:lnSpc>
                        <a:tabLst>
                          <a:tab pos="320675" algn="l"/>
                        </a:tabLst>
                      </a:pPr>
                      <a:r>
                        <a:rPr dirty="0" sz="1200" spc="-5">
                          <a:latin typeface="Calibri"/>
                          <a:cs typeface="Calibri"/>
                        </a:rPr>
                        <a:t>$	8,555.85</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r>
              <a:tr h="198120">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marL="19685">
                        <a:lnSpc>
                          <a:spcPts val="1370"/>
                        </a:lnSpc>
                      </a:pPr>
                      <a:r>
                        <a:rPr dirty="0" sz="1200" spc="-5">
                          <a:latin typeface="Calibri"/>
                          <a:cs typeface="Calibri"/>
                        </a:rPr>
                        <a:t>ELN (Micro</a:t>
                      </a:r>
                      <a:r>
                        <a:rPr dirty="0" sz="1200" spc="-15">
                          <a:latin typeface="Calibri"/>
                          <a:cs typeface="Calibri"/>
                        </a:rPr>
                        <a:t> </a:t>
                      </a:r>
                      <a:r>
                        <a:rPr dirty="0" sz="1200" spc="-5">
                          <a:latin typeface="Calibri"/>
                          <a:cs typeface="Calibri"/>
                        </a:rPr>
                        <a:t>Credentials)</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marL="65405">
                        <a:lnSpc>
                          <a:spcPts val="1370"/>
                        </a:lnSpc>
                        <a:tabLst>
                          <a:tab pos="437515" algn="l"/>
                        </a:tabLst>
                      </a:pPr>
                      <a:r>
                        <a:rPr dirty="0" sz="1200" spc="-5">
                          <a:latin typeface="Calibri"/>
                          <a:cs typeface="Calibri"/>
                        </a:rPr>
                        <a:t>$	585.00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marL="65405">
                        <a:lnSpc>
                          <a:spcPts val="1370"/>
                        </a:lnSpc>
                        <a:tabLst>
                          <a:tab pos="320675" algn="l"/>
                        </a:tabLst>
                      </a:pPr>
                      <a:r>
                        <a:rPr dirty="0" sz="1200" spc="-5">
                          <a:latin typeface="Calibri"/>
                          <a:cs typeface="Calibri"/>
                        </a:rPr>
                        <a:t>$	</a:t>
                      </a:r>
                      <a:r>
                        <a:rPr dirty="0" sz="1200">
                          <a:latin typeface="Calibri"/>
                          <a:cs typeface="Calibri"/>
                        </a:rPr>
                        <a:t>2,876.81</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r>
              <a:tr h="198119">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marL="19685">
                        <a:lnSpc>
                          <a:spcPts val="1370"/>
                        </a:lnSpc>
                      </a:pPr>
                      <a:r>
                        <a:rPr dirty="0" sz="1200" spc="-5">
                          <a:latin typeface="Calibri"/>
                          <a:cs typeface="Calibri"/>
                        </a:rPr>
                        <a:t>Miscellaneous</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pP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marL="65405">
                        <a:lnSpc>
                          <a:spcPts val="1370"/>
                        </a:lnSpc>
                        <a:tabLst>
                          <a:tab pos="436880" algn="l"/>
                        </a:tabLst>
                      </a:pPr>
                      <a:r>
                        <a:rPr dirty="0" sz="1200" spc="-5">
                          <a:latin typeface="Calibri"/>
                          <a:cs typeface="Calibri"/>
                        </a:rPr>
                        <a:t>$	305.00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pPr marL="65405">
                        <a:lnSpc>
                          <a:spcPts val="1370"/>
                        </a:lnSpc>
                        <a:tabLst>
                          <a:tab pos="436880" algn="l"/>
                        </a:tabLst>
                      </a:pPr>
                      <a:r>
                        <a:rPr dirty="0" sz="1200" spc="-5">
                          <a:latin typeface="Calibri"/>
                          <a:cs typeface="Calibri"/>
                        </a:rPr>
                        <a:t>$	</a:t>
                      </a:r>
                      <a:r>
                        <a:rPr dirty="0" sz="1200">
                          <a:latin typeface="Calibri"/>
                          <a:cs typeface="Calibri"/>
                        </a:rPr>
                        <a:t>817.55</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r>
              <a:tr h="198120">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marL="19685">
                        <a:lnSpc>
                          <a:spcPts val="1370"/>
                        </a:lnSpc>
                      </a:pPr>
                      <a:r>
                        <a:rPr dirty="0" sz="1200" spc="-5">
                          <a:latin typeface="Calibri"/>
                          <a:cs typeface="Calibri"/>
                        </a:rPr>
                        <a:t>Principal Support (Exec</a:t>
                      </a:r>
                      <a:r>
                        <a:rPr dirty="0" sz="1200" spc="10">
                          <a:latin typeface="Calibri"/>
                          <a:cs typeface="Calibri"/>
                        </a:rPr>
                        <a:t> </a:t>
                      </a:r>
                      <a:r>
                        <a:rPr dirty="0" sz="1200" spc="-5">
                          <a:latin typeface="Calibri"/>
                          <a:cs typeface="Calibri"/>
                        </a:rPr>
                        <a:t>Coaching)*</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marL="65405">
                        <a:lnSpc>
                          <a:spcPts val="1370"/>
                        </a:lnSpc>
                        <a:tabLst>
                          <a:tab pos="273685" algn="l"/>
                        </a:tabLst>
                      </a:pPr>
                      <a:r>
                        <a:rPr dirty="0" sz="1200" spc="-5">
                          <a:latin typeface="Calibri"/>
                          <a:cs typeface="Calibri"/>
                        </a:rPr>
                        <a:t>$	38,425.00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marL="65405">
                        <a:lnSpc>
                          <a:spcPts val="1370"/>
                        </a:lnSpc>
                        <a:tabLst>
                          <a:tab pos="661035" algn="l"/>
                        </a:tabLst>
                      </a:pPr>
                      <a:r>
                        <a:rPr dirty="0" sz="1200" spc="-5">
                          <a:latin typeface="Calibri"/>
                          <a:cs typeface="Calibri"/>
                        </a:rPr>
                        <a:t>$	‐</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marL="65405">
                        <a:lnSpc>
                          <a:spcPts val="1370"/>
                        </a:lnSpc>
                      </a:pPr>
                      <a:r>
                        <a:rPr dirty="0" sz="1200" spc="-5">
                          <a:latin typeface="Calibri"/>
                          <a:cs typeface="Calibri"/>
                        </a:rPr>
                        <a:t>$ </a:t>
                      </a:r>
                      <a:r>
                        <a:rPr dirty="0" sz="1200" spc="180">
                          <a:latin typeface="Calibri"/>
                          <a:cs typeface="Calibri"/>
                        </a:rPr>
                        <a:t> </a:t>
                      </a:r>
                      <a:r>
                        <a:rPr dirty="0" sz="1200">
                          <a:latin typeface="Calibri"/>
                          <a:cs typeface="Calibri"/>
                        </a:rPr>
                        <a:t>25,000.00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r>
              <a:tr h="198119">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marL="19685">
                        <a:lnSpc>
                          <a:spcPts val="1370"/>
                        </a:lnSpc>
                      </a:pPr>
                      <a:r>
                        <a:rPr dirty="0" sz="1200" spc="-5">
                          <a:latin typeface="Calibri"/>
                          <a:cs typeface="Calibri"/>
                        </a:rPr>
                        <a:t>Publications</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marL="65405">
                        <a:lnSpc>
                          <a:spcPts val="1370"/>
                        </a:lnSpc>
                        <a:tabLst>
                          <a:tab pos="351155" algn="l"/>
                        </a:tabLst>
                      </a:pPr>
                      <a:r>
                        <a:rPr dirty="0" sz="1200" spc="-5">
                          <a:latin typeface="Calibri"/>
                          <a:cs typeface="Calibri"/>
                        </a:rPr>
                        <a:t>$	2,500.00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marL="65405">
                        <a:lnSpc>
                          <a:spcPts val="1370"/>
                        </a:lnSpc>
                        <a:tabLst>
                          <a:tab pos="661035" algn="l"/>
                        </a:tabLst>
                      </a:pPr>
                      <a:r>
                        <a:rPr dirty="0" sz="1200" spc="-5">
                          <a:latin typeface="Calibri"/>
                          <a:cs typeface="Calibri"/>
                        </a:rPr>
                        <a:t>$	‐</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marL="65405">
                        <a:lnSpc>
                          <a:spcPts val="1370"/>
                        </a:lnSpc>
                        <a:tabLst>
                          <a:tab pos="320675" algn="l"/>
                        </a:tabLst>
                      </a:pPr>
                      <a:r>
                        <a:rPr dirty="0" sz="1200" spc="-5">
                          <a:latin typeface="Calibri"/>
                          <a:cs typeface="Calibri"/>
                        </a:rPr>
                        <a:t>$	</a:t>
                      </a:r>
                      <a:r>
                        <a:rPr dirty="0" sz="1200">
                          <a:latin typeface="Calibri"/>
                          <a:cs typeface="Calibri"/>
                        </a:rPr>
                        <a:t>2,085.00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r>
              <a:tr h="225551">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marL="19685">
                        <a:lnSpc>
                          <a:spcPts val="1330"/>
                        </a:lnSpc>
                      </a:pPr>
                      <a:r>
                        <a:rPr dirty="0" sz="1200" spc="-5">
                          <a:latin typeface="Calibri"/>
                          <a:cs typeface="Calibri"/>
                        </a:rPr>
                        <a:t>Public</a:t>
                      </a:r>
                      <a:r>
                        <a:rPr dirty="0" sz="1200" spc="-50">
                          <a:latin typeface="Calibri"/>
                          <a:cs typeface="Calibri"/>
                        </a:rPr>
                        <a:t> </a:t>
                      </a:r>
                      <a:r>
                        <a:rPr dirty="0" sz="1200" spc="-5">
                          <a:latin typeface="Calibri"/>
                          <a:cs typeface="Calibri"/>
                        </a:rPr>
                        <a:t>Relations</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marL="65405">
                        <a:lnSpc>
                          <a:spcPts val="1330"/>
                        </a:lnSpc>
                        <a:tabLst>
                          <a:tab pos="351790" algn="l"/>
                        </a:tabLst>
                      </a:pPr>
                      <a:r>
                        <a:rPr dirty="0" sz="1200" spc="-5" u="sng">
                          <a:latin typeface="Calibri"/>
                          <a:cs typeface="Calibri"/>
                        </a:rPr>
                        <a:t>$	4,000.00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pPr marL="65405">
                        <a:lnSpc>
                          <a:spcPts val="1330"/>
                        </a:lnSpc>
                        <a:tabLst>
                          <a:tab pos="691515" algn="l"/>
                          <a:tab pos="904875" algn="l"/>
                        </a:tabLst>
                      </a:pPr>
                      <a:r>
                        <a:rPr dirty="0" sz="1200" spc="-5" u="sng">
                          <a:latin typeface="Calibri"/>
                          <a:cs typeface="Calibri"/>
                        </a:rPr>
                        <a:t>$	‐	</a:t>
                      </a: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marL="65405">
                        <a:lnSpc>
                          <a:spcPts val="1330"/>
                        </a:lnSpc>
                        <a:tabLst>
                          <a:tab pos="661035" algn="l"/>
                          <a:tab pos="874394" algn="l"/>
                        </a:tabLst>
                      </a:pPr>
                      <a:r>
                        <a:rPr dirty="0" sz="1200" spc="-5" u="sng">
                          <a:latin typeface="Calibri"/>
                          <a:cs typeface="Calibri"/>
                        </a:rPr>
                        <a:t>$	‐	</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pPr marL="65405">
                        <a:lnSpc>
                          <a:spcPts val="1330"/>
                        </a:lnSpc>
                        <a:tabLst>
                          <a:tab pos="321310" algn="l"/>
                        </a:tabLst>
                      </a:pPr>
                      <a:r>
                        <a:rPr dirty="0" sz="1200" spc="-5" u="sng">
                          <a:latin typeface="Calibri"/>
                          <a:cs typeface="Calibri"/>
                        </a:rPr>
                        <a:t>$	6,585.00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r>
              <a:tr h="198120">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marL="65405">
                        <a:lnSpc>
                          <a:spcPts val="1370"/>
                        </a:lnSpc>
                        <a:tabLst>
                          <a:tab pos="273685" algn="l"/>
                        </a:tabLst>
                      </a:pPr>
                      <a:r>
                        <a:rPr dirty="0" sz="1200" spc="-5">
                          <a:latin typeface="Calibri"/>
                          <a:cs typeface="Calibri"/>
                        </a:rPr>
                        <a:t>$	58,425.00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marL="65405">
                        <a:lnSpc>
                          <a:spcPts val="1370"/>
                        </a:lnSpc>
                        <a:tabLst>
                          <a:tab pos="691515" algn="l"/>
                        </a:tabLst>
                      </a:pPr>
                      <a:r>
                        <a:rPr dirty="0" sz="1200" spc="-5">
                          <a:latin typeface="Calibri"/>
                          <a:cs typeface="Calibri"/>
                        </a:rPr>
                        <a:t>$	‐</a:t>
                      </a: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marL="65405">
                        <a:lnSpc>
                          <a:spcPts val="1370"/>
                        </a:lnSpc>
                        <a:tabLst>
                          <a:tab pos="320675" algn="l"/>
                        </a:tabLst>
                      </a:pPr>
                      <a:r>
                        <a:rPr dirty="0" sz="1200" spc="-5">
                          <a:latin typeface="Calibri"/>
                          <a:cs typeface="Calibri"/>
                        </a:rPr>
                        <a:t>$	</a:t>
                      </a:r>
                      <a:r>
                        <a:rPr dirty="0" sz="1200">
                          <a:latin typeface="Calibri"/>
                          <a:cs typeface="Calibri"/>
                        </a:rPr>
                        <a:t>1,927.60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marL="65405">
                        <a:lnSpc>
                          <a:spcPts val="1370"/>
                        </a:lnSpc>
                      </a:pPr>
                      <a:r>
                        <a:rPr dirty="0" sz="1200" spc="-5">
                          <a:latin typeface="Calibri"/>
                          <a:cs typeface="Calibri"/>
                        </a:rPr>
                        <a:t>$ </a:t>
                      </a:r>
                      <a:r>
                        <a:rPr dirty="0" sz="1200" spc="190">
                          <a:latin typeface="Calibri"/>
                          <a:cs typeface="Calibri"/>
                        </a:rPr>
                        <a:t> </a:t>
                      </a:r>
                      <a:r>
                        <a:rPr dirty="0" sz="1200" spc="-5">
                          <a:latin typeface="Calibri"/>
                          <a:cs typeface="Calibri"/>
                        </a:rPr>
                        <a:t>55,304.25</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r>
              <a:tr h="198120">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algn="r" marR="9525">
                        <a:lnSpc>
                          <a:spcPts val="1355"/>
                        </a:lnSpc>
                      </a:pPr>
                      <a:r>
                        <a:rPr dirty="0" sz="1200" spc="5" b="1">
                          <a:latin typeface="Calibri"/>
                          <a:cs typeface="Calibri"/>
                        </a:rPr>
                        <a:t>Tot</a:t>
                      </a:r>
                      <a:r>
                        <a:rPr dirty="0" sz="1200" spc="-5" b="1">
                          <a:latin typeface="Calibri"/>
                          <a:cs typeface="Calibri"/>
                        </a:rPr>
                        <a:t>a</a:t>
                      </a:r>
                      <a:r>
                        <a:rPr dirty="0" sz="1200" b="1">
                          <a:latin typeface="Calibri"/>
                          <a:cs typeface="Calibri"/>
                        </a:rPr>
                        <a:t>l</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marL="66675">
                        <a:lnSpc>
                          <a:spcPts val="1370"/>
                        </a:lnSpc>
                      </a:pPr>
                      <a:r>
                        <a:rPr dirty="0" sz="1200" spc="-5" b="1">
                          <a:latin typeface="Calibri"/>
                          <a:cs typeface="Calibri"/>
                        </a:rPr>
                        <a:t>$</a:t>
                      </a:r>
                      <a:r>
                        <a:rPr dirty="0" sz="1200" spc="35" b="1">
                          <a:latin typeface="Calibri"/>
                          <a:cs typeface="Calibri"/>
                        </a:rPr>
                        <a:t> </a:t>
                      </a:r>
                      <a:r>
                        <a:rPr dirty="0" sz="1200" spc="-5" b="1">
                          <a:latin typeface="Calibri"/>
                          <a:cs typeface="Calibri"/>
                        </a:rPr>
                        <a:t>754,130.00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marL="65405">
                        <a:lnSpc>
                          <a:spcPts val="1370"/>
                        </a:lnSpc>
                      </a:pPr>
                      <a:r>
                        <a:rPr dirty="0" sz="1200" spc="-5">
                          <a:latin typeface="Calibri"/>
                          <a:cs typeface="Calibri"/>
                        </a:rPr>
                        <a:t>$</a:t>
                      </a:r>
                      <a:r>
                        <a:rPr dirty="0" sz="1200" spc="90">
                          <a:latin typeface="Calibri"/>
                          <a:cs typeface="Calibri"/>
                        </a:rPr>
                        <a:t> </a:t>
                      </a:r>
                      <a:r>
                        <a:rPr dirty="0" sz="1200" spc="-5">
                          <a:latin typeface="Calibri"/>
                          <a:cs typeface="Calibri"/>
                        </a:rPr>
                        <a:t>157,095.00</a:t>
                      </a: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marL="65405">
                        <a:lnSpc>
                          <a:spcPts val="1370"/>
                        </a:lnSpc>
                      </a:pPr>
                      <a:r>
                        <a:rPr dirty="0" sz="1200" spc="-5">
                          <a:latin typeface="Calibri"/>
                          <a:cs typeface="Calibri"/>
                        </a:rPr>
                        <a:t>$</a:t>
                      </a:r>
                      <a:r>
                        <a:rPr dirty="0" sz="1200" spc="-150">
                          <a:latin typeface="Calibri"/>
                          <a:cs typeface="Calibri"/>
                        </a:rPr>
                        <a:t> </a:t>
                      </a:r>
                      <a:r>
                        <a:rPr dirty="0" sz="1200" spc="-5">
                          <a:latin typeface="Calibri"/>
                          <a:cs typeface="Calibri"/>
                        </a:rPr>
                        <a:t>228,638.60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marL="65405">
                        <a:lnSpc>
                          <a:spcPts val="1370"/>
                        </a:lnSpc>
                      </a:pPr>
                      <a:r>
                        <a:rPr dirty="0" sz="1200" spc="-5">
                          <a:latin typeface="Calibri"/>
                          <a:cs typeface="Calibri"/>
                        </a:rPr>
                        <a:t>$</a:t>
                      </a:r>
                      <a:r>
                        <a:rPr dirty="0" sz="1200" spc="-150">
                          <a:latin typeface="Calibri"/>
                          <a:cs typeface="Calibri"/>
                        </a:rPr>
                        <a:t> </a:t>
                      </a:r>
                      <a:r>
                        <a:rPr dirty="0" sz="1200" spc="-5">
                          <a:latin typeface="Calibri"/>
                          <a:cs typeface="Calibri"/>
                        </a:rPr>
                        <a:t>878,035.34</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012695" y="675192"/>
            <a:ext cx="3373754" cy="416559"/>
          </a:xfrm>
          <a:prstGeom prst="rect">
            <a:avLst/>
          </a:prstGeom>
        </p:spPr>
        <p:txBody>
          <a:bodyPr wrap="square" lIns="0" tIns="0" rIns="0" bIns="0" rtlCol="0" vert="horz">
            <a:spAutoFit/>
          </a:bodyPr>
          <a:lstStyle/>
          <a:p>
            <a:pPr marL="786765" marR="5080" indent="-774700">
              <a:lnSpc>
                <a:spcPct val="108300"/>
              </a:lnSpc>
            </a:pPr>
            <a:r>
              <a:rPr dirty="0" sz="1200" spc="-5" b="1">
                <a:latin typeface="Calibri"/>
                <a:cs typeface="Calibri"/>
              </a:rPr>
              <a:t>Missouri Association of Elementary School Principals  Budget Summary</a:t>
            </a:r>
            <a:r>
              <a:rPr dirty="0" sz="1200" spc="-35" b="1">
                <a:latin typeface="Calibri"/>
                <a:cs typeface="Calibri"/>
              </a:rPr>
              <a:t> </a:t>
            </a:r>
            <a:r>
              <a:rPr dirty="0" sz="1200" spc="-5" b="1">
                <a:latin typeface="Calibri"/>
                <a:cs typeface="Calibri"/>
              </a:rPr>
              <a:t>8/31/2023</a:t>
            </a:r>
            <a:endParaRPr sz="1200">
              <a:latin typeface="Calibri"/>
              <a:cs typeface="Calibri"/>
            </a:endParaRPr>
          </a:p>
        </p:txBody>
      </p:sp>
      <p:sp>
        <p:nvSpPr>
          <p:cNvPr id="3" name="object 3"/>
          <p:cNvSpPr txBox="1"/>
          <p:nvPr/>
        </p:nvSpPr>
        <p:spPr>
          <a:xfrm>
            <a:off x="3349248" y="1680971"/>
            <a:ext cx="476884" cy="203200"/>
          </a:xfrm>
          <a:prstGeom prst="rect">
            <a:avLst/>
          </a:prstGeom>
        </p:spPr>
        <p:txBody>
          <a:bodyPr wrap="square" lIns="0" tIns="0" rIns="0" bIns="0" rtlCol="0" vert="horz">
            <a:spAutoFit/>
          </a:bodyPr>
          <a:lstStyle/>
          <a:p>
            <a:pPr marL="12700">
              <a:lnSpc>
                <a:spcPct val="100000"/>
              </a:lnSpc>
            </a:pPr>
            <a:r>
              <a:rPr dirty="0" sz="1200" spc="-5" b="1">
                <a:latin typeface="Calibri"/>
                <a:cs typeface="Calibri"/>
              </a:rPr>
              <a:t>Bud</a:t>
            </a:r>
            <a:r>
              <a:rPr dirty="0" sz="1200" spc="-10" b="1">
                <a:latin typeface="Calibri"/>
                <a:cs typeface="Calibri"/>
              </a:rPr>
              <a:t>g</a:t>
            </a:r>
            <a:r>
              <a:rPr dirty="0" sz="1200" spc="-10" b="1">
                <a:latin typeface="Calibri"/>
                <a:cs typeface="Calibri"/>
              </a:rPr>
              <a:t>e</a:t>
            </a:r>
            <a:r>
              <a:rPr dirty="0" sz="1200" spc="-5" b="1">
                <a:latin typeface="Calibri"/>
                <a:cs typeface="Calibri"/>
              </a:rPr>
              <a:t>t</a:t>
            </a:r>
            <a:endParaRPr sz="1200">
              <a:latin typeface="Calibri"/>
              <a:cs typeface="Calibri"/>
            </a:endParaRPr>
          </a:p>
        </p:txBody>
      </p:sp>
      <p:sp>
        <p:nvSpPr>
          <p:cNvPr id="4" name="object 4"/>
          <p:cNvSpPr txBox="1"/>
          <p:nvPr/>
        </p:nvSpPr>
        <p:spPr>
          <a:xfrm>
            <a:off x="4145190" y="1680971"/>
            <a:ext cx="826769" cy="203200"/>
          </a:xfrm>
          <a:prstGeom prst="rect">
            <a:avLst/>
          </a:prstGeom>
        </p:spPr>
        <p:txBody>
          <a:bodyPr wrap="square" lIns="0" tIns="0" rIns="0" bIns="0" rtlCol="0" vert="horz">
            <a:spAutoFit/>
          </a:bodyPr>
          <a:lstStyle/>
          <a:p>
            <a:pPr marL="12700">
              <a:lnSpc>
                <a:spcPct val="100000"/>
              </a:lnSpc>
            </a:pPr>
            <a:r>
              <a:rPr dirty="0" sz="1200" spc="-5" b="1">
                <a:latin typeface="Calibri"/>
                <a:cs typeface="Calibri"/>
              </a:rPr>
              <a:t>Carried</a:t>
            </a:r>
            <a:r>
              <a:rPr dirty="0" sz="1200" spc="-75" b="1">
                <a:latin typeface="Calibri"/>
                <a:cs typeface="Calibri"/>
              </a:rPr>
              <a:t> </a:t>
            </a:r>
            <a:r>
              <a:rPr dirty="0" sz="1200" spc="-5" b="1">
                <a:latin typeface="Calibri"/>
                <a:cs typeface="Calibri"/>
              </a:rPr>
              <a:t>Over</a:t>
            </a:r>
            <a:endParaRPr sz="1200">
              <a:latin typeface="Calibri"/>
              <a:cs typeface="Calibri"/>
            </a:endParaRPr>
          </a:p>
        </p:txBody>
      </p:sp>
      <p:sp>
        <p:nvSpPr>
          <p:cNvPr id="5" name="object 5"/>
          <p:cNvSpPr txBox="1"/>
          <p:nvPr/>
        </p:nvSpPr>
        <p:spPr>
          <a:xfrm>
            <a:off x="5182590" y="1481328"/>
            <a:ext cx="694690" cy="401320"/>
          </a:xfrm>
          <a:prstGeom prst="rect">
            <a:avLst/>
          </a:prstGeom>
        </p:spPr>
        <p:txBody>
          <a:bodyPr wrap="square" lIns="0" tIns="0" rIns="0" bIns="0" rtlCol="0" vert="horz">
            <a:spAutoFit/>
          </a:bodyPr>
          <a:lstStyle/>
          <a:p>
            <a:pPr algn="ctr">
              <a:lnSpc>
                <a:spcPct val="100000"/>
              </a:lnSpc>
            </a:pPr>
            <a:r>
              <a:rPr dirty="0" sz="1200" b="1">
                <a:latin typeface="Calibri"/>
                <a:cs typeface="Calibri"/>
              </a:rPr>
              <a:t>2023‐2024</a:t>
            </a:r>
            <a:endParaRPr sz="1200">
              <a:latin typeface="Calibri"/>
              <a:cs typeface="Calibri"/>
            </a:endParaRPr>
          </a:p>
          <a:p>
            <a:pPr algn="ctr" marR="26034">
              <a:lnSpc>
                <a:spcPct val="100000"/>
              </a:lnSpc>
              <a:spcBef>
                <a:spcPts val="120"/>
              </a:spcBef>
            </a:pPr>
            <a:r>
              <a:rPr dirty="0" sz="1200" spc="-5" b="1">
                <a:latin typeface="Calibri"/>
                <a:cs typeface="Calibri"/>
              </a:rPr>
              <a:t>YTD</a:t>
            </a:r>
            <a:endParaRPr sz="1200">
              <a:latin typeface="Calibri"/>
              <a:cs typeface="Calibri"/>
            </a:endParaRPr>
          </a:p>
        </p:txBody>
      </p:sp>
      <p:sp>
        <p:nvSpPr>
          <p:cNvPr id="6" name="object 6"/>
          <p:cNvSpPr txBox="1"/>
          <p:nvPr/>
        </p:nvSpPr>
        <p:spPr>
          <a:xfrm>
            <a:off x="6078756" y="1481328"/>
            <a:ext cx="749935" cy="401320"/>
          </a:xfrm>
          <a:prstGeom prst="rect">
            <a:avLst/>
          </a:prstGeom>
        </p:spPr>
        <p:txBody>
          <a:bodyPr wrap="square" lIns="0" tIns="0" rIns="0" bIns="0" rtlCol="0" vert="horz">
            <a:spAutoFit/>
          </a:bodyPr>
          <a:lstStyle/>
          <a:p>
            <a:pPr marL="57785">
              <a:lnSpc>
                <a:spcPct val="100000"/>
              </a:lnSpc>
            </a:pPr>
            <a:r>
              <a:rPr dirty="0" sz="1200" b="1">
                <a:latin typeface="Calibri"/>
                <a:cs typeface="Calibri"/>
              </a:rPr>
              <a:t>2022‐2023</a:t>
            </a:r>
            <a:endParaRPr sz="1200">
              <a:latin typeface="Calibri"/>
              <a:cs typeface="Calibri"/>
            </a:endParaRPr>
          </a:p>
          <a:p>
            <a:pPr marL="12700">
              <a:lnSpc>
                <a:spcPct val="100000"/>
              </a:lnSpc>
              <a:spcBef>
                <a:spcPts val="120"/>
              </a:spcBef>
            </a:pPr>
            <a:r>
              <a:rPr dirty="0" sz="1200" spc="-5" b="1">
                <a:latin typeface="Calibri"/>
                <a:cs typeface="Calibri"/>
              </a:rPr>
              <a:t>End of</a:t>
            </a:r>
            <a:r>
              <a:rPr dirty="0" sz="1200" spc="-60" b="1">
                <a:latin typeface="Calibri"/>
                <a:cs typeface="Calibri"/>
              </a:rPr>
              <a:t> </a:t>
            </a:r>
            <a:r>
              <a:rPr dirty="0" sz="1200" spc="-5" b="1">
                <a:latin typeface="Calibri"/>
                <a:cs typeface="Calibri"/>
              </a:rPr>
              <a:t>Year</a:t>
            </a:r>
            <a:endParaRPr sz="1200">
              <a:latin typeface="Calibri"/>
              <a:cs typeface="Calibri"/>
            </a:endParaRPr>
          </a:p>
        </p:txBody>
      </p:sp>
      <p:sp>
        <p:nvSpPr>
          <p:cNvPr id="7" name="object 7"/>
          <p:cNvSpPr txBox="1"/>
          <p:nvPr/>
        </p:nvSpPr>
        <p:spPr>
          <a:xfrm>
            <a:off x="1355836" y="1680971"/>
            <a:ext cx="859155" cy="203200"/>
          </a:xfrm>
          <a:prstGeom prst="rect">
            <a:avLst/>
          </a:prstGeom>
        </p:spPr>
        <p:txBody>
          <a:bodyPr wrap="square" lIns="0" tIns="0" rIns="0" bIns="0" rtlCol="0" vert="horz">
            <a:spAutoFit/>
          </a:bodyPr>
          <a:lstStyle/>
          <a:p>
            <a:pPr marL="12700">
              <a:lnSpc>
                <a:spcPct val="100000"/>
              </a:lnSpc>
            </a:pPr>
            <a:r>
              <a:rPr dirty="0" sz="1200" b="1">
                <a:latin typeface="Calibri"/>
                <a:cs typeface="Calibri"/>
              </a:rPr>
              <a:t>Exp</a:t>
            </a:r>
            <a:r>
              <a:rPr dirty="0" sz="1200" spc="-10" b="1">
                <a:latin typeface="Calibri"/>
                <a:cs typeface="Calibri"/>
              </a:rPr>
              <a:t>e</a:t>
            </a:r>
            <a:r>
              <a:rPr dirty="0" sz="1200" b="1">
                <a:latin typeface="Calibri"/>
                <a:cs typeface="Calibri"/>
              </a:rPr>
              <a:t>nditur</a:t>
            </a:r>
            <a:r>
              <a:rPr dirty="0" sz="1200" spc="-10" b="1">
                <a:latin typeface="Calibri"/>
                <a:cs typeface="Calibri"/>
              </a:rPr>
              <a:t>e</a:t>
            </a:r>
            <a:r>
              <a:rPr dirty="0" sz="1200" spc="-5" b="1">
                <a:latin typeface="Calibri"/>
                <a:cs typeface="Calibri"/>
              </a:rPr>
              <a:t>s</a:t>
            </a:r>
            <a:endParaRPr sz="1200">
              <a:latin typeface="Calibri"/>
              <a:cs typeface="Calibri"/>
            </a:endParaRPr>
          </a:p>
        </p:txBody>
      </p:sp>
      <p:graphicFrame>
        <p:nvGraphicFramePr>
          <p:cNvPr id="8" name="object 8"/>
          <p:cNvGraphicFramePr>
            <a:graphicFrameLocks noGrp="1"/>
          </p:cNvGraphicFramePr>
          <p:nvPr/>
        </p:nvGraphicFramePr>
        <p:xfrm>
          <a:off x="457200" y="1876043"/>
          <a:ext cx="6478905" cy="7318375"/>
        </p:xfrm>
        <a:graphic>
          <a:graphicData uri="http://schemas.openxmlformats.org/drawingml/2006/table">
            <a:tbl>
              <a:tblPr firstRow="1" bandRow="1">
                <a:tableStyleId>{2D5ABB26-0587-4C30-8999-92F81FD0307C}</a:tableStyleId>
              </a:tblPr>
              <a:tblGrid>
                <a:gridCol w="368808"/>
                <a:gridCol w="2263140"/>
                <a:gridCol w="972312"/>
                <a:gridCol w="972311"/>
                <a:gridCol w="941832"/>
                <a:gridCol w="941831"/>
              </a:tblGrid>
              <a:tr h="198120">
                <a:tc gridSpan="2">
                  <a:txBody>
                    <a:bodyPr/>
                    <a:lstStyle/>
                    <a:p>
                      <a:pPr marL="19685">
                        <a:lnSpc>
                          <a:spcPts val="1370"/>
                        </a:lnSpc>
                      </a:pPr>
                      <a:r>
                        <a:rPr dirty="0" sz="1200" spc="-5" u="sng">
                          <a:latin typeface="Calibri"/>
                          <a:cs typeface="Calibri"/>
                        </a:rPr>
                        <a:t>Memberships</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c hMerge="1">
                  <a:txBody>
                    <a:bodyPr/>
                    <a:lstStyle/>
                    <a:p>
                      <a:pPr/>
                    </a:p>
                  </a:txBody>
                  <a:tcPr marL="0" marR="0" marB="0" marT="0"/>
                </a:tc>
                <a:tc>
                  <a:txBody>
                    <a:bodyPr/>
                    <a:lstStyle/>
                    <a:p>
                      <a:pP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c>
                  <a:txBody>
                    <a:bodyPr/>
                    <a:lstStyle/>
                    <a:p>
                      <a:pP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r>
              <a:tr h="198120">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marL="19685">
                        <a:lnSpc>
                          <a:spcPts val="1355"/>
                        </a:lnSpc>
                      </a:pPr>
                      <a:r>
                        <a:rPr dirty="0" sz="1200" spc="-5">
                          <a:latin typeface="Calibri"/>
                          <a:cs typeface="Calibri"/>
                        </a:rPr>
                        <a:t>MAESP District</a:t>
                      </a:r>
                      <a:r>
                        <a:rPr dirty="0" sz="1200" spc="-25">
                          <a:latin typeface="Calibri"/>
                          <a:cs typeface="Calibri"/>
                        </a:rPr>
                        <a:t> </a:t>
                      </a:r>
                      <a:r>
                        <a:rPr dirty="0" sz="1200">
                          <a:latin typeface="Calibri"/>
                          <a:cs typeface="Calibri"/>
                        </a:rPr>
                        <a:t>Dues*</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algn="ctr">
                        <a:lnSpc>
                          <a:spcPts val="1370"/>
                        </a:lnSpc>
                        <a:tabLst>
                          <a:tab pos="208915" algn="l"/>
                        </a:tabLst>
                      </a:pPr>
                      <a:r>
                        <a:rPr dirty="0" sz="1200" spc="-5">
                          <a:latin typeface="Calibri"/>
                          <a:cs typeface="Calibri"/>
                        </a:rPr>
                        <a:t>$	15,000.00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marL="65405">
                        <a:lnSpc>
                          <a:spcPts val="1370"/>
                        </a:lnSpc>
                        <a:tabLst>
                          <a:tab pos="436880" algn="l"/>
                        </a:tabLst>
                      </a:pPr>
                      <a:r>
                        <a:rPr dirty="0" sz="1200" spc="-5">
                          <a:latin typeface="Calibri"/>
                          <a:cs typeface="Calibri"/>
                        </a:rPr>
                        <a:t>$	</a:t>
                      </a:r>
                      <a:r>
                        <a:rPr dirty="0" sz="1200">
                          <a:latin typeface="Calibri"/>
                          <a:cs typeface="Calibri"/>
                        </a:rPr>
                        <a:t>125.00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marL="65405">
                        <a:lnSpc>
                          <a:spcPts val="1370"/>
                        </a:lnSpc>
                      </a:pPr>
                      <a:r>
                        <a:rPr dirty="0" sz="1200" spc="-5">
                          <a:latin typeface="Calibri"/>
                          <a:cs typeface="Calibri"/>
                        </a:rPr>
                        <a:t>$ </a:t>
                      </a:r>
                      <a:r>
                        <a:rPr dirty="0" sz="1200" spc="185">
                          <a:latin typeface="Calibri"/>
                          <a:cs typeface="Calibri"/>
                        </a:rPr>
                        <a:t> </a:t>
                      </a:r>
                      <a:r>
                        <a:rPr dirty="0" sz="1200">
                          <a:latin typeface="Calibri"/>
                          <a:cs typeface="Calibri"/>
                        </a:rPr>
                        <a:t>15,274.77</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r>
              <a:tr h="198119">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marL="19685">
                        <a:lnSpc>
                          <a:spcPts val="1355"/>
                        </a:lnSpc>
                      </a:pPr>
                      <a:r>
                        <a:rPr dirty="0" sz="1200" spc="-5">
                          <a:latin typeface="Calibri"/>
                          <a:cs typeface="Calibri"/>
                        </a:rPr>
                        <a:t>NAESP Membership</a:t>
                      </a:r>
                      <a:r>
                        <a:rPr dirty="0" sz="1200" spc="-20">
                          <a:latin typeface="Calibri"/>
                          <a:cs typeface="Calibri"/>
                        </a:rPr>
                        <a:t> </a:t>
                      </a:r>
                      <a:r>
                        <a:rPr dirty="0" sz="1200" spc="-5">
                          <a:latin typeface="Calibri"/>
                          <a:cs typeface="Calibri"/>
                        </a:rPr>
                        <a:t>Dues*</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algn="ctr">
                        <a:lnSpc>
                          <a:spcPts val="1370"/>
                        </a:lnSpc>
                        <a:tabLst>
                          <a:tab pos="208915" algn="l"/>
                        </a:tabLst>
                      </a:pPr>
                      <a:r>
                        <a:rPr dirty="0" sz="1200" spc="-5">
                          <a:latin typeface="Calibri"/>
                          <a:cs typeface="Calibri"/>
                        </a:rPr>
                        <a:t>$	85,000.00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marL="65405">
                        <a:lnSpc>
                          <a:spcPts val="1370"/>
                        </a:lnSpc>
                        <a:tabLst>
                          <a:tab pos="661035" algn="l"/>
                        </a:tabLst>
                      </a:pPr>
                      <a:r>
                        <a:rPr dirty="0" sz="1200" spc="-5">
                          <a:latin typeface="Calibri"/>
                          <a:cs typeface="Calibri"/>
                        </a:rPr>
                        <a:t>$	‐</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marL="65405">
                        <a:lnSpc>
                          <a:spcPts val="1370"/>
                        </a:lnSpc>
                      </a:pPr>
                      <a:r>
                        <a:rPr dirty="0" sz="1200" spc="-5">
                          <a:latin typeface="Calibri"/>
                          <a:cs typeface="Calibri"/>
                        </a:rPr>
                        <a:t>$</a:t>
                      </a:r>
                      <a:r>
                        <a:rPr dirty="0" sz="1200" spc="-160">
                          <a:latin typeface="Calibri"/>
                          <a:cs typeface="Calibri"/>
                        </a:rPr>
                        <a:t> </a:t>
                      </a:r>
                      <a:r>
                        <a:rPr dirty="0" sz="1200">
                          <a:latin typeface="Calibri"/>
                          <a:cs typeface="Calibri"/>
                        </a:rPr>
                        <a:t>106,716.00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r>
              <a:tr h="173735">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marL="19685">
                        <a:lnSpc>
                          <a:spcPts val="1165"/>
                        </a:lnSpc>
                      </a:pPr>
                      <a:r>
                        <a:rPr dirty="0" sz="1200" spc="-5">
                          <a:latin typeface="Calibri"/>
                          <a:cs typeface="Calibri"/>
                        </a:rPr>
                        <a:t>Principal Support (Exec</a:t>
                      </a:r>
                      <a:r>
                        <a:rPr dirty="0" sz="1200" spc="10">
                          <a:latin typeface="Calibri"/>
                          <a:cs typeface="Calibri"/>
                        </a:rPr>
                        <a:t> </a:t>
                      </a:r>
                      <a:r>
                        <a:rPr dirty="0" sz="1200" spc="-5">
                          <a:latin typeface="Calibri"/>
                          <a:cs typeface="Calibri"/>
                        </a:rPr>
                        <a:t>Coaching)*</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algn="ctr">
                        <a:lnSpc>
                          <a:spcPts val="1175"/>
                        </a:lnSpc>
                        <a:tabLst>
                          <a:tab pos="208915" algn="l"/>
                        </a:tabLst>
                      </a:pPr>
                      <a:r>
                        <a:rPr dirty="0" sz="1200" spc="-5">
                          <a:latin typeface="Calibri"/>
                          <a:cs typeface="Calibri"/>
                        </a:rPr>
                        <a:t>$	38,425.00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pP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marL="65405">
                        <a:lnSpc>
                          <a:spcPts val="1175"/>
                        </a:lnSpc>
                        <a:tabLst>
                          <a:tab pos="661035" algn="l"/>
                        </a:tabLst>
                      </a:pPr>
                      <a:r>
                        <a:rPr dirty="0" sz="1200" spc="-5">
                          <a:latin typeface="Calibri"/>
                          <a:cs typeface="Calibri"/>
                        </a:rPr>
                        <a:t>$	‐</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pPr marL="65405">
                        <a:lnSpc>
                          <a:spcPts val="1175"/>
                        </a:lnSpc>
                        <a:tabLst>
                          <a:tab pos="320675" algn="l"/>
                        </a:tabLst>
                      </a:pPr>
                      <a:r>
                        <a:rPr dirty="0" sz="1200" spc="-5">
                          <a:latin typeface="Calibri"/>
                          <a:cs typeface="Calibri"/>
                        </a:rPr>
                        <a:t>$	</a:t>
                      </a:r>
                      <a:r>
                        <a:rPr dirty="0" sz="1200">
                          <a:latin typeface="Calibri"/>
                          <a:cs typeface="Calibri"/>
                        </a:rPr>
                        <a:t>9,136.54</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r>
              <a:tr h="396240">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marL="19685">
                        <a:lnSpc>
                          <a:spcPts val="1355"/>
                        </a:lnSpc>
                      </a:pPr>
                      <a:r>
                        <a:rPr dirty="0" sz="1200" spc="-5">
                          <a:latin typeface="Calibri"/>
                          <a:cs typeface="Calibri"/>
                        </a:rPr>
                        <a:t>Member Benefits (Marshall</a:t>
                      </a:r>
                      <a:endParaRPr sz="1200">
                        <a:latin typeface="Calibri"/>
                        <a:cs typeface="Calibri"/>
                      </a:endParaRPr>
                    </a:p>
                    <a:p>
                      <a:pPr marL="19685">
                        <a:lnSpc>
                          <a:spcPct val="100000"/>
                        </a:lnSpc>
                        <a:spcBef>
                          <a:spcPts val="120"/>
                        </a:spcBef>
                      </a:pPr>
                      <a:r>
                        <a:rPr dirty="0" sz="1200" spc="-5">
                          <a:latin typeface="Calibri"/>
                          <a:cs typeface="Calibri"/>
                        </a:rPr>
                        <a:t>Memo/ELN)</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a:lnSpc>
                          <a:spcPct val="100000"/>
                        </a:lnSpc>
                        <a:spcBef>
                          <a:spcPts val="50"/>
                        </a:spcBef>
                      </a:pPr>
                      <a:endParaRPr sz="1250">
                        <a:latin typeface="Times New Roman"/>
                        <a:cs typeface="Times New Roman"/>
                      </a:endParaRPr>
                    </a:p>
                    <a:p>
                      <a:pPr algn="ctr">
                        <a:lnSpc>
                          <a:spcPct val="100000"/>
                        </a:lnSpc>
                        <a:tabLst>
                          <a:tab pos="208915" algn="l"/>
                        </a:tabLst>
                      </a:pPr>
                      <a:r>
                        <a:rPr dirty="0" sz="1200" spc="-5">
                          <a:latin typeface="Calibri"/>
                          <a:cs typeface="Calibri"/>
                        </a:rPr>
                        <a:t>$	10,000.00</a:t>
                      </a:r>
                      <a:endParaRPr sz="1200">
                        <a:latin typeface="Calibri"/>
                        <a:cs typeface="Calibri"/>
                      </a:endParaRPr>
                    </a:p>
                  </a:txBody>
                  <a:tcPr marL="0" marR="0" marB="0" marT="635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a:lnSpc>
                          <a:spcPct val="100000"/>
                        </a:lnSpc>
                        <a:spcBef>
                          <a:spcPts val="50"/>
                        </a:spcBef>
                      </a:pPr>
                      <a:endParaRPr sz="1250">
                        <a:latin typeface="Times New Roman"/>
                        <a:cs typeface="Times New Roman"/>
                      </a:endParaRPr>
                    </a:p>
                    <a:p>
                      <a:pPr marL="65405">
                        <a:lnSpc>
                          <a:spcPct val="100000"/>
                        </a:lnSpc>
                        <a:tabLst>
                          <a:tab pos="661035" algn="l"/>
                        </a:tabLst>
                      </a:pPr>
                      <a:r>
                        <a:rPr dirty="0" sz="1200" spc="-5">
                          <a:latin typeface="Calibri"/>
                          <a:cs typeface="Calibri"/>
                        </a:rPr>
                        <a:t>$	‐</a:t>
                      </a:r>
                      <a:endParaRPr sz="1200">
                        <a:latin typeface="Calibri"/>
                        <a:cs typeface="Calibri"/>
                      </a:endParaRPr>
                    </a:p>
                  </a:txBody>
                  <a:tcPr marL="0" marR="0" marB="0" marT="635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a:lnSpc>
                          <a:spcPct val="100000"/>
                        </a:lnSpc>
                        <a:spcBef>
                          <a:spcPts val="50"/>
                        </a:spcBef>
                      </a:pPr>
                      <a:endParaRPr sz="1250">
                        <a:latin typeface="Times New Roman"/>
                        <a:cs typeface="Times New Roman"/>
                      </a:endParaRPr>
                    </a:p>
                    <a:p>
                      <a:pPr marL="65405">
                        <a:lnSpc>
                          <a:spcPct val="100000"/>
                        </a:lnSpc>
                        <a:tabLst>
                          <a:tab pos="320675" algn="l"/>
                        </a:tabLst>
                      </a:pPr>
                      <a:r>
                        <a:rPr dirty="0" sz="1200" spc="-5">
                          <a:latin typeface="Calibri"/>
                          <a:cs typeface="Calibri"/>
                        </a:rPr>
                        <a:t>$	</a:t>
                      </a:r>
                      <a:r>
                        <a:rPr dirty="0" sz="1200">
                          <a:latin typeface="Calibri"/>
                          <a:cs typeface="Calibri"/>
                        </a:rPr>
                        <a:t>2,500.00</a:t>
                      </a:r>
                      <a:endParaRPr sz="1200">
                        <a:latin typeface="Calibri"/>
                        <a:cs typeface="Calibri"/>
                      </a:endParaRPr>
                    </a:p>
                  </a:txBody>
                  <a:tcPr marL="0" marR="0" marB="0" marT="6350">
                    <a:lnL w="12192">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r>
              <a:tr h="198119">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marL="19685">
                        <a:lnSpc>
                          <a:spcPts val="1355"/>
                        </a:lnSpc>
                      </a:pPr>
                      <a:r>
                        <a:rPr dirty="0" sz="1200" spc="-5">
                          <a:latin typeface="Calibri"/>
                          <a:cs typeface="Calibri"/>
                        </a:rPr>
                        <a:t>Publications</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algn="ctr">
                        <a:lnSpc>
                          <a:spcPts val="1370"/>
                        </a:lnSpc>
                        <a:tabLst>
                          <a:tab pos="208915" algn="l"/>
                        </a:tabLst>
                      </a:pPr>
                      <a:r>
                        <a:rPr dirty="0" sz="1200" spc="-5">
                          <a:latin typeface="Calibri"/>
                          <a:cs typeface="Calibri"/>
                        </a:rPr>
                        <a:t>$	10,000.00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marL="65405">
                        <a:lnSpc>
                          <a:spcPts val="1370"/>
                        </a:lnSpc>
                        <a:tabLst>
                          <a:tab pos="661035" algn="l"/>
                        </a:tabLst>
                      </a:pPr>
                      <a:r>
                        <a:rPr dirty="0" sz="1200" spc="-5">
                          <a:latin typeface="Calibri"/>
                          <a:cs typeface="Calibri"/>
                        </a:rPr>
                        <a:t>$	‐</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marL="65405">
                        <a:lnSpc>
                          <a:spcPts val="1370"/>
                        </a:lnSpc>
                        <a:tabLst>
                          <a:tab pos="320675" algn="l"/>
                        </a:tabLst>
                      </a:pPr>
                      <a:r>
                        <a:rPr dirty="0" sz="1200" spc="-5">
                          <a:latin typeface="Calibri"/>
                          <a:cs typeface="Calibri"/>
                        </a:rPr>
                        <a:t>$	</a:t>
                      </a:r>
                      <a:r>
                        <a:rPr dirty="0" sz="1200">
                          <a:latin typeface="Calibri"/>
                          <a:cs typeface="Calibri"/>
                        </a:rPr>
                        <a:t>8,952.63</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r>
              <a:tr h="198119">
                <a:tc gridSpan="2">
                  <a:txBody>
                    <a:bodyPr/>
                    <a:lstStyle/>
                    <a:p>
                      <a:pPr marL="19685">
                        <a:lnSpc>
                          <a:spcPts val="1370"/>
                        </a:lnSpc>
                      </a:pPr>
                      <a:r>
                        <a:rPr dirty="0" sz="1200" spc="-5" u="sng">
                          <a:latin typeface="Calibri"/>
                          <a:cs typeface="Calibri"/>
                        </a:rPr>
                        <a:t>Conferences/Workshops</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hMerge="1">
                  <a:txBody>
                    <a:bodyPr/>
                    <a:lstStyle/>
                    <a:p>
                      <a:pPr/>
                    </a:p>
                  </a:txBody>
                  <a:tcPr marL="0" marR="0" marB="0" marT="0"/>
                </a:tc>
                <a:tc>
                  <a:txBody>
                    <a:bodyPr/>
                    <a:lstStyle/>
                    <a:p>
                      <a:pP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pP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pP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r>
              <a:tr h="198120">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marL="19685">
                        <a:lnSpc>
                          <a:spcPts val="1355"/>
                        </a:lnSpc>
                      </a:pPr>
                      <a:r>
                        <a:rPr dirty="0" sz="1200" spc="-5">
                          <a:latin typeface="Calibri"/>
                          <a:cs typeface="Calibri"/>
                        </a:rPr>
                        <a:t>Aspiring Principals</a:t>
                      </a:r>
                      <a:r>
                        <a:rPr dirty="0" sz="1200" spc="-15">
                          <a:latin typeface="Calibri"/>
                          <a:cs typeface="Calibri"/>
                        </a:rPr>
                        <a:t> </a:t>
                      </a:r>
                      <a:r>
                        <a:rPr dirty="0" sz="1200" spc="-5">
                          <a:latin typeface="Calibri"/>
                          <a:cs typeface="Calibri"/>
                        </a:rPr>
                        <a:t>Workshop</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algn="ctr">
                        <a:lnSpc>
                          <a:spcPts val="1370"/>
                        </a:lnSpc>
                        <a:tabLst>
                          <a:tab pos="286385" algn="l"/>
                        </a:tabLst>
                      </a:pPr>
                      <a:r>
                        <a:rPr dirty="0" sz="1200" spc="-5">
                          <a:latin typeface="Calibri"/>
                          <a:cs typeface="Calibri"/>
                        </a:rPr>
                        <a:t>$	1,000.00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marL="65405">
                        <a:lnSpc>
                          <a:spcPts val="1370"/>
                        </a:lnSpc>
                        <a:tabLst>
                          <a:tab pos="320675" algn="l"/>
                        </a:tabLst>
                      </a:pPr>
                      <a:r>
                        <a:rPr dirty="0" sz="1200" spc="-5">
                          <a:latin typeface="Calibri"/>
                          <a:cs typeface="Calibri"/>
                        </a:rPr>
                        <a:t>$	1,154.20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r>
              <a:tr h="396239">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marL="19685">
                        <a:lnSpc>
                          <a:spcPts val="1355"/>
                        </a:lnSpc>
                      </a:pPr>
                      <a:r>
                        <a:rPr dirty="0" sz="1200" spc="-5">
                          <a:latin typeface="Calibri"/>
                          <a:cs typeface="Calibri"/>
                        </a:rPr>
                        <a:t>Educational Office Personnnel</a:t>
                      </a:r>
                      <a:endParaRPr sz="1200">
                        <a:latin typeface="Calibri"/>
                        <a:cs typeface="Calibri"/>
                      </a:endParaRPr>
                    </a:p>
                    <a:p>
                      <a:pPr marL="19685">
                        <a:lnSpc>
                          <a:spcPct val="100000"/>
                        </a:lnSpc>
                        <a:spcBef>
                          <a:spcPts val="120"/>
                        </a:spcBef>
                      </a:pPr>
                      <a:r>
                        <a:rPr dirty="0" sz="1200" spc="-5">
                          <a:latin typeface="Calibri"/>
                          <a:cs typeface="Calibri"/>
                        </a:rPr>
                        <a:t>Conference</a:t>
                      </a:r>
                      <a:r>
                        <a:rPr dirty="0" sz="1200" spc="-55">
                          <a:latin typeface="Calibri"/>
                          <a:cs typeface="Calibri"/>
                        </a:rPr>
                        <a:t> </a:t>
                      </a:r>
                      <a:r>
                        <a:rPr dirty="0" sz="1200" spc="-5">
                          <a:latin typeface="Calibri"/>
                          <a:cs typeface="Calibri"/>
                        </a:rPr>
                        <a:t>(EOP)</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a:lnSpc>
                          <a:spcPct val="100000"/>
                        </a:lnSpc>
                        <a:spcBef>
                          <a:spcPts val="50"/>
                        </a:spcBef>
                      </a:pPr>
                      <a:endParaRPr sz="1250">
                        <a:latin typeface="Times New Roman"/>
                        <a:cs typeface="Times New Roman"/>
                      </a:endParaRPr>
                    </a:p>
                    <a:p>
                      <a:pPr algn="ctr">
                        <a:lnSpc>
                          <a:spcPct val="100000"/>
                        </a:lnSpc>
                        <a:tabLst>
                          <a:tab pos="208915" algn="l"/>
                        </a:tabLst>
                      </a:pPr>
                      <a:r>
                        <a:rPr dirty="0" sz="1200" spc="-5">
                          <a:latin typeface="Calibri"/>
                          <a:cs typeface="Calibri"/>
                        </a:rPr>
                        <a:t>$	21,000.00</a:t>
                      </a:r>
                      <a:endParaRPr sz="1200">
                        <a:latin typeface="Calibri"/>
                        <a:cs typeface="Calibri"/>
                      </a:endParaRPr>
                    </a:p>
                  </a:txBody>
                  <a:tcPr marL="0" marR="0" marB="0" marT="635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a:lnSpc>
                          <a:spcPct val="100000"/>
                        </a:lnSpc>
                        <a:spcBef>
                          <a:spcPts val="50"/>
                        </a:spcBef>
                      </a:pPr>
                      <a:endParaRPr sz="1250">
                        <a:latin typeface="Times New Roman"/>
                        <a:cs typeface="Times New Roman"/>
                      </a:endParaRPr>
                    </a:p>
                    <a:p>
                      <a:pPr marL="65405">
                        <a:lnSpc>
                          <a:spcPct val="100000"/>
                        </a:lnSpc>
                        <a:tabLst>
                          <a:tab pos="321310" algn="l"/>
                        </a:tabLst>
                      </a:pPr>
                      <a:r>
                        <a:rPr dirty="0" sz="1200" spc="-5">
                          <a:latin typeface="Calibri"/>
                          <a:cs typeface="Calibri"/>
                        </a:rPr>
                        <a:t>$	4,189.76</a:t>
                      </a:r>
                      <a:endParaRPr sz="1200">
                        <a:latin typeface="Calibri"/>
                        <a:cs typeface="Calibri"/>
                      </a:endParaRPr>
                    </a:p>
                  </a:txBody>
                  <a:tcPr marL="0" marR="0" marB="0" marT="635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a:lnSpc>
                          <a:spcPct val="100000"/>
                        </a:lnSpc>
                        <a:spcBef>
                          <a:spcPts val="50"/>
                        </a:spcBef>
                      </a:pPr>
                      <a:endParaRPr sz="1250">
                        <a:latin typeface="Times New Roman"/>
                        <a:cs typeface="Times New Roman"/>
                      </a:endParaRPr>
                    </a:p>
                    <a:p>
                      <a:pPr marL="65405">
                        <a:lnSpc>
                          <a:spcPct val="100000"/>
                        </a:lnSpc>
                      </a:pPr>
                      <a:r>
                        <a:rPr dirty="0" sz="1200" spc="-5">
                          <a:latin typeface="Calibri"/>
                          <a:cs typeface="Calibri"/>
                        </a:rPr>
                        <a:t>$ </a:t>
                      </a:r>
                      <a:r>
                        <a:rPr dirty="0" sz="1200" spc="190">
                          <a:latin typeface="Calibri"/>
                          <a:cs typeface="Calibri"/>
                        </a:rPr>
                        <a:t> </a:t>
                      </a:r>
                      <a:r>
                        <a:rPr dirty="0" sz="1200" spc="-5">
                          <a:latin typeface="Calibri"/>
                          <a:cs typeface="Calibri"/>
                        </a:rPr>
                        <a:t>20,150.33</a:t>
                      </a:r>
                      <a:endParaRPr sz="1200">
                        <a:latin typeface="Calibri"/>
                        <a:cs typeface="Calibri"/>
                      </a:endParaRPr>
                    </a:p>
                  </a:txBody>
                  <a:tcPr marL="0" marR="0" marB="0" marT="6350">
                    <a:lnL w="12192">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r>
              <a:tr h="198120">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marL="19685">
                        <a:lnSpc>
                          <a:spcPts val="1355"/>
                        </a:lnSpc>
                      </a:pPr>
                      <a:r>
                        <a:rPr dirty="0" sz="1200" spc="-5">
                          <a:latin typeface="Calibri"/>
                          <a:cs typeface="Calibri"/>
                        </a:rPr>
                        <a:t>Leadership Conference</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algn="ctr">
                        <a:lnSpc>
                          <a:spcPts val="1370"/>
                        </a:lnSpc>
                      </a:pPr>
                      <a:r>
                        <a:rPr dirty="0" sz="1200" spc="-5">
                          <a:latin typeface="Calibri"/>
                          <a:cs typeface="Calibri"/>
                        </a:rPr>
                        <a:t>$</a:t>
                      </a:r>
                      <a:r>
                        <a:rPr dirty="0" sz="1200" spc="90">
                          <a:latin typeface="Calibri"/>
                          <a:cs typeface="Calibri"/>
                        </a:rPr>
                        <a:t> </a:t>
                      </a:r>
                      <a:r>
                        <a:rPr dirty="0" sz="1200" spc="-5">
                          <a:latin typeface="Calibri"/>
                          <a:cs typeface="Calibri"/>
                        </a:rPr>
                        <a:t>120,000.00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marL="65405">
                        <a:lnSpc>
                          <a:spcPts val="1370"/>
                        </a:lnSpc>
                        <a:tabLst>
                          <a:tab pos="436880" algn="l"/>
                        </a:tabLst>
                      </a:pPr>
                      <a:r>
                        <a:rPr dirty="0" sz="1200" spc="-5">
                          <a:latin typeface="Calibri"/>
                          <a:cs typeface="Calibri"/>
                        </a:rPr>
                        <a:t>$	</a:t>
                      </a:r>
                      <a:r>
                        <a:rPr dirty="0" sz="1200">
                          <a:latin typeface="Calibri"/>
                          <a:cs typeface="Calibri"/>
                        </a:rPr>
                        <a:t>200.00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marL="65405">
                        <a:lnSpc>
                          <a:spcPts val="1370"/>
                        </a:lnSpc>
                      </a:pPr>
                      <a:r>
                        <a:rPr dirty="0" sz="1200" spc="-5">
                          <a:latin typeface="Calibri"/>
                          <a:cs typeface="Calibri"/>
                        </a:rPr>
                        <a:t>$</a:t>
                      </a:r>
                      <a:r>
                        <a:rPr dirty="0" sz="1200" spc="-155">
                          <a:latin typeface="Calibri"/>
                          <a:cs typeface="Calibri"/>
                        </a:rPr>
                        <a:t> </a:t>
                      </a:r>
                      <a:r>
                        <a:rPr dirty="0" sz="1200">
                          <a:latin typeface="Calibri"/>
                          <a:cs typeface="Calibri"/>
                        </a:rPr>
                        <a:t>122,890.89</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r>
              <a:tr h="198120">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marL="19685">
                        <a:lnSpc>
                          <a:spcPts val="1355"/>
                        </a:lnSpc>
                      </a:pPr>
                      <a:r>
                        <a:rPr dirty="0" sz="1200" spc="-5">
                          <a:latin typeface="Calibri"/>
                          <a:cs typeface="Calibri"/>
                        </a:rPr>
                        <a:t>New Principals'</a:t>
                      </a:r>
                      <a:r>
                        <a:rPr dirty="0" sz="1200">
                          <a:latin typeface="Calibri"/>
                          <a:cs typeface="Calibri"/>
                        </a:rPr>
                        <a:t> </a:t>
                      </a:r>
                      <a:r>
                        <a:rPr dirty="0" sz="1200" spc="-5">
                          <a:latin typeface="Calibri"/>
                          <a:cs typeface="Calibri"/>
                        </a:rPr>
                        <a:t>Conference</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algn="ctr">
                        <a:lnSpc>
                          <a:spcPts val="1370"/>
                        </a:lnSpc>
                        <a:tabLst>
                          <a:tab pos="208915" algn="l"/>
                        </a:tabLst>
                      </a:pPr>
                      <a:r>
                        <a:rPr dirty="0" sz="1200" spc="-5">
                          <a:latin typeface="Calibri"/>
                          <a:cs typeface="Calibri"/>
                        </a:rPr>
                        <a:t>$	10,000.00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marL="65405">
                        <a:lnSpc>
                          <a:spcPts val="1370"/>
                        </a:lnSpc>
                      </a:pPr>
                      <a:r>
                        <a:rPr dirty="0" sz="1200" spc="-5">
                          <a:latin typeface="Calibri"/>
                          <a:cs typeface="Calibri"/>
                        </a:rPr>
                        <a:t>$ </a:t>
                      </a:r>
                      <a:r>
                        <a:rPr dirty="0" sz="1200" spc="190">
                          <a:latin typeface="Calibri"/>
                          <a:cs typeface="Calibri"/>
                        </a:rPr>
                        <a:t> </a:t>
                      </a:r>
                      <a:r>
                        <a:rPr dirty="0" sz="1200" spc="-5">
                          <a:latin typeface="Calibri"/>
                          <a:cs typeface="Calibri"/>
                        </a:rPr>
                        <a:t>15,063.93</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marL="65405">
                        <a:lnSpc>
                          <a:spcPts val="1370"/>
                        </a:lnSpc>
                        <a:tabLst>
                          <a:tab pos="321310" algn="l"/>
                        </a:tabLst>
                      </a:pPr>
                      <a:r>
                        <a:rPr dirty="0" sz="1200" spc="-5">
                          <a:latin typeface="Calibri"/>
                          <a:cs typeface="Calibri"/>
                        </a:rPr>
                        <a:t>$	3,880.49</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r>
              <a:tr h="198120">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marL="19685">
                        <a:lnSpc>
                          <a:spcPts val="1355"/>
                        </a:lnSpc>
                      </a:pPr>
                      <a:r>
                        <a:rPr dirty="0" sz="1200" spc="-5">
                          <a:latin typeface="Calibri"/>
                          <a:cs typeface="Calibri"/>
                        </a:rPr>
                        <a:t>Womens' Leadership</a:t>
                      </a:r>
                      <a:r>
                        <a:rPr dirty="0" sz="1200" spc="5">
                          <a:latin typeface="Calibri"/>
                          <a:cs typeface="Calibri"/>
                        </a:rPr>
                        <a:t> </a:t>
                      </a:r>
                      <a:r>
                        <a:rPr dirty="0" sz="1200" spc="-5">
                          <a:latin typeface="Calibri"/>
                          <a:cs typeface="Calibri"/>
                        </a:rPr>
                        <a:t>Retreat</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algn="ctr">
                        <a:lnSpc>
                          <a:spcPts val="1370"/>
                        </a:lnSpc>
                        <a:tabLst>
                          <a:tab pos="208915" algn="l"/>
                        </a:tabLst>
                      </a:pPr>
                      <a:r>
                        <a:rPr dirty="0" sz="1200" spc="-5">
                          <a:latin typeface="Calibri"/>
                          <a:cs typeface="Calibri"/>
                        </a:rPr>
                        <a:t>$	10,000.00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marL="65405">
                        <a:lnSpc>
                          <a:spcPts val="1370"/>
                        </a:lnSpc>
                        <a:tabLst>
                          <a:tab pos="321310" algn="l"/>
                        </a:tabLst>
                      </a:pPr>
                      <a:r>
                        <a:rPr dirty="0" sz="1200" spc="-5">
                          <a:latin typeface="Calibri"/>
                          <a:cs typeface="Calibri"/>
                        </a:rPr>
                        <a:t>$	6,147.93</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marL="65405">
                        <a:lnSpc>
                          <a:spcPts val="1370"/>
                        </a:lnSpc>
                        <a:tabLst>
                          <a:tab pos="661035" algn="l"/>
                        </a:tabLst>
                      </a:pPr>
                      <a:r>
                        <a:rPr dirty="0" sz="1200" spc="-5">
                          <a:latin typeface="Calibri"/>
                          <a:cs typeface="Calibri"/>
                        </a:rPr>
                        <a:t>$	‐</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r>
              <a:tr h="396239">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marL="19685">
                        <a:lnSpc>
                          <a:spcPts val="1355"/>
                        </a:lnSpc>
                      </a:pPr>
                      <a:r>
                        <a:rPr dirty="0" sz="1200" spc="-5">
                          <a:latin typeface="Calibri"/>
                          <a:cs typeface="Calibri"/>
                        </a:rPr>
                        <a:t>Professional</a:t>
                      </a:r>
                      <a:r>
                        <a:rPr dirty="0" sz="1200" spc="-10">
                          <a:latin typeface="Calibri"/>
                          <a:cs typeface="Calibri"/>
                        </a:rPr>
                        <a:t> </a:t>
                      </a:r>
                      <a:r>
                        <a:rPr dirty="0" sz="1200" spc="-5">
                          <a:latin typeface="Calibri"/>
                          <a:cs typeface="Calibri"/>
                        </a:rPr>
                        <a:t>Development</a:t>
                      </a:r>
                      <a:endParaRPr sz="1200">
                        <a:latin typeface="Calibri"/>
                        <a:cs typeface="Calibri"/>
                      </a:endParaRPr>
                    </a:p>
                    <a:p>
                      <a:pPr marL="19685">
                        <a:lnSpc>
                          <a:spcPct val="100000"/>
                        </a:lnSpc>
                        <a:spcBef>
                          <a:spcPts val="120"/>
                        </a:spcBef>
                      </a:pPr>
                      <a:r>
                        <a:rPr dirty="0" sz="1200" spc="-5">
                          <a:latin typeface="Calibri"/>
                          <a:cs typeface="Calibri"/>
                        </a:rPr>
                        <a:t>Workshops</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a:lnSpc>
                          <a:spcPct val="100000"/>
                        </a:lnSpc>
                        <a:spcBef>
                          <a:spcPts val="50"/>
                        </a:spcBef>
                      </a:pPr>
                      <a:endParaRPr sz="1250">
                        <a:latin typeface="Times New Roman"/>
                        <a:cs typeface="Times New Roman"/>
                      </a:endParaRPr>
                    </a:p>
                    <a:p>
                      <a:pPr algn="ctr">
                        <a:lnSpc>
                          <a:spcPct val="100000"/>
                        </a:lnSpc>
                        <a:tabLst>
                          <a:tab pos="208915" algn="l"/>
                        </a:tabLst>
                      </a:pPr>
                      <a:r>
                        <a:rPr dirty="0" sz="1200" spc="-5">
                          <a:latin typeface="Calibri"/>
                          <a:cs typeface="Calibri"/>
                        </a:rPr>
                        <a:t>$	10,000.00</a:t>
                      </a:r>
                      <a:endParaRPr sz="1200">
                        <a:latin typeface="Calibri"/>
                        <a:cs typeface="Calibri"/>
                      </a:endParaRPr>
                    </a:p>
                  </a:txBody>
                  <a:tcPr marL="0" marR="0" marB="0" marT="6350">
                    <a:lnL w="12191">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pP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pPr>
                        <a:lnSpc>
                          <a:spcPct val="100000"/>
                        </a:lnSpc>
                        <a:spcBef>
                          <a:spcPts val="50"/>
                        </a:spcBef>
                      </a:pPr>
                      <a:endParaRPr sz="1250">
                        <a:latin typeface="Times New Roman"/>
                        <a:cs typeface="Times New Roman"/>
                      </a:endParaRPr>
                    </a:p>
                    <a:p>
                      <a:pPr marL="65405">
                        <a:lnSpc>
                          <a:spcPct val="100000"/>
                        </a:lnSpc>
                        <a:tabLst>
                          <a:tab pos="321310" algn="l"/>
                        </a:tabLst>
                      </a:pPr>
                      <a:r>
                        <a:rPr dirty="0" sz="1200" spc="-5">
                          <a:latin typeface="Calibri"/>
                          <a:cs typeface="Calibri"/>
                        </a:rPr>
                        <a:t>$	8,772.28</a:t>
                      </a:r>
                      <a:endParaRPr sz="1200">
                        <a:latin typeface="Calibri"/>
                        <a:cs typeface="Calibri"/>
                      </a:endParaRPr>
                    </a:p>
                  </a:txBody>
                  <a:tcPr marL="0" marR="0" marB="0" marT="6350">
                    <a:lnL w="12192">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r>
              <a:tr h="198120">
                <a:tc gridSpan="2">
                  <a:txBody>
                    <a:bodyPr/>
                    <a:lstStyle/>
                    <a:p>
                      <a:pPr marL="19685">
                        <a:lnSpc>
                          <a:spcPts val="1370"/>
                        </a:lnSpc>
                      </a:pPr>
                      <a:r>
                        <a:rPr dirty="0" sz="1200" spc="-5" u="sng">
                          <a:latin typeface="Calibri"/>
                          <a:cs typeface="Calibri"/>
                        </a:rPr>
                        <a:t>Administrative</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hMerge="1">
                  <a:txBody>
                    <a:bodyPr/>
                    <a:lstStyle/>
                    <a:p>
                      <a:pPr/>
                    </a:p>
                  </a:txBody>
                  <a:tcPr marL="0" marR="0" marB="0" marT="0"/>
                </a:tc>
                <a:tc>
                  <a:txBody>
                    <a:bodyPr/>
                    <a:lstStyle/>
                    <a:p>
                      <a:pP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r>
              <a:tr h="198120">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marL="19685">
                        <a:lnSpc>
                          <a:spcPts val="1355"/>
                        </a:lnSpc>
                      </a:pPr>
                      <a:r>
                        <a:rPr dirty="0" sz="1200" spc="-5">
                          <a:latin typeface="Calibri"/>
                          <a:cs typeface="Calibri"/>
                        </a:rPr>
                        <a:t>MCSA</a:t>
                      </a:r>
                      <a:r>
                        <a:rPr dirty="0" sz="1200" spc="-55">
                          <a:latin typeface="Calibri"/>
                          <a:cs typeface="Calibri"/>
                        </a:rPr>
                        <a:t> </a:t>
                      </a:r>
                      <a:r>
                        <a:rPr dirty="0" sz="1200" spc="-5">
                          <a:latin typeface="Calibri"/>
                          <a:cs typeface="Calibri"/>
                        </a:rPr>
                        <a:t>Umbrella</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algn="ctr">
                        <a:lnSpc>
                          <a:spcPts val="1370"/>
                        </a:lnSpc>
                      </a:pPr>
                      <a:r>
                        <a:rPr dirty="0" sz="1200" spc="-5">
                          <a:latin typeface="Calibri"/>
                          <a:cs typeface="Calibri"/>
                        </a:rPr>
                        <a:t>$</a:t>
                      </a:r>
                      <a:r>
                        <a:rPr dirty="0" sz="1200" spc="90">
                          <a:latin typeface="Calibri"/>
                          <a:cs typeface="Calibri"/>
                        </a:rPr>
                        <a:t> </a:t>
                      </a:r>
                      <a:r>
                        <a:rPr dirty="0" sz="1200" spc="-5">
                          <a:latin typeface="Calibri"/>
                          <a:cs typeface="Calibri"/>
                        </a:rPr>
                        <a:t>226,740.00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marL="65405">
                        <a:lnSpc>
                          <a:spcPts val="1370"/>
                        </a:lnSpc>
                      </a:pPr>
                      <a:r>
                        <a:rPr dirty="0" sz="1200" spc="-5">
                          <a:latin typeface="Calibri"/>
                          <a:cs typeface="Calibri"/>
                        </a:rPr>
                        <a:t>$ </a:t>
                      </a:r>
                      <a:r>
                        <a:rPr dirty="0" sz="1200" spc="190">
                          <a:latin typeface="Calibri"/>
                          <a:cs typeface="Calibri"/>
                        </a:rPr>
                        <a:t> </a:t>
                      </a:r>
                      <a:r>
                        <a:rPr dirty="0" sz="1200" spc="-5">
                          <a:latin typeface="Calibri"/>
                          <a:cs typeface="Calibri"/>
                        </a:rPr>
                        <a:t>37,789.94</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marL="65405">
                        <a:lnSpc>
                          <a:spcPts val="1370"/>
                        </a:lnSpc>
                      </a:pPr>
                      <a:r>
                        <a:rPr dirty="0" sz="1200" spc="-5">
                          <a:latin typeface="Calibri"/>
                          <a:cs typeface="Calibri"/>
                        </a:rPr>
                        <a:t>$</a:t>
                      </a:r>
                      <a:r>
                        <a:rPr dirty="0" sz="1200" spc="-150">
                          <a:latin typeface="Calibri"/>
                          <a:cs typeface="Calibri"/>
                        </a:rPr>
                        <a:t> </a:t>
                      </a:r>
                      <a:r>
                        <a:rPr dirty="0" sz="1200" spc="-5">
                          <a:latin typeface="Calibri"/>
                          <a:cs typeface="Calibri"/>
                        </a:rPr>
                        <a:t>265,862.17</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r>
              <a:tr h="198120">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marL="19685">
                        <a:lnSpc>
                          <a:spcPts val="1355"/>
                        </a:lnSpc>
                      </a:pPr>
                      <a:r>
                        <a:rPr dirty="0" sz="1200" spc="-5">
                          <a:latin typeface="Calibri"/>
                          <a:cs typeface="Calibri"/>
                        </a:rPr>
                        <a:t>MCSA Administrative</a:t>
                      </a:r>
                      <a:r>
                        <a:rPr dirty="0" sz="1200" spc="15">
                          <a:latin typeface="Calibri"/>
                          <a:cs typeface="Calibri"/>
                        </a:rPr>
                        <a:t> </a:t>
                      </a:r>
                      <a:r>
                        <a:rPr dirty="0" sz="1200" spc="-5">
                          <a:latin typeface="Calibri"/>
                          <a:cs typeface="Calibri"/>
                        </a:rPr>
                        <a:t>Services</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algn="ctr">
                        <a:lnSpc>
                          <a:spcPts val="1370"/>
                        </a:lnSpc>
                        <a:tabLst>
                          <a:tab pos="208915" algn="l"/>
                        </a:tabLst>
                      </a:pPr>
                      <a:r>
                        <a:rPr dirty="0" sz="1200" spc="-5">
                          <a:latin typeface="Calibri"/>
                          <a:cs typeface="Calibri"/>
                        </a:rPr>
                        <a:t>$	78,465.00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marL="65405">
                        <a:lnSpc>
                          <a:spcPts val="1370"/>
                        </a:lnSpc>
                      </a:pPr>
                      <a:r>
                        <a:rPr dirty="0" sz="1200" spc="-5">
                          <a:latin typeface="Calibri"/>
                          <a:cs typeface="Calibri"/>
                        </a:rPr>
                        <a:t>$ </a:t>
                      </a:r>
                      <a:r>
                        <a:rPr dirty="0" sz="1200" spc="190">
                          <a:latin typeface="Calibri"/>
                          <a:cs typeface="Calibri"/>
                        </a:rPr>
                        <a:t> </a:t>
                      </a:r>
                      <a:r>
                        <a:rPr dirty="0" sz="1200" spc="-5">
                          <a:latin typeface="Calibri"/>
                          <a:cs typeface="Calibri"/>
                        </a:rPr>
                        <a:t>13,076.90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marL="65405">
                        <a:lnSpc>
                          <a:spcPts val="1370"/>
                        </a:lnSpc>
                      </a:pPr>
                      <a:r>
                        <a:rPr dirty="0" sz="1200" spc="-5">
                          <a:latin typeface="Calibri"/>
                          <a:cs typeface="Calibri"/>
                        </a:rPr>
                        <a:t>$ </a:t>
                      </a:r>
                      <a:r>
                        <a:rPr dirty="0" sz="1200" spc="190">
                          <a:latin typeface="Calibri"/>
                          <a:cs typeface="Calibri"/>
                        </a:rPr>
                        <a:t> </a:t>
                      </a:r>
                      <a:r>
                        <a:rPr dirty="0" sz="1200" spc="-5">
                          <a:latin typeface="Calibri"/>
                          <a:cs typeface="Calibri"/>
                        </a:rPr>
                        <a:t>73,521.54</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r>
              <a:tr h="198119">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marL="19685">
                        <a:lnSpc>
                          <a:spcPts val="1355"/>
                        </a:lnSpc>
                      </a:pPr>
                      <a:r>
                        <a:rPr dirty="0" sz="1200" spc="-5">
                          <a:latin typeface="Calibri"/>
                          <a:cs typeface="Calibri"/>
                        </a:rPr>
                        <a:t>NAESP</a:t>
                      </a:r>
                      <a:r>
                        <a:rPr dirty="0" sz="1200" spc="-50">
                          <a:latin typeface="Calibri"/>
                          <a:cs typeface="Calibri"/>
                        </a:rPr>
                        <a:t> </a:t>
                      </a:r>
                      <a:r>
                        <a:rPr dirty="0" sz="1200" spc="-5">
                          <a:latin typeface="Calibri"/>
                          <a:cs typeface="Calibri"/>
                        </a:rPr>
                        <a:t>Business</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algn="ctr">
                        <a:lnSpc>
                          <a:spcPts val="1370"/>
                        </a:lnSpc>
                        <a:tabLst>
                          <a:tab pos="208915" algn="l"/>
                        </a:tabLst>
                      </a:pPr>
                      <a:r>
                        <a:rPr dirty="0" sz="1200" spc="-5">
                          <a:latin typeface="Calibri"/>
                          <a:cs typeface="Calibri"/>
                        </a:rPr>
                        <a:t>$	30,000.00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pP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marL="65405">
                        <a:lnSpc>
                          <a:spcPts val="1370"/>
                        </a:lnSpc>
                        <a:tabLst>
                          <a:tab pos="321310" algn="l"/>
                        </a:tabLst>
                      </a:pPr>
                      <a:r>
                        <a:rPr dirty="0" sz="1200" spc="-5">
                          <a:latin typeface="Calibri"/>
                          <a:cs typeface="Calibri"/>
                        </a:rPr>
                        <a:t>$	6,763.05</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pPr marL="65405">
                        <a:lnSpc>
                          <a:spcPts val="1370"/>
                        </a:lnSpc>
                      </a:pPr>
                      <a:r>
                        <a:rPr dirty="0" sz="1200" spc="-5">
                          <a:latin typeface="Calibri"/>
                          <a:cs typeface="Calibri"/>
                        </a:rPr>
                        <a:t>$ </a:t>
                      </a:r>
                      <a:r>
                        <a:rPr dirty="0" sz="1200" spc="190">
                          <a:latin typeface="Calibri"/>
                          <a:cs typeface="Calibri"/>
                        </a:rPr>
                        <a:t> </a:t>
                      </a:r>
                      <a:r>
                        <a:rPr dirty="0" sz="1200" spc="-5">
                          <a:latin typeface="Calibri"/>
                          <a:cs typeface="Calibri"/>
                        </a:rPr>
                        <a:t>24,562.71</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r>
              <a:tr h="198120">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marL="19685">
                        <a:lnSpc>
                          <a:spcPts val="1355"/>
                        </a:lnSpc>
                      </a:pPr>
                      <a:r>
                        <a:rPr dirty="0" sz="1200" spc="-5">
                          <a:latin typeface="Calibri"/>
                          <a:cs typeface="Calibri"/>
                        </a:rPr>
                        <a:t>Executive Director</a:t>
                      </a:r>
                      <a:r>
                        <a:rPr dirty="0" sz="1200">
                          <a:latin typeface="Calibri"/>
                          <a:cs typeface="Calibri"/>
                        </a:rPr>
                        <a:t> </a:t>
                      </a:r>
                      <a:r>
                        <a:rPr dirty="0" sz="1200" spc="-5">
                          <a:latin typeface="Calibri"/>
                          <a:cs typeface="Calibri"/>
                        </a:rPr>
                        <a:t>Expenses</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algn="ctr">
                        <a:lnSpc>
                          <a:spcPts val="1370"/>
                        </a:lnSpc>
                        <a:tabLst>
                          <a:tab pos="286385" algn="l"/>
                        </a:tabLst>
                      </a:pPr>
                      <a:r>
                        <a:rPr dirty="0" sz="1200" spc="-5">
                          <a:latin typeface="Calibri"/>
                          <a:cs typeface="Calibri"/>
                        </a:rPr>
                        <a:t>$	8,000.00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marL="65405">
                        <a:lnSpc>
                          <a:spcPts val="1370"/>
                        </a:lnSpc>
                        <a:tabLst>
                          <a:tab pos="320675" algn="l"/>
                        </a:tabLst>
                      </a:pPr>
                      <a:r>
                        <a:rPr dirty="0" sz="1200" spc="-5">
                          <a:latin typeface="Calibri"/>
                          <a:cs typeface="Calibri"/>
                        </a:rPr>
                        <a:t>$	6,230.57</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r>
              <a:tr h="198119">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marL="19685">
                        <a:lnSpc>
                          <a:spcPts val="1355"/>
                        </a:lnSpc>
                      </a:pPr>
                      <a:r>
                        <a:rPr dirty="0" sz="1200" spc="-5">
                          <a:latin typeface="Calibri"/>
                          <a:cs typeface="Calibri"/>
                        </a:rPr>
                        <a:t>Administrative</a:t>
                      </a:r>
                      <a:r>
                        <a:rPr dirty="0" sz="1200" spc="-15">
                          <a:latin typeface="Calibri"/>
                          <a:cs typeface="Calibri"/>
                        </a:rPr>
                        <a:t> </a:t>
                      </a:r>
                      <a:r>
                        <a:rPr dirty="0" sz="1200" spc="-5">
                          <a:latin typeface="Calibri"/>
                          <a:cs typeface="Calibri"/>
                        </a:rPr>
                        <a:t>Contingency</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algn="ctr">
                        <a:lnSpc>
                          <a:spcPts val="1370"/>
                        </a:lnSpc>
                        <a:tabLst>
                          <a:tab pos="208915" algn="l"/>
                        </a:tabLst>
                      </a:pPr>
                      <a:r>
                        <a:rPr dirty="0" sz="1200" spc="-5">
                          <a:latin typeface="Calibri"/>
                          <a:cs typeface="Calibri"/>
                        </a:rPr>
                        <a:t>$	12,000.00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pP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pPr marL="65405">
                        <a:lnSpc>
                          <a:spcPts val="1370"/>
                        </a:lnSpc>
                        <a:tabLst>
                          <a:tab pos="661035" algn="l"/>
                        </a:tabLst>
                      </a:pPr>
                      <a:r>
                        <a:rPr dirty="0" sz="1200" spc="-5">
                          <a:latin typeface="Calibri"/>
                          <a:cs typeface="Calibri"/>
                        </a:rPr>
                        <a:t>$	‐</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r>
              <a:tr h="198120">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marL="19685">
                        <a:lnSpc>
                          <a:spcPts val="1355"/>
                        </a:lnSpc>
                      </a:pPr>
                      <a:r>
                        <a:rPr dirty="0" sz="1200" spc="-5">
                          <a:latin typeface="Calibri"/>
                          <a:cs typeface="Calibri"/>
                        </a:rPr>
                        <a:t>Administrative</a:t>
                      </a:r>
                      <a:r>
                        <a:rPr dirty="0" sz="1200" spc="-15">
                          <a:latin typeface="Calibri"/>
                          <a:cs typeface="Calibri"/>
                        </a:rPr>
                        <a:t> </a:t>
                      </a:r>
                      <a:r>
                        <a:rPr dirty="0" sz="1200" spc="-5">
                          <a:latin typeface="Calibri"/>
                          <a:cs typeface="Calibri"/>
                        </a:rPr>
                        <a:t>Travel</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algn="ctr">
                        <a:lnSpc>
                          <a:spcPts val="1370"/>
                        </a:lnSpc>
                        <a:tabLst>
                          <a:tab pos="286385" algn="l"/>
                        </a:tabLst>
                      </a:pPr>
                      <a:r>
                        <a:rPr dirty="0" sz="1200" spc="-5">
                          <a:latin typeface="Calibri"/>
                          <a:cs typeface="Calibri"/>
                        </a:rPr>
                        <a:t>$	5,000.00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marL="65405">
                        <a:lnSpc>
                          <a:spcPts val="1370"/>
                        </a:lnSpc>
                        <a:tabLst>
                          <a:tab pos="661035" algn="l"/>
                        </a:tabLst>
                      </a:pPr>
                      <a:r>
                        <a:rPr dirty="0" sz="1200" spc="-5">
                          <a:latin typeface="Calibri"/>
                          <a:cs typeface="Calibri"/>
                        </a:rPr>
                        <a:t>$	‐</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r>
              <a:tr h="198120">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marL="19685">
                        <a:lnSpc>
                          <a:spcPts val="1355"/>
                        </a:lnSpc>
                      </a:pPr>
                      <a:r>
                        <a:rPr dirty="0" sz="1200" spc="-5">
                          <a:latin typeface="Calibri"/>
                          <a:cs typeface="Calibri"/>
                        </a:rPr>
                        <a:t>Executive</a:t>
                      </a:r>
                      <a:r>
                        <a:rPr dirty="0" sz="1200" spc="-25">
                          <a:latin typeface="Calibri"/>
                          <a:cs typeface="Calibri"/>
                        </a:rPr>
                        <a:t> </a:t>
                      </a:r>
                      <a:r>
                        <a:rPr dirty="0" sz="1200" spc="-5">
                          <a:latin typeface="Calibri"/>
                          <a:cs typeface="Calibri"/>
                        </a:rPr>
                        <a:t>Committee</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algn="ctr">
                        <a:lnSpc>
                          <a:spcPts val="1370"/>
                        </a:lnSpc>
                        <a:tabLst>
                          <a:tab pos="286385" algn="l"/>
                        </a:tabLst>
                      </a:pPr>
                      <a:r>
                        <a:rPr dirty="0" sz="1200" spc="-5">
                          <a:latin typeface="Calibri"/>
                          <a:cs typeface="Calibri"/>
                        </a:rPr>
                        <a:t>$	1,500.00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marL="65405">
                        <a:lnSpc>
                          <a:spcPts val="1370"/>
                        </a:lnSpc>
                        <a:tabLst>
                          <a:tab pos="320675" algn="l"/>
                        </a:tabLst>
                      </a:pPr>
                      <a:r>
                        <a:rPr dirty="0" sz="1200" spc="-5">
                          <a:latin typeface="Calibri"/>
                          <a:cs typeface="Calibri"/>
                        </a:rPr>
                        <a:t>$	1,263.60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r>
              <a:tr h="198119">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marL="19685">
                        <a:lnSpc>
                          <a:spcPts val="1355"/>
                        </a:lnSpc>
                      </a:pPr>
                      <a:r>
                        <a:rPr dirty="0" sz="1200" spc="-5">
                          <a:latin typeface="Calibri"/>
                          <a:cs typeface="Calibri"/>
                        </a:rPr>
                        <a:t>Legislative</a:t>
                      </a:r>
                      <a:r>
                        <a:rPr dirty="0" sz="1200" spc="-25">
                          <a:latin typeface="Calibri"/>
                          <a:cs typeface="Calibri"/>
                        </a:rPr>
                        <a:t> </a:t>
                      </a:r>
                      <a:r>
                        <a:rPr dirty="0" sz="1200" spc="-5">
                          <a:latin typeface="Calibri"/>
                          <a:cs typeface="Calibri"/>
                        </a:rPr>
                        <a:t>Committee</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algn="ctr">
                        <a:lnSpc>
                          <a:spcPts val="1370"/>
                        </a:lnSpc>
                        <a:tabLst>
                          <a:tab pos="401955" algn="l"/>
                        </a:tabLst>
                      </a:pPr>
                      <a:r>
                        <a:rPr dirty="0" sz="1200" spc="-5">
                          <a:latin typeface="Calibri"/>
                          <a:cs typeface="Calibri"/>
                        </a:rPr>
                        <a:t>$	</a:t>
                      </a:r>
                      <a:r>
                        <a:rPr dirty="0" sz="1200">
                          <a:latin typeface="Calibri"/>
                          <a:cs typeface="Calibri"/>
                        </a:rPr>
                        <a:t>500.00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marL="65405">
                        <a:lnSpc>
                          <a:spcPts val="1370"/>
                        </a:lnSpc>
                        <a:tabLst>
                          <a:tab pos="436880" algn="l"/>
                        </a:tabLst>
                      </a:pPr>
                      <a:r>
                        <a:rPr dirty="0" sz="1200" spc="-5">
                          <a:latin typeface="Calibri"/>
                          <a:cs typeface="Calibri"/>
                        </a:rPr>
                        <a:t>$	</a:t>
                      </a:r>
                      <a:r>
                        <a:rPr dirty="0" sz="1200">
                          <a:latin typeface="Calibri"/>
                          <a:cs typeface="Calibri"/>
                        </a:rPr>
                        <a:t>250.50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r>
              <a:tr h="198119">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marL="19685">
                        <a:lnSpc>
                          <a:spcPts val="1355"/>
                        </a:lnSpc>
                      </a:pPr>
                      <a:r>
                        <a:rPr dirty="0" sz="1200" spc="-5">
                          <a:latin typeface="Calibri"/>
                          <a:cs typeface="Calibri"/>
                        </a:rPr>
                        <a:t>Public Relations</a:t>
                      </a:r>
                      <a:r>
                        <a:rPr dirty="0" sz="1200" spc="10">
                          <a:latin typeface="Calibri"/>
                          <a:cs typeface="Calibri"/>
                        </a:rPr>
                        <a:t> </a:t>
                      </a:r>
                      <a:r>
                        <a:rPr dirty="0" sz="1200" spc="-5">
                          <a:latin typeface="Calibri"/>
                          <a:cs typeface="Calibri"/>
                        </a:rPr>
                        <a:t>Committee</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algn="ctr">
                        <a:lnSpc>
                          <a:spcPts val="1370"/>
                        </a:lnSpc>
                        <a:tabLst>
                          <a:tab pos="286385" algn="l"/>
                        </a:tabLst>
                      </a:pPr>
                      <a:r>
                        <a:rPr dirty="0" sz="1200" spc="-5">
                          <a:latin typeface="Calibri"/>
                          <a:cs typeface="Calibri"/>
                        </a:rPr>
                        <a:t>$	1,400.00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pP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pPr marL="65405">
                        <a:lnSpc>
                          <a:spcPts val="1370"/>
                        </a:lnSpc>
                        <a:tabLst>
                          <a:tab pos="436880" algn="l"/>
                        </a:tabLst>
                      </a:pPr>
                      <a:r>
                        <a:rPr dirty="0" sz="1200" spc="-5">
                          <a:latin typeface="Calibri"/>
                          <a:cs typeface="Calibri"/>
                        </a:rPr>
                        <a:t>$	</a:t>
                      </a:r>
                      <a:r>
                        <a:rPr dirty="0" sz="1200">
                          <a:latin typeface="Calibri"/>
                          <a:cs typeface="Calibri"/>
                        </a:rPr>
                        <a:t>863.73</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r>
              <a:tr h="198120">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marL="19685">
                        <a:lnSpc>
                          <a:spcPts val="1355"/>
                        </a:lnSpc>
                      </a:pPr>
                      <a:r>
                        <a:rPr dirty="0" sz="1200" spc="-5">
                          <a:latin typeface="Calibri"/>
                          <a:cs typeface="Calibri"/>
                        </a:rPr>
                        <a:t>Legal</a:t>
                      </a:r>
                      <a:r>
                        <a:rPr dirty="0" sz="1200" spc="-80">
                          <a:latin typeface="Calibri"/>
                          <a:cs typeface="Calibri"/>
                        </a:rPr>
                        <a:t> </a:t>
                      </a:r>
                      <a:r>
                        <a:rPr dirty="0" sz="1200">
                          <a:latin typeface="Calibri"/>
                          <a:cs typeface="Calibri"/>
                        </a:rPr>
                        <a:t>Assistance</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algn="ctr">
                        <a:lnSpc>
                          <a:spcPts val="1370"/>
                        </a:lnSpc>
                        <a:tabLst>
                          <a:tab pos="286385" algn="l"/>
                        </a:tabLst>
                      </a:pPr>
                      <a:r>
                        <a:rPr dirty="0" sz="1200" spc="-5">
                          <a:latin typeface="Calibri"/>
                          <a:cs typeface="Calibri"/>
                        </a:rPr>
                        <a:t>$	3,000.00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marL="65405">
                        <a:lnSpc>
                          <a:spcPts val="1370"/>
                        </a:lnSpc>
                        <a:tabLst>
                          <a:tab pos="320675" algn="l"/>
                        </a:tabLst>
                      </a:pPr>
                      <a:r>
                        <a:rPr dirty="0" sz="1200" spc="-5">
                          <a:latin typeface="Calibri"/>
                          <a:cs typeface="Calibri"/>
                        </a:rPr>
                        <a:t>$	2,250.00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r>
              <a:tr h="198119">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marL="19685">
                        <a:lnSpc>
                          <a:spcPts val="1355"/>
                        </a:lnSpc>
                      </a:pPr>
                      <a:r>
                        <a:rPr dirty="0" sz="1200" spc="-5">
                          <a:latin typeface="Calibri"/>
                          <a:cs typeface="Calibri"/>
                        </a:rPr>
                        <a:t>School Administration</a:t>
                      </a:r>
                      <a:r>
                        <a:rPr dirty="0" sz="1200" spc="20">
                          <a:latin typeface="Calibri"/>
                          <a:cs typeface="Calibri"/>
                        </a:rPr>
                        <a:t> </a:t>
                      </a:r>
                      <a:r>
                        <a:rPr dirty="0" sz="1200" spc="-5">
                          <a:latin typeface="Calibri"/>
                          <a:cs typeface="Calibri"/>
                        </a:rPr>
                        <a:t>Coalition</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algn="ctr">
                        <a:lnSpc>
                          <a:spcPts val="1370"/>
                        </a:lnSpc>
                        <a:tabLst>
                          <a:tab pos="208915" algn="l"/>
                        </a:tabLst>
                      </a:pPr>
                      <a:r>
                        <a:rPr dirty="0" sz="1200" spc="-5">
                          <a:latin typeface="Calibri"/>
                          <a:cs typeface="Calibri"/>
                        </a:rPr>
                        <a:t>$	17,000.00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pP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pPr marL="65405">
                        <a:lnSpc>
                          <a:spcPts val="1370"/>
                        </a:lnSpc>
                      </a:pPr>
                      <a:r>
                        <a:rPr dirty="0" sz="1200" spc="-5">
                          <a:latin typeface="Calibri"/>
                          <a:cs typeface="Calibri"/>
                        </a:rPr>
                        <a:t>$ </a:t>
                      </a:r>
                      <a:r>
                        <a:rPr dirty="0" sz="1200" spc="190">
                          <a:latin typeface="Calibri"/>
                          <a:cs typeface="Calibri"/>
                        </a:rPr>
                        <a:t> </a:t>
                      </a:r>
                      <a:r>
                        <a:rPr dirty="0" sz="1200" spc="-5">
                          <a:latin typeface="Calibri"/>
                          <a:cs typeface="Calibri"/>
                        </a:rPr>
                        <a:t>17,000.00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r>
              <a:tr h="198120">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marL="19685">
                        <a:lnSpc>
                          <a:spcPts val="1355"/>
                        </a:lnSpc>
                      </a:pPr>
                      <a:r>
                        <a:rPr dirty="0" sz="1200">
                          <a:latin typeface="Calibri"/>
                          <a:cs typeface="Calibri"/>
                        </a:rPr>
                        <a:t>MO Education</a:t>
                      </a:r>
                      <a:r>
                        <a:rPr dirty="0" sz="1200" spc="-55">
                          <a:latin typeface="Calibri"/>
                          <a:cs typeface="Calibri"/>
                        </a:rPr>
                        <a:t> </a:t>
                      </a:r>
                      <a:r>
                        <a:rPr dirty="0" sz="1200">
                          <a:latin typeface="Calibri"/>
                          <a:cs typeface="Calibri"/>
                        </a:rPr>
                        <a:t>Roundtable</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algn="ctr">
                        <a:lnSpc>
                          <a:spcPts val="1370"/>
                        </a:lnSpc>
                        <a:tabLst>
                          <a:tab pos="286385" algn="l"/>
                        </a:tabLst>
                      </a:pPr>
                      <a:r>
                        <a:rPr dirty="0" sz="1200" spc="-5">
                          <a:latin typeface="Calibri"/>
                          <a:cs typeface="Calibri"/>
                        </a:rPr>
                        <a:t>$	1,000.00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marL="65405">
                        <a:lnSpc>
                          <a:spcPts val="1370"/>
                        </a:lnSpc>
                        <a:tabLst>
                          <a:tab pos="320675" algn="l"/>
                        </a:tabLst>
                      </a:pPr>
                      <a:r>
                        <a:rPr dirty="0" sz="1200" spc="-5">
                          <a:latin typeface="Calibri"/>
                          <a:cs typeface="Calibri"/>
                        </a:rPr>
                        <a:t>$	1,000.00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r>
              <a:tr h="198119">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marL="19685">
                        <a:lnSpc>
                          <a:spcPts val="1355"/>
                        </a:lnSpc>
                      </a:pPr>
                      <a:r>
                        <a:rPr dirty="0" sz="1200" spc="-5">
                          <a:latin typeface="Calibri"/>
                          <a:cs typeface="Calibri"/>
                        </a:rPr>
                        <a:t>Audit</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algn="ctr">
                        <a:lnSpc>
                          <a:spcPts val="1370"/>
                        </a:lnSpc>
                        <a:tabLst>
                          <a:tab pos="286385" algn="l"/>
                        </a:tabLst>
                      </a:pPr>
                      <a:r>
                        <a:rPr dirty="0" sz="1200" spc="-5">
                          <a:latin typeface="Calibri"/>
                          <a:cs typeface="Calibri"/>
                        </a:rPr>
                        <a:t>$	6,600.00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marL="65405">
                        <a:lnSpc>
                          <a:spcPts val="1370"/>
                        </a:lnSpc>
                        <a:tabLst>
                          <a:tab pos="320675" algn="l"/>
                        </a:tabLst>
                      </a:pPr>
                      <a:r>
                        <a:rPr dirty="0" sz="1200" spc="-5">
                          <a:latin typeface="Calibri"/>
                          <a:cs typeface="Calibri"/>
                        </a:rPr>
                        <a:t>$	6,000.00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r>
              <a:tr h="198119">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marL="19685">
                        <a:lnSpc>
                          <a:spcPts val="1355"/>
                        </a:lnSpc>
                      </a:pPr>
                      <a:r>
                        <a:rPr dirty="0" sz="1200" spc="-5">
                          <a:latin typeface="Calibri"/>
                          <a:cs typeface="Calibri"/>
                        </a:rPr>
                        <a:t>Bank</a:t>
                      </a:r>
                      <a:r>
                        <a:rPr dirty="0" sz="1200" spc="-80">
                          <a:latin typeface="Calibri"/>
                          <a:cs typeface="Calibri"/>
                        </a:rPr>
                        <a:t> </a:t>
                      </a:r>
                      <a:r>
                        <a:rPr dirty="0" sz="1200" spc="-5">
                          <a:latin typeface="Calibri"/>
                          <a:cs typeface="Calibri"/>
                        </a:rPr>
                        <a:t>Fees</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algn="ctr">
                        <a:lnSpc>
                          <a:spcPts val="1370"/>
                        </a:lnSpc>
                        <a:tabLst>
                          <a:tab pos="208915" algn="l"/>
                        </a:tabLst>
                      </a:pPr>
                      <a:r>
                        <a:rPr dirty="0" sz="1200" spc="-5">
                          <a:latin typeface="Calibri"/>
                          <a:cs typeface="Calibri"/>
                        </a:rPr>
                        <a:t>$	14,000.00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pP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marL="65405">
                        <a:lnSpc>
                          <a:spcPts val="1370"/>
                        </a:lnSpc>
                        <a:tabLst>
                          <a:tab pos="320675" algn="l"/>
                        </a:tabLst>
                      </a:pPr>
                      <a:r>
                        <a:rPr dirty="0" sz="1200" spc="-5">
                          <a:latin typeface="Calibri"/>
                          <a:cs typeface="Calibri"/>
                        </a:rPr>
                        <a:t>$	3,284.25</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pPr marL="65405">
                        <a:lnSpc>
                          <a:spcPts val="1370"/>
                        </a:lnSpc>
                      </a:pPr>
                      <a:r>
                        <a:rPr dirty="0" sz="1200" spc="-5">
                          <a:latin typeface="Calibri"/>
                          <a:cs typeface="Calibri"/>
                        </a:rPr>
                        <a:t>$ </a:t>
                      </a:r>
                      <a:r>
                        <a:rPr dirty="0" sz="1200" spc="190">
                          <a:latin typeface="Calibri"/>
                          <a:cs typeface="Calibri"/>
                        </a:rPr>
                        <a:t> </a:t>
                      </a:r>
                      <a:r>
                        <a:rPr dirty="0" sz="1200" spc="-5">
                          <a:latin typeface="Calibri"/>
                          <a:cs typeface="Calibri"/>
                        </a:rPr>
                        <a:t>15,803.30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r>
              <a:tr h="198120">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marL="19685">
                        <a:lnSpc>
                          <a:spcPts val="1355"/>
                        </a:lnSpc>
                      </a:pPr>
                      <a:r>
                        <a:rPr dirty="0" sz="1200" spc="-5">
                          <a:latin typeface="Calibri"/>
                          <a:cs typeface="Calibri"/>
                        </a:rPr>
                        <a:t>Capital Outlay</a:t>
                      </a:r>
                      <a:r>
                        <a:rPr dirty="0" sz="1200" spc="-15">
                          <a:latin typeface="Calibri"/>
                          <a:cs typeface="Calibri"/>
                        </a:rPr>
                        <a:t> </a:t>
                      </a:r>
                      <a:r>
                        <a:rPr dirty="0" sz="1200" spc="-5">
                          <a:latin typeface="Calibri"/>
                          <a:cs typeface="Calibri"/>
                        </a:rPr>
                        <a:t>Contingency</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algn="ctr">
                        <a:lnSpc>
                          <a:spcPts val="1370"/>
                        </a:lnSpc>
                        <a:tabLst>
                          <a:tab pos="286385" algn="l"/>
                        </a:tabLst>
                      </a:pPr>
                      <a:r>
                        <a:rPr dirty="0" sz="1200" spc="-5">
                          <a:latin typeface="Calibri"/>
                          <a:cs typeface="Calibri"/>
                        </a:rPr>
                        <a:t>$	5,000.00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marL="65405">
                        <a:lnSpc>
                          <a:spcPts val="1370"/>
                        </a:lnSpc>
                        <a:tabLst>
                          <a:tab pos="661035" algn="l"/>
                        </a:tabLst>
                      </a:pPr>
                      <a:r>
                        <a:rPr dirty="0" sz="1200" spc="-5">
                          <a:latin typeface="Calibri"/>
                          <a:cs typeface="Calibri"/>
                        </a:rPr>
                        <a:t>$	‐</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r>
              <a:tr h="198119">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marL="19685">
                        <a:lnSpc>
                          <a:spcPts val="1355"/>
                        </a:lnSpc>
                      </a:pPr>
                      <a:r>
                        <a:rPr dirty="0" sz="1200" spc="-5">
                          <a:latin typeface="Calibri"/>
                          <a:cs typeface="Calibri"/>
                        </a:rPr>
                        <a:t>Insurance ‐ Officers'</a:t>
                      </a:r>
                      <a:r>
                        <a:rPr dirty="0" sz="1200" spc="35">
                          <a:latin typeface="Calibri"/>
                          <a:cs typeface="Calibri"/>
                        </a:rPr>
                        <a:t> </a:t>
                      </a:r>
                      <a:r>
                        <a:rPr dirty="0" sz="1200" spc="-5">
                          <a:latin typeface="Calibri"/>
                          <a:cs typeface="Calibri"/>
                        </a:rPr>
                        <a:t>Liability</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algn="ctr">
                        <a:lnSpc>
                          <a:spcPts val="1370"/>
                        </a:lnSpc>
                        <a:tabLst>
                          <a:tab pos="286385" algn="l"/>
                        </a:tabLst>
                      </a:pPr>
                      <a:r>
                        <a:rPr dirty="0" sz="1200" spc="-5">
                          <a:latin typeface="Calibri"/>
                          <a:cs typeface="Calibri"/>
                        </a:rPr>
                        <a:t>$	1,500.00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pP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marL="65405">
                        <a:lnSpc>
                          <a:spcPts val="1370"/>
                        </a:lnSpc>
                        <a:tabLst>
                          <a:tab pos="320675" algn="l"/>
                        </a:tabLst>
                      </a:pPr>
                      <a:r>
                        <a:rPr dirty="0" sz="1200" spc="-5">
                          <a:latin typeface="Calibri"/>
                          <a:cs typeface="Calibri"/>
                        </a:rPr>
                        <a:t>$	1,425.00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pPr marL="65405">
                        <a:lnSpc>
                          <a:spcPts val="1370"/>
                        </a:lnSpc>
                        <a:tabLst>
                          <a:tab pos="320675" algn="l"/>
                        </a:tabLst>
                      </a:pPr>
                      <a:r>
                        <a:rPr dirty="0" sz="1200" spc="-5">
                          <a:latin typeface="Calibri"/>
                          <a:cs typeface="Calibri"/>
                        </a:rPr>
                        <a:t>$	1,425.00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r>
              <a:tr h="198120">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marL="19685">
                        <a:lnSpc>
                          <a:spcPts val="1355"/>
                        </a:lnSpc>
                      </a:pPr>
                      <a:r>
                        <a:rPr dirty="0" sz="1200" spc="-5">
                          <a:latin typeface="Calibri"/>
                          <a:cs typeface="Calibri"/>
                        </a:rPr>
                        <a:t>Miscellaneous</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algn="ctr">
                        <a:lnSpc>
                          <a:spcPts val="1370"/>
                        </a:lnSpc>
                        <a:tabLst>
                          <a:tab pos="286385" algn="l"/>
                        </a:tabLst>
                      </a:pPr>
                      <a:r>
                        <a:rPr dirty="0" sz="1200" spc="-5">
                          <a:latin typeface="Calibri"/>
                          <a:cs typeface="Calibri"/>
                        </a:rPr>
                        <a:t>$	2,000.00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marL="65405">
                        <a:lnSpc>
                          <a:spcPts val="1370"/>
                        </a:lnSpc>
                        <a:tabLst>
                          <a:tab pos="320675" algn="l"/>
                        </a:tabLst>
                      </a:pPr>
                      <a:r>
                        <a:rPr dirty="0" sz="1200" spc="-5">
                          <a:latin typeface="Calibri"/>
                          <a:cs typeface="Calibri"/>
                        </a:rPr>
                        <a:t>$	5,350.23</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r>
              <a:tr h="198120">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marL="19685">
                        <a:lnSpc>
                          <a:spcPts val="1355"/>
                        </a:lnSpc>
                      </a:pPr>
                      <a:r>
                        <a:rPr dirty="0" sz="1200" spc="-5">
                          <a:latin typeface="Calibri"/>
                          <a:cs typeface="Calibri"/>
                        </a:rPr>
                        <a:t>Postage/Printing</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algn="ctr">
                        <a:lnSpc>
                          <a:spcPts val="1370"/>
                        </a:lnSpc>
                        <a:tabLst>
                          <a:tab pos="286385" algn="l"/>
                        </a:tabLst>
                      </a:pPr>
                      <a:r>
                        <a:rPr dirty="0" sz="1200" spc="-5">
                          <a:latin typeface="Calibri"/>
                          <a:cs typeface="Calibri"/>
                        </a:rPr>
                        <a:t>$	2,000.00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marL="65405">
                        <a:lnSpc>
                          <a:spcPts val="1370"/>
                        </a:lnSpc>
                        <a:tabLst>
                          <a:tab pos="320675" algn="l"/>
                        </a:tabLst>
                      </a:pPr>
                      <a:r>
                        <a:rPr dirty="0" sz="1200" spc="-5">
                          <a:latin typeface="Calibri"/>
                          <a:cs typeface="Calibri"/>
                        </a:rPr>
                        <a:t>$	1,941.00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marL="65405">
                        <a:lnSpc>
                          <a:spcPts val="1370"/>
                        </a:lnSpc>
                        <a:tabLst>
                          <a:tab pos="320675" algn="l"/>
                        </a:tabLst>
                      </a:pPr>
                      <a:r>
                        <a:rPr dirty="0" sz="1200" spc="-5">
                          <a:latin typeface="Calibri"/>
                          <a:cs typeface="Calibri"/>
                        </a:rPr>
                        <a:t>$	2,110.91</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r>
              <a:tr h="198119">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marL="19685">
                        <a:lnSpc>
                          <a:spcPts val="1355"/>
                        </a:lnSpc>
                      </a:pPr>
                      <a:r>
                        <a:rPr dirty="0" sz="1200" spc="-5">
                          <a:latin typeface="Calibri"/>
                          <a:cs typeface="Calibri"/>
                        </a:rPr>
                        <a:t>Supplies/Services</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algn="ctr">
                        <a:lnSpc>
                          <a:spcPts val="1370"/>
                        </a:lnSpc>
                        <a:tabLst>
                          <a:tab pos="286385" algn="l"/>
                        </a:tabLst>
                      </a:pPr>
                      <a:r>
                        <a:rPr dirty="0" sz="1200" spc="-5">
                          <a:latin typeface="Calibri"/>
                          <a:cs typeface="Calibri"/>
                        </a:rPr>
                        <a:t>$	8,000.00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marL="65405">
                        <a:lnSpc>
                          <a:spcPts val="1370"/>
                        </a:lnSpc>
                        <a:tabLst>
                          <a:tab pos="320675" algn="l"/>
                        </a:tabLst>
                      </a:pPr>
                      <a:r>
                        <a:rPr dirty="0" sz="1200" spc="-5">
                          <a:latin typeface="Calibri"/>
                          <a:cs typeface="Calibri"/>
                        </a:rPr>
                        <a:t>$	5,746.60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marL="65405">
                        <a:lnSpc>
                          <a:spcPts val="1370"/>
                        </a:lnSpc>
                        <a:tabLst>
                          <a:tab pos="320675" algn="l"/>
                        </a:tabLst>
                      </a:pPr>
                      <a:r>
                        <a:rPr dirty="0" sz="1200" spc="-5">
                          <a:latin typeface="Calibri"/>
                          <a:cs typeface="Calibri"/>
                        </a:rPr>
                        <a:t>$	7,670.70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r>
              <a:tr h="198119">
                <a:tc>
                  <a:txBody>
                    <a:bodyPr/>
                    <a:lstStyle/>
                    <a:p>
                      <a:pP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algn="r" marR="12700">
                        <a:lnSpc>
                          <a:spcPts val="1370"/>
                        </a:lnSpc>
                      </a:pPr>
                      <a:r>
                        <a:rPr dirty="0" sz="1200" b="1">
                          <a:latin typeface="Calibri"/>
                          <a:cs typeface="Calibri"/>
                        </a:rPr>
                        <a:t>Total</a:t>
                      </a:r>
                      <a:r>
                        <a:rPr dirty="0" sz="1200" spc="-85" b="1">
                          <a:latin typeface="Calibri"/>
                          <a:cs typeface="Calibri"/>
                        </a:rPr>
                        <a:t> </a:t>
                      </a:r>
                      <a:r>
                        <a:rPr dirty="0" sz="1200" spc="-5" b="1">
                          <a:latin typeface="Calibri"/>
                          <a:cs typeface="Calibri"/>
                        </a:rPr>
                        <a:t>=</a:t>
                      </a:r>
                      <a:endParaRPr sz="12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algn="ctr">
                        <a:lnSpc>
                          <a:spcPts val="1370"/>
                        </a:lnSpc>
                      </a:pPr>
                      <a:r>
                        <a:rPr dirty="0" sz="1200" spc="-5" b="1">
                          <a:latin typeface="Calibri"/>
                          <a:cs typeface="Calibri"/>
                        </a:rPr>
                        <a:t>$</a:t>
                      </a:r>
                      <a:r>
                        <a:rPr dirty="0" sz="1200" spc="35" b="1">
                          <a:latin typeface="Calibri"/>
                          <a:cs typeface="Calibri"/>
                        </a:rPr>
                        <a:t> </a:t>
                      </a:r>
                      <a:r>
                        <a:rPr dirty="0" sz="1200" b="1">
                          <a:latin typeface="Calibri"/>
                          <a:cs typeface="Calibri"/>
                        </a:rPr>
                        <a:t>754,130.00</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a:endParaRPr sz="12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marL="65405">
                        <a:lnSpc>
                          <a:spcPts val="1370"/>
                        </a:lnSpc>
                      </a:pPr>
                      <a:r>
                        <a:rPr dirty="0" sz="1200" spc="-5">
                          <a:latin typeface="Calibri"/>
                          <a:cs typeface="Calibri"/>
                        </a:rPr>
                        <a:t>$ </a:t>
                      </a:r>
                      <a:r>
                        <a:rPr dirty="0" sz="1200" spc="190">
                          <a:latin typeface="Calibri"/>
                          <a:cs typeface="Calibri"/>
                        </a:rPr>
                        <a:t> </a:t>
                      </a:r>
                      <a:r>
                        <a:rPr dirty="0" sz="1200" spc="-5">
                          <a:latin typeface="Calibri"/>
                          <a:cs typeface="Calibri"/>
                        </a:rPr>
                        <a:t>95,753.36</a:t>
                      </a:r>
                      <a:endParaRPr sz="12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marL="65405">
                        <a:lnSpc>
                          <a:spcPts val="1370"/>
                        </a:lnSpc>
                      </a:pPr>
                      <a:r>
                        <a:rPr dirty="0" sz="1200" spc="-5">
                          <a:latin typeface="Calibri"/>
                          <a:cs typeface="Calibri"/>
                        </a:rPr>
                        <a:t>$</a:t>
                      </a:r>
                      <a:r>
                        <a:rPr dirty="0" sz="1200" spc="-150">
                          <a:latin typeface="Calibri"/>
                          <a:cs typeface="Calibri"/>
                        </a:rPr>
                        <a:t> </a:t>
                      </a:r>
                      <a:r>
                        <a:rPr dirty="0" sz="1200" spc="-5">
                          <a:latin typeface="Calibri"/>
                          <a:cs typeface="Calibri"/>
                        </a:rPr>
                        <a:t>730,593.09</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619248" y="677672"/>
            <a:ext cx="2491740" cy="304800"/>
          </a:xfrm>
          <a:prstGeom prst="rect">
            <a:avLst/>
          </a:prstGeom>
        </p:spPr>
        <p:txBody>
          <a:bodyPr wrap="square" lIns="0" tIns="0" rIns="0" bIns="0" rtlCol="0" vert="horz">
            <a:spAutoFit/>
          </a:bodyPr>
          <a:lstStyle/>
          <a:p>
            <a:pPr marL="388620" marR="5080" indent="-376555">
              <a:lnSpc>
                <a:spcPct val="110000"/>
              </a:lnSpc>
            </a:pPr>
            <a:r>
              <a:rPr dirty="0" sz="850" spc="15" b="1">
                <a:latin typeface="Calibri"/>
                <a:cs typeface="Calibri"/>
              </a:rPr>
              <a:t>Missouri Association of Elementary School</a:t>
            </a:r>
            <a:r>
              <a:rPr dirty="0" sz="850" spc="-50" b="1">
                <a:latin typeface="Calibri"/>
                <a:cs typeface="Calibri"/>
              </a:rPr>
              <a:t> </a:t>
            </a:r>
            <a:r>
              <a:rPr dirty="0" sz="850" spc="15" b="1">
                <a:latin typeface="Calibri"/>
                <a:cs typeface="Calibri"/>
              </a:rPr>
              <a:t>Principals  5 Year Budget </a:t>
            </a:r>
            <a:r>
              <a:rPr dirty="0" sz="850" spc="20" b="1">
                <a:latin typeface="Calibri"/>
                <a:cs typeface="Calibri"/>
              </a:rPr>
              <a:t>Summary</a:t>
            </a:r>
            <a:r>
              <a:rPr dirty="0" sz="850" spc="-40" b="1">
                <a:latin typeface="Calibri"/>
                <a:cs typeface="Calibri"/>
              </a:rPr>
              <a:t> </a:t>
            </a:r>
            <a:r>
              <a:rPr dirty="0" sz="850" spc="15" b="1">
                <a:latin typeface="Calibri"/>
                <a:cs typeface="Calibri"/>
              </a:rPr>
              <a:t>Comparison</a:t>
            </a:r>
            <a:endParaRPr sz="850">
              <a:latin typeface="Calibri"/>
              <a:cs typeface="Calibri"/>
            </a:endParaRPr>
          </a:p>
        </p:txBody>
      </p:sp>
      <p:sp>
        <p:nvSpPr>
          <p:cNvPr id="3" name="object 3"/>
          <p:cNvSpPr txBox="1"/>
          <p:nvPr/>
        </p:nvSpPr>
        <p:spPr>
          <a:xfrm>
            <a:off x="650235" y="1259840"/>
            <a:ext cx="478790" cy="149225"/>
          </a:xfrm>
          <a:prstGeom prst="rect">
            <a:avLst/>
          </a:prstGeom>
        </p:spPr>
        <p:txBody>
          <a:bodyPr wrap="square" lIns="0" tIns="0" rIns="0" bIns="0" rtlCol="0" vert="horz">
            <a:spAutoFit/>
          </a:bodyPr>
          <a:lstStyle/>
          <a:p>
            <a:pPr marL="12700">
              <a:lnSpc>
                <a:spcPct val="100000"/>
              </a:lnSpc>
            </a:pPr>
            <a:r>
              <a:rPr dirty="0" sz="850" spc="15" b="1">
                <a:latin typeface="Calibri"/>
                <a:cs typeface="Calibri"/>
              </a:rPr>
              <a:t>Revenues</a:t>
            </a:r>
            <a:endParaRPr sz="850">
              <a:latin typeface="Calibri"/>
              <a:cs typeface="Calibri"/>
            </a:endParaRPr>
          </a:p>
        </p:txBody>
      </p:sp>
      <p:sp>
        <p:nvSpPr>
          <p:cNvPr id="4" name="object 4"/>
          <p:cNvSpPr txBox="1"/>
          <p:nvPr/>
        </p:nvSpPr>
        <p:spPr>
          <a:xfrm>
            <a:off x="2810843" y="1112769"/>
            <a:ext cx="517525" cy="295910"/>
          </a:xfrm>
          <a:prstGeom prst="rect">
            <a:avLst/>
          </a:prstGeom>
        </p:spPr>
        <p:txBody>
          <a:bodyPr wrap="square" lIns="0" tIns="0" rIns="0" bIns="0" rtlCol="0" vert="horz">
            <a:spAutoFit/>
          </a:bodyPr>
          <a:lstStyle/>
          <a:p>
            <a:pPr algn="ctr">
              <a:lnSpc>
                <a:spcPct val="100000"/>
              </a:lnSpc>
            </a:pPr>
            <a:r>
              <a:rPr dirty="0" sz="850" spc="15" b="1">
                <a:latin typeface="Calibri"/>
                <a:cs typeface="Calibri"/>
              </a:rPr>
              <a:t>2023‐2024</a:t>
            </a:r>
            <a:endParaRPr sz="850">
              <a:latin typeface="Calibri"/>
              <a:cs typeface="Calibri"/>
            </a:endParaRPr>
          </a:p>
          <a:p>
            <a:pPr algn="ctr" marR="17145">
              <a:lnSpc>
                <a:spcPct val="100000"/>
              </a:lnSpc>
              <a:spcBef>
                <a:spcPts val="135"/>
              </a:spcBef>
            </a:pPr>
            <a:r>
              <a:rPr dirty="0" sz="850" spc="15" b="1">
                <a:latin typeface="Calibri"/>
                <a:cs typeface="Calibri"/>
              </a:rPr>
              <a:t>Budget</a:t>
            </a:r>
            <a:endParaRPr sz="850">
              <a:latin typeface="Calibri"/>
              <a:cs typeface="Calibri"/>
            </a:endParaRPr>
          </a:p>
        </p:txBody>
      </p:sp>
      <p:sp>
        <p:nvSpPr>
          <p:cNvPr id="5" name="object 5"/>
          <p:cNvSpPr txBox="1"/>
          <p:nvPr/>
        </p:nvSpPr>
        <p:spPr>
          <a:xfrm>
            <a:off x="3516877" y="1112769"/>
            <a:ext cx="560070" cy="295910"/>
          </a:xfrm>
          <a:prstGeom prst="rect">
            <a:avLst/>
          </a:prstGeom>
        </p:spPr>
        <p:txBody>
          <a:bodyPr wrap="square" lIns="0" tIns="0" rIns="0" bIns="0" rtlCol="0" vert="horz">
            <a:spAutoFit/>
          </a:bodyPr>
          <a:lstStyle/>
          <a:p>
            <a:pPr marL="46990">
              <a:lnSpc>
                <a:spcPct val="100000"/>
              </a:lnSpc>
            </a:pPr>
            <a:r>
              <a:rPr dirty="0" sz="850" spc="15" b="1">
                <a:latin typeface="Calibri"/>
                <a:cs typeface="Calibri"/>
              </a:rPr>
              <a:t>2022‐2023</a:t>
            </a:r>
            <a:endParaRPr sz="850">
              <a:latin typeface="Calibri"/>
              <a:cs typeface="Calibri"/>
            </a:endParaRPr>
          </a:p>
          <a:p>
            <a:pPr marL="12700">
              <a:lnSpc>
                <a:spcPct val="100000"/>
              </a:lnSpc>
              <a:spcBef>
                <a:spcPts val="135"/>
              </a:spcBef>
            </a:pPr>
            <a:r>
              <a:rPr dirty="0" sz="850" spc="20" b="1">
                <a:latin typeface="Calibri"/>
                <a:cs typeface="Calibri"/>
              </a:rPr>
              <a:t>End </a:t>
            </a:r>
            <a:r>
              <a:rPr dirty="0" sz="850" spc="15" b="1">
                <a:latin typeface="Calibri"/>
                <a:cs typeface="Calibri"/>
              </a:rPr>
              <a:t>of</a:t>
            </a:r>
            <a:r>
              <a:rPr dirty="0" sz="850" spc="-100" b="1">
                <a:latin typeface="Calibri"/>
                <a:cs typeface="Calibri"/>
              </a:rPr>
              <a:t> </a:t>
            </a:r>
            <a:r>
              <a:rPr dirty="0" sz="850" spc="15" b="1">
                <a:latin typeface="Calibri"/>
                <a:cs typeface="Calibri"/>
              </a:rPr>
              <a:t>Year</a:t>
            </a:r>
            <a:endParaRPr sz="850">
              <a:latin typeface="Calibri"/>
              <a:cs typeface="Calibri"/>
            </a:endParaRPr>
          </a:p>
        </p:txBody>
      </p:sp>
      <p:sp>
        <p:nvSpPr>
          <p:cNvPr id="6" name="object 6"/>
          <p:cNvSpPr txBox="1"/>
          <p:nvPr/>
        </p:nvSpPr>
        <p:spPr>
          <a:xfrm>
            <a:off x="4245342" y="1112769"/>
            <a:ext cx="560070" cy="295910"/>
          </a:xfrm>
          <a:prstGeom prst="rect">
            <a:avLst/>
          </a:prstGeom>
        </p:spPr>
        <p:txBody>
          <a:bodyPr wrap="square" lIns="0" tIns="0" rIns="0" bIns="0" rtlCol="0" vert="horz">
            <a:spAutoFit/>
          </a:bodyPr>
          <a:lstStyle/>
          <a:p>
            <a:pPr marL="46990">
              <a:lnSpc>
                <a:spcPct val="100000"/>
              </a:lnSpc>
            </a:pPr>
            <a:r>
              <a:rPr dirty="0" sz="850" spc="15" b="1">
                <a:latin typeface="Calibri"/>
                <a:cs typeface="Calibri"/>
              </a:rPr>
              <a:t>2021‐2022</a:t>
            </a:r>
            <a:endParaRPr sz="850">
              <a:latin typeface="Calibri"/>
              <a:cs typeface="Calibri"/>
            </a:endParaRPr>
          </a:p>
          <a:p>
            <a:pPr marL="12700">
              <a:lnSpc>
                <a:spcPct val="100000"/>
              </a:lnSpc>
              <a:spcBef>
                <a:spcPts val="135"/>
              </a:spcBef>
            </a:pPr>
            <a:r>
              <a:rPr dirty="0" sz="850" spc="20" b="1">
                <a:latin typeface="Calibri"/>
                <a:cs typeface="Calibri"/>
              </a:rPr>
              <a:t>End </a:t>
            </a:r>
            <a:r>
              <a:rPr dirty="0" sz="850" spc="15" b="1">
                <a:latin typeface="Calibri"/>
                <a:cs typeface="Calibri"/>
              </a:rPr>
              <a:t>of</a:t>
            </a:r>
            <a:r>
              <a:rPr dirty="0" sz="850" spc="-100" b="1">
                <a:latin typeface="Calibri"/>
                <a:cs typeface="Calibri"/>
              </a:rPr>
              <a:t> </a:t>
            </a:r>
            <a:r>
              <a:rPr dirty="0" sz="850" spc="15" b="1">
                <a:latin typeface="Calibri"/>
                <a:cs typeface="Calibri"/>
              </a:rPr>
              <a:t>Year</a:t>
            </a:r>
            <a:endParaRPr sz="850">
              <a:latin typeface="Calibri"/>
              <a:cs typeface="Calibri"/>
            </a:endParaRPr>
          </a:p>
        </p:txBody>
      </p:sp>
      <p:sp>
        <p:nvSpPr>
          <p:cNvPr id="7" name="object 7"/>
          <p:cNvSpPr txBox="1"/>
          <p:nvPr/>
        </p:nvSpPr>
        <p:spPr>
          <a:xfrm>
            <a:off x="4973808" y="1112769"/>
            <a:ext cx="560070" cy="295910"/>
          </a:xfrm>
          <a:prstGeom prst="rect">
            <a:avLst/>
          </a:prstGeom>
        </p:spPr>
        <p:txBody>
          <a:bodyPr wrap="square" lIns="0" tIns="0" rIns="0" bIns="0" rtlCol="0" vert="horz">
            <a:spAutoFit/>
          </a:bodyPr>
          <a:lstStyle/>
          <a:p>
            <a:pPr marL="46990">
              <a:lnSpc>
                <a:spcPct val="100000"/>
              </a:lnSpc>
            </a:pPr>
            <a:r>
              <a:rPr dirty="0" sz="850" spc="15" b="1">
                <a:latin typeface="Calibri"/>
                <a:cs typeface="Calibri"/>
              </a:rPr>
              <a:t>2020‐2021</a:t>
            </a:r>
            <a:endParaRPr sz="850">
              <a:latin typeface="Calibri"/>
              <a:cs typeface="Calibri"/>
            </a:endParaRPr>
          </a:p>
          <a:p>
            <a:pPr marL="12700">
              <a:lnSpc>
                <a:spcPct val="100000"/>
              </a:lnSpc>
              <a:spcBef>
                <a:spcPts val="135"/>
              </a:spcBef>
            </a:pPr>
            <a:r>
              <a:rPr dirty="0" sz="850" spc="20" b="1">
                <a:latin typeface="Calibri"/>
                <a:cs typeface="Calibri"/>
              </a:rPr>
              <a:t>End </a:t>
            </a:r>
            <a:r>
              <a:rPr dirty="0" sz="850" spc="15" b="1">
                <a:latin typeface="Calibri"/>
                <a:cs typeface="Calibri"/>
              </a:rPr>
              <a:t>of</a:t>
            </a:r>
            <a:r>
              <a:rPr dirty="0" sz="850" spc="-100" b="1">
                <a:latin typeface="Calibri"/>
                <a:cs typeface="Calibri"/>
              </a:rPr>
              <a:t> </a:t>
            </a:r>
            <a:r>
              <a:rPr dirty="0" sz="850" spc="15" b="1">
                <a:latin typeface="Calibri"/>
                <a:cs typeface="Calibri"/>
              </a:rPr>
              <a:t>Year</a:t>
            </a:r>
            <a:endParaRPr sz="850">
              <a:latin typeface="Calibri"/>
              <a:cs typeface="Calibri"/>
            </a:endParaRPr>
          </a:p>
        </p:txBody>
      </p:sp>
      <p:sp>
        <p:nvSpPr>
          <p:cNvPr id="8" name="object 8"/>
          <p:cNvSpPr txBox="1"/>
          <p:nvPr/>
        </p:nvSpPr>
        <p:spPr>
          <a:xfrm>
            <a:off x="5702273" y="1112769"/>
            <a:ext cx="560070" cy="295910"/>
          </a:xfrm>
          <a:prstGeom prst="rect">
            <a:avLst/>
          </a:prstGeom>
        </p:spPr>
        <p:txBody>
          <a:bodyPr wrap="square" lIns="0" tIns="0" rIns="0" bIns="0" rtlCol="0" vert="horz">
            <a:spAutoFit/>
          </a:bodyPr>
          <a:lstStyle/>
          <a:p>
            <a:pPr marL="46990">
              <a:lnSpc>
                <a:spcPct val="100000"/>
              </a:lnSpc>
            </a:pPr>
            <a:r>
              <a:rPr dirty="0" sz="850" spc="15" b="1">
                <a:latin typeface="Calibri"/>
                <a:cs typeface="Calibri"/>
              </a:rPr>
              <a:t>2019‐2020</a:t>
            </a:r>
            <a:endParaRPr sz="850">
              <a:latin typeface="Calibri"/>
              <a:cs typeface="Calibri"/>
            </a:endParaRPr>
          </a:p>
          <a:p>
            <a:pPr marL="12700">
              <a:lnSpc>
                <a:spcPct val="100000"/>
              </a:lnSpc>
              <a:spcBef>
                <a:spcPts val="135"/>
              </a:spcBef>
            </a:pPr>
            <a:r>
              <a:rPr dirty="0" sz="850" spc="20" b="1">
                <a:latin typeface="Calibri"/>
                <a:cs typeface="Calibri"/>
              </a:rPr>
              <a:t>End </a:t>
            </a:r>
            <a:r>
              <a:rPr dirty="0" sz="850" spc="15" b="1">
                <a:latin typeface="Calibri"/>
                <a:cs typeface="Calibri"/>
              </a:rPr>
              <a:t>of</a:t>
            </a:r>
            <a:r>
              <a:rPr dirty="0" sz="850" spc="-100" b="1">
                <a:latin typeface="Calibri"/>
                <a:cs typeface="Calibri"/>
              </a:rPr>
              <a:t> </a:t>
            </a:r>
            <a:r>
              <a:rPr dirty="0" sz="850" spc="15" b="1">
                <a:latin typeface="Calibri"/>
                <a:cs typeface="Calibri"/>
              </a:rPr>
              <a:t>Year</a:t>
            </a:r>
            <a:endParaRPr sz="850">
              <a:latin typeface="Calibri"/>
              <a:cs typeface="Calibri"/>
            </a:endParaRPr>
          </a:p>
        </p:txBody>
      </p:sp>
      <p:sp>
        <p:nvSpPr>
          <p:cNvPr id="9" name="object 9"/>
          <p:cNvSpPr txBox="1"/>
          <p:nvPr/>
        </p:nvSpPr>
        <p:spPr>
          <a:xfrm>
            <a:off x="6430738" y="1112769"/>
            <a:ext cx="560070" cy="295910"/>
          </a:xfrm>
          <a:prstGeom prst="rect">
            <a:avLst/>
          </a:prstGeom>
        </p:spPr>
        <p:txBody>
          <a:bodyPr wrap="square" lIns="0" tIns="0" rIns="0" bIns="0" rtlCol="0" vert="horz">
            <a:spAutoFit/>
          </a:bodyPr>
          <a:lstStyle/>
          <a:p>
            <a:pPr marL="46990">
              <a:lnSpc>
                <a:spcPct val="100000"/>
              </a:lnSpc>
            </a:pPr>
            <a:r>
              <a:rPr dirty="0" sz="850" spc="15" b="1">
                <a:latin typeface="Calibri"/>
                <a:cs typeface="Calibri"/>
              </a:rPr>
              <a:t>2018‐2019</a:t>
            </a:r>
            <a:endParaRPr sz="850">
              <a:latin typeface="Calibri"/>
              <a:cs typeface="Calibri"/>
            </a:endParaRPr>
          </a:p>
          <a:p>
            <a:pPr marL="12700">
              <a:lnSpc>
                <a:spcPct val="100000"/>
              </a:lnSpc>
              <a:spcBef>
                <a:spcPts val="135"/>
              </a:spcBef>
            </a:pPr>
            <a:r>
              <a:rPr dirty="0" sz="850" spc="20" b="1">
                <a:latin typeface="Calibri"/>
                <a:cs typeface="Calibri"/>
              </a:rPr>
              <a:t>End </a:t>
            </a:r>
            <a:r>
              <a:rPr dirty="0" sz="850" spc="15" b="1">
                <a:latin typeface="Calibri"/>
                <a:cs typeface="Calibri"/>
              </a:rPr>
              <a:t>of</a:t>
            </a:r>
            <a:r>
              <a:rPr dirty="0" sz="850" spc="-100" b="1">
                <a:latin typeface="Calibri"/>
                <a:cs typeface="Calibri"/>
              </a:rPr>
              <a:t> </a:t>
            </a:r>
            <a:r>
              <a:rPr dirty="0" sz="850" spc="15" b="1">
                <a:latin typeface="Calibri"/>
                <a:cs typeface="Calibri"/>
              </a:rPr>
              <a:t>Year</a:t>
            </a:r>
            <a:endParaRPr sz="850">
              <a:latin typeface="Calibri"/>
              <a:cs typeface="Calibri"/>
            </a:endParaRPr>
          </a:p>
        </p:txBody>
      </p:sp>
      <p:graphicFrame>
        <p:nvGraphicFramePr>
          <p:cNvPr id="10" name="object 10"/>
          <p:cNvGraphicFramePr>
            <a:graphicFrameLocks noGrp="1"/>
          </p:cNvGraphicFramePr>
          <p:nvPr/>
        </p:nvGraphicFramePr>
        <p:xfrm>
          <a:off x="639318" y="1397508"/>
          <a:ext cx="6443980" cy="4756150"/>
        </p:xfrm>
        <a:graphic>
          <a:graphicData uri="http://schemas.openxmlformats.org/drawingml/2006/table">
            <a:tbl>
              <a:tblPr firstRow="1" bandRow="1">
                <a:tableStyleId>{2D5ABB26-0587-4C30-8999-92F81FD0307C}</a:tableStyleId>
              </a:tblPr>
              <a:tblGrid>
                <a:gridCol w="285750"/>
                <a:gridCol w="1750314"/>
                <a:gridCol w="751332"/>
                <a:gridCol w="728472"/>
                <a:gridCol w="728472"/>
                <a:gridCol w="728472"/>
                <a:gridCol w="728471"/>
                <a:gridCol w="728472"/>
              </a:tblGrid>
              <a:tr h="142494">
                <a:tc gridSpan="2">
                  <a:txBody>
                    <a:bodyPr/>
                    <a:lstStyle/>
                    <a:p>
                      <a:pPr marL="13970">
                        <a:lnSpc>
                          <a:spcPts val="985"/>
                        </a:lnSpc>
                      </a:pPr>
                      <a:r>
                        <a:rPr dirty="0" sz="850" spc="15">
                          <a:latin typeface="Calibri"/>
                          <a:cs typeface="Calibri"/>
                        </a:rPr>
                        <a:t>Memberships</a:t>
                      </a:r>
                      <a:endParaRPr sz="850">
                        <a:latin typeface="Calibri"/>
                        <a:cs typeface="Calibri"/>
                      </a:endParaRPr>
                    </a:p>
                  </a:txBody>
                  <a:tcPr marL="0" marR="0" marB="0" marT="0">
                    <a:lnL w="9143">
                      <a:solidFill>
                        <a:srgbClr val="000000"/>
                      </a:solidFill>
                      <a:prstDash val="solid"/>
                    </a:lnL>
                    <a:lnR w="9144">
                      <a:solidFill>
                        <a:srgbClr val="000000"/>
                      </a:solidFill>
                      <a:prstDash val="solid"/>
                    </a:lnR>
                    <a:lnT w="9143">
                      <a:solidFill>
                        <a:srgbClr val="000000"/>
                      </a:solidFill>
                      <a:prstDash val="solid"/>
                    </a:lnT>
                    <a:lnB w="9143">
                      <a:solidFill>
                        <a:srgbClr val="000000"/>
                      </a:solidFill>
                      <a:prstDash val="solid"/>
                    </a:lnB>
                  </a:tcPr>
                </a:tc>
                <a:tc hMerge="1">
                  <a:txBody>
                    <a:bodyPr/>
                    <a:lstStyle/>
                    <a:p>
                      <a:pPr/>
                    </a:p>
                  </a:txBody>
                  <a:tcPr marL="0" marR="0" marB="0" marT="0"/>
                </a:tc>
                <a:tc>
                  <a:txBody>
                    <a:bodyPr/>
                    <a:lstStyle/>
                    <a:p>
                      <a:pPr/>
                      <a:endParaRPr sz="850">
                        <a:latin typeface="Calibri"/>
                        <a:cs typeface="Calibri"/>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3">
                      <a:solidFill>
                        <a:srgbClr val="000000"/>
                      </a:solidFill>
                      <a:prstDash val="solid"/>
                    </a:lnB>
                  </a:tcPr>
                </a:tc>
                <a:tc>
                  <a:txBody>
                    <a:bodyPr/>
                    <a:lstStyle/>
                    <a:p>
                      <a:pPr/>
                      <a:endParaRPr sz="850">
                        <a:latin typeface="Calibri"/>
                        <a:cs typeface="Calibri"/>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3">
                      <a:solidFill>
                        <a:srgbClr val="000000"/>
                      </a:solidFill>
                      <a:prstDash val="solid"/>
                    </a:lnB>
                  </a:tcPr>
                </a:tc>
                <a:tc>
                  <a:txBody>
                    <a:bodyPr/>
                    <a:lstStyle/>
                    <a:p>
                      <a:pPr/>
                      <a:endParaRPr sz="850">
                        <a:latin typeface="Calibri"/>
                        <a:cs typeface="Calibri"/>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3">
                      <a:solidFill>
                        <a:srgbClr val="000000"/>
                      </a:solidFill>
                      <a:prstDash val="solid"/>
                    </a:lnB>
                  </a:tcPr>
                </a:tc>
                <a:tc>
                  <a:txBody>
                    <a:bodyPr/>
                    <a:lstStyle/>
                    <a:p>
                      <a:pPr/>
                      <a:endParaRPr sz="850">
                        <a:latin typeface="Calibri"/>
                        <a:cs typeface="Calibri"/>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3">
                      <a:solidFill>
                        <a:srgbClr val="000000"/>
                      </a:solidFill>
                      <a:prstDash val="solid"/>
                    </a:lnB>
                  </a:tcPr>
                </a:tc>
                <a:tc>
                  <a:txBody>
                    <a:bodyPr/>
                    <a:lstStyle/>
                    <a:p>
                      <a:pPr/>
                      <a:endParaRPr sz="850">
                        <a:latin typeface="Calibri"/>
                        <a:cs typeface="Calibri"/>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3">
                      <a:solidFill>
                        <a:srgbClr val="000000"/>
                      </a:solidFill>
                      <a:prstDash val="solid"/>
                    </a:lnB>
                  </a:tcPr>
                </a:tc>
                <a:tc>
                  <a:txBody>
                    <a:bodyPr/>
                    <a:lstStyle/>
                    <a:p>
                      <a:pPr/>
                      <a:endParaRPr sz="850">
                        <a:latin typeface="Calibri"/>
                        <a:cs typeface="Calibri"/>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3">
                      <a:solidFill>
                        <a:srgbClr val="000000"/>
                      </a:solidFill>
                      <a:prstDash val="solid"/>
                    </a:lnB>
                  </a:tcPr>
                </a:tc>
              </a:tr>
              <a:tr h="135636">
                <a:tc>
                  <a:txBody>
                    <a:bodyPr/>
                    <a:lstStyle/>
                    <a:p>
                      <a:pPr/>
                      <a:endParaRPr sz="850">
                        <a:latin typeface="Calibri"/>
                        <a:cs typeface="Calibri"/>
                      </a:endParaRPr>
                    </a:p>
                  </a:txBody>
                  <a:tcPr marL="0" marR="0" marB="0" marT="0">
                    <a:lnL w="9143">
                      <a:solidFill>
                        <a:srgbClr val="000000"/>
                      </a:solidFill>
                      <a:prstDash val="solid"/>
                    </a:lnL>
                    <a:lnR w="9143">
                      <a:solidFill>
                        <a:srgbClr val="000000"/>
                      </a:solidFill>
                      <a:prstDash val="solid"/>
                    </a:lnR>
                    <a:lnT w="25907">
                      <a:solidFill>
                        <a:srgbClr val="000000"/>
                      </a:solidFill>
                      <a:prstDash val="solid"/>
                    </a:lnT>
                    <a:lnB w="9143">
                      <a:solidFill>
                        <a:srgbClr val="000000"/>
                      </a:solidFill>
                      <a:prstDash val="solid"/>
                    </a:lnB>
                  </a:tcPr>
                </a:tc>
                <a:tc>
                  <a:txBody>
                    <a:bodyPr/>
                    <a:lstStyle/>
                    <a:p>
                      <a:pPr marL="13335">
                        <a:lnSpc>
                          <a:spcPts val="855"/>
                        </a:lnSpc>
                      </a:pPr>
                      <a:r>
                        <a:rPr dirty="0" sz="800" spc="5">
                          <a:latin typeface="Calibri"/>
                          <a:cs typeface="Calibri"/>
                        </a:rPr>
                        <a:t>MAESP Membership</a:t>
                      </a:r>
                      <a:r>
                        <a:rPr dirty="0" sz="800" spc="-40">
                          <a:latin typeface="Calibri"/>
                          <a:cs typeface="Calibri"/>
                        </a:rPr>
                        <a:t> </a:t>
                      </a:r>
                      <a:r>
                        <a:rPr dirty="0" sz="800" spc="5">
                          <a:latin typeface="Calibri"/>
                          <a:cs typeface="Calibri"/>
                        </a:rPr>
                        <a:t>Dues</a:t>
                      </a:r>
                      <a:endParaRPr sz="800">
                        <a:latin typeface="Calibri"/>
                        <a:cs typeface="Calibri"/>
                      </a:endParaRPr>
                    </a:p>
                  </a:txBody>
                  <a:tcPr marL="0" marR="0" marB="0" marT="0">
                    <a:lnL w="9143">
                      <a:solidFill>
                        <a:srgbClr val="000000"/>
                      </a:solidFill>
                      <a:prstDash val="solid"/>
                    </a:lnL>
                    <a:lnR w="9144">
                      <a:solidFill>
                        <a:srgbClr val="000000"/>
                      </a:solidFill>
                      <a:prstDash val="solid"/>
                    </a:lnR>
                    <a:lnT w="25907">
                      <a:solidFill>
                        <a:srgbClr val="000000"/>
                      </a:solidFill>
                      <a:prstDash val="solid"/>
                    </a:lnT>
                    <a:lnB w="9143">
                      <a:solidFill>
                        <a:srgbClr val="000000"/>
                      </a:solidFill>
                      <a:prstDash val="solid"/>
                    </a:lnB>
                  </a:tcPr>
                </a:tc>
                <a:tc>
                  <a:txBody>
                    <a:bodyPr/>
                    <a:lstStyle/>
                    <a:p>
                      <a:pPr marL="44450">
                        <a:lnSpc>
                          <a:spcPts val="919"/>
                        </a:lnSpc>
                        <a:tabLst>
                          <a:tab pos="224154" algn="l"/>
                        </a:tabLst>
                      </a:pPr>
                      <a:r>
                        <a:rPr dirty="0" sz="800" spc="5">
                          <a:latin typeface="Calibri"/>
                          <a:cs typeface="Calibri"/>
                        </a:rPr>
                        <a:t>$	285,000.00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3">
                      <a:solidFill>
                        <a:srgbClr val="000000"/>
                      </a:solidFill>
                      <a:prstDash val="solid"/>
                    </a:lnB>
                  </a:tcPr>
                </a:tc>
                <a:tc>
                  <a:txBody>
                    <a:bodyPr/>
                    <a:lstStyle/>
                    <a:p>
                      <a:pPr algn="ctr">
                        <a:lnSpc>
                          <a:spcPts val="919"/>
                        </a:lnSpc>
                      </a:pPr>
                      <a:r>
                        <a:rPr dirty="0" sz="800" spc="5">
                          <a:latin typeface="Calibri"/>
                          <a:cs typeface="Calibri"/>
                        </a:rPr>
                        <a:t>$    268,453.50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3">
                      <a:solidFill>
                        <a:srgbClr val="000000"/>
                      </a:solidFill>
                      <a:prstDash val="solid"/>
                    </a:lnB>
                  </a:tcPr>
                </a:tc>
                <a:tc>
                  <a:txBody>
                    <a:bodyPr/>
                    <a:lstStyle/>
                    <a:p>
                      <a:pPr marL="44450">
                        <a:lnSpc>
                          <a:spcPts val="919"/>
                        </a:lnSpc>
                      </a:pPr>
                      <a:r>
                        <a:rPr dirty="0" sz="800" spc="5">
                          <a:latin typeface="Calibri"/>
                          <a:cs typeface="Calibri"/>
                        </a:rPr>
                        <a:t>$    292,317.50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3">
                      <a:solidFill>
                        <a:srgbClr val="000000"/>
                      </a:solidFill>
                      <a:prstDash val="solid"/>
                    </a:lnB>
                  </a:tcPr>
                </a:tc>
                <a:tc>
                  <a:txBody>
                    <a:bodyPr/>
                    <a:lstStyle/>
                    <a:p>
                      <a:pPr marL="44450">
                        <a:lnSpc>
                          <a:spcPts val="919"/>
                        </a:lnSpc>
                      </a:pPr>
                      <a:r>
                        <a:rPr dirty="0" sz="800" spc="5">
                          <a:latin typeface="Calibri"/>
                          <a:cs typeface="Calibri"/>
                        </a:rPr>
                        <a:t>$    277,584.50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3">
                      <a:solidFill>
                        <a:srgbClr val="000000"/>
                      </a:solidFill>
                      <a:prstDash val="solid"/>
                    </a:lnB>
                  </a:tcPr>
                </a:tc>
                <a:tc>
                  <a:txBody>
                    <a:bodyPr/>
                    <a:lstStyle/>
                    <a:p>
                      <a:pPr marL="44450">
                        <a:lnSpc>
                          <a:spcPts val="919"/>
                        </a:lnSpc>
                      </a:pPr>
                      <a:r>
                        <a:rPr dirty="0" sz="800" spc="5">
                          <a:latin typeface="Calibri"/>
                          <a:cs typeface="Calibri"/>
                        </a:rPr>
                        <a:t>$    285,620.00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3">
                      <a:solidFill>
                        <a:srgbClr val="000000"/>
                      </a:solidFill>
                      <a:prstDash val="solid"/>
                    </a:lnB>
                  </a:tcPr>
                </a:tc>
                <a:tc>
                  <a:txBody>
                    <a:bodyPr/>
                    <a:lstStyle/>
                    <a:p>
                      <a:pPr marL="44450">
                        <a:lnSpc>
                          <a:spcPts val="919"/>
                        </a:lnSpc>
                      </a:pPr>
                      <a:r>
                        <a:rPr dirty="0" sz="800" spc="5">
                          <a:latin typeface="Calibri"/>
                          <a:cs typeface="Calibri"/>
                        </a:rPr>
                        <a:t>$    281,184.50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3">
                      <a:solidFill>
                        <a:srgbClr val="000000"/>
                      </a:solidFill>
                      <a:prstDash val="solid"/>
                    </a:lnB>
                  </a:tcPr>
                </a:tc>
              </a:tr>
              <a:tr h="142494">
                <a:tc>
                  <a:txBody>
                    <a:bodyPr/>
                    <a:lstStyle/>
                    <a:p>
                      <a:pPr/>
                      <a:endParaRPr sz="800">
                        <a:latin typeface="Calibri"/>
                        <a:cs typeface="Calibri"/>
                      </a:endParaRPr>
                    </a:p>
                  </a:txBody>
                  <a:tcPr marL="0" marR="0" marB="0" marT="0">
                    <a:lnL w="9143">
                      <a:solidFill>
                        <a:srgbClr val="000000"/>
                      </a:solidFill>
                      <a:prstDash val="solid"/>
                    </a:lnL>
                    <a:lnR w="9143">
                      <a:solidFill>
                        <a:srgbClr val="000000"/>
                      </a:solidFill>
                      <a:prstDash val="solid"/>
                    </a:lnR>
                    <a:lnT w="9143">
                      <a:solidFill>
                        <a:srgbClr val="000000"/>
                      </a:solidFill>
                      <a:prstDash val="solid"/>
                    </a:lnT>
                    <a:lnB w="9143">
                      <a:solidFill>
                        <a:srgbClr val="000000"/>
                      </a:solidFill>
                      <a:prstDash val="solid"/>
                    </a:lnB>
                  </a:tcPr>
                </a:tc>
                <a:tc>
                  <a:txBody>
                    <a:bodyPr/>
                    <a:lstStyle/>
                    <a:p>
                      <a:pPr algn="r" marR="27940">
                        <a:lnSpc>
                          <a:spcPts val="985"/>
                        </a:lnSpc>
                      </a:pPr>
                      <a:r>
                        <a:rPr dirty="0" sz="850" spc="15" i="1">
                          <a:latin typeface="Calibri"/>
                          <a:cs typeface="Calibri"/>
                        </a:rPr>
                        <a:t>Designated </a:t>
                      </a:r>
                      <a:r>
                        <a:rPr dirty="0" sz="850" spc="10" i="1">
                          <a:latin typeface="Calibri"/>
                          <a:cs typeface="Calibri"/>
                        </a:rPr>
                        <a:t>for </a:t>
                      </a:r>
                      <a:r>
                        <a:rPr dirty="0" sz="850" spc="15" i="1">
                          <a:latin typeface="Calibri"/>
                          <a:cs typeface="Calibri"/>
                        </a:rPr>
                        <a:t>Next</a:t>
                      </a:r>
                      <a:r>
                        <a:rPr dirty="0" sz="850" spc="-55" i="1">
                          <a:latin typeface="Calibri"/>
                          <a:cs typeface="Calibri"/>
                        </a:rPr>
                        <a:t> </a:t>
                      </a:r>
                      <a:r>
                        <a:rPr dirty="0" sz="850" spc="15" i="1">
                          <a:latin typeface="Calibri"/>
                          <a:cs typeface="Calibri"/>
                        </a:rPr>
                        <a:t>Year</a:t>
                      </a:r>
                      <a:endParaRPr sz="850">
                        <a:latin typeface="Calibri"/>
                        <a:cs typeface="Calibri"/>
                      </a:endParaRPr>
                    </a:p>
                  </a:txBody>
                  <a:tcPr marL="0" marR="0" marB="0" marT="0">
                    <a:lnL w="9143">
                      <a:solidFill>
                        <a:srgbClr val="000000"/>
                      </a:solidFill>
                      <a:prstDash val="solid"/>
                    </a:lnL>
                    <a:lnR w="9144">
                      <a:solidFill>
                        <a:srgbClr val="000000"/>
                      </a:solidFill>
                      <a:prstDash val="solid"/>
                    </a:lnR>
                    <a:lnT w="9143">
                      <a:solidFill>
                        <a:srgbClr val="000000"/>
                      </a:solidFill>
                      <a:prstDash val="solid"/>
                    </a:lnT>
                    <a:lnB w="9143">
                      <a:solidFill>
                        <a:srgbClr val="000000"/>
                      </a:solidFill>
                      <a:prstDash val="solid"/>
                    </a:lnB>
                  </a:tcPr>
                </a:tc>
                <a:tc>
                  <a:txBody>
                    <a:bodyPr/>
                    <a:lstStyle/>
                    <a:p>
                      <a:pPr/>
                      <a:endParaRPr sz="850">
                        <a:latin typeface="Calibri"/>
                        <a:cs typeface="Calibri"/>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3">
                      <a:solidFill>
                        <a:srgbClr val="000000"/>
                      </a:solidFill>
                      <a:prstDash val="solid"/>
                    </a:lnB>
                  </a:tcPr>
                </a:tc>
                <a:tc>
                  <a:txBody>
                    <a:bodyPr/>
                    <a:lstStyle/>
                    <a:p>
                      <a:pPr algn="ctr">
                        <a:lnSpc>
                          <a:spcPct val="100000"/>
                        </a:lnSpc>
                        <a:spcBef>
                          <a:spcPts val="15"/>
                        </a:spcBef>
                        <a:tabLst>
                          <a:tab pos="208915" algn="l"/>
                        </a:tabLst>
                      </a:pPr>
                      <a:r>
                        <a:rPr dirty="0" sz="800" spc="5">
                          <a:latin typeface="Calibri"/>
                          <a:cs typeface="Calibri"/>
                        </a:rPr>
                        <a:t>$	65,131.00</a:t>
                      </a:r>
                      <a:endParaRPr sz="800">
                        <a:latin typeface="Calibri"/>
                        <a:cs typeface="Calibri"/>
                      </a:endParaRPr>
                    </a:p>
                  </a:txBody>
                  <a:tcPr marL="0" marR="0" marB="0" marT="1905">
                    <a:lnL w="9144">
                      <a:solidFill>
                        <a:srgbClr val="000000"/>
                      </a:solidFill>
                      <a:prstDash val="solid"/>
                    </a:lnL>
                    <a:lnR w="9144">
                      <a:solidFill>
                        <a:srgbClr val="000000"/>
                      </a:solidFill>
                      <a:prstDash val="solid"/>
                    </a:lnR>
                    <a:lnT w="9143">
                      <a:solidFill>
                        <a:srgbClr val="000000"/>
                      </a:solidFill>
                      <a:prstDash val="solid"/>
                    </a:lnT>
                    <a:lnB w="9143">
                      <a:solidFill>
                        <a:srgbClr val="000000"/>
                      </a:solidFill>
                      <a:prstDash val="solid"/>
                    </a:lnB>
                  </a:tcPr>
                </a:tc>
                <a:tc>
                  <a:txBody>
                    <a:bodyPr/>
                    <a:lstStyle/>
                    <a:p>
                      <a:pPr marL="44450">
                        <a:lnSpc>
                          <a:spcPct val="100000"/>
                        </a:lnSpc>
                        <a:spcBef>
                          <a:spcPts val="15"/>
                        </a:spcBef>
                        <a:tabLst>
                          <a:tab pos="254000" algn="l"/>
                        </a:tabLst>
                      </a:pPr>
                      <a:r>
                        <a:rPr dirty="0" sz="800" spc="5">
                          <a:latin typeface="Calibri"/>
                          <a:cs typeface="Calibri"/>
                        </a:rPr>
                        <a:t>$	43,969.00</a:t>
                      </a:r>
                      <a:endParaRPr sz="800">
                        <a:latin typeface="Calibri"/>
                        <a:cs typeface="Calibri"/>
                      </a:endParaRPr>
                    </a:p>
                  </a:txBody>
                  <a:tcPr marL="0" marR="0" marB="0" marT="1905">
                    <a:lnL w="9144">
                      <a:solidFill>
                        <a:srgbClr val="000000"/>
                      </a:solidFill>
                      <a:prstDash val="solid"/>
                    </a:lnL>
                    <a:lnR w="9144">
                      <a:solidFill>
                        <a:srgbClr val="000000"/>
                      </a:solidFill>
                      <a:prstDash val="solid"/>
                    </a:lnR>
                    <a:lnT w="9143">
                      <a:solidFill>
                        <a:srgbClr val="000000"/>
                      </a:solidFill>
                      <a:prstDash val="solid"/>
                    </a:lnT>
                    <a:lnB w="9143">
                      <a:solidFill>
                        <a:srgbClr val="000000"/>
                      </a:solidFill>
                      <a:prstDash val="solid"/>
                    </a:lnB>
                  </a:tcPr>
                </a:tc>
                <a:tc>
                  <a:txBody>
                    <a:bodyPr/>
                    <a:lstStyle/>
                    <a:p>
                      <a:pPr marL="44450">
                        <a:lnSpc>
                          <a:spcPct val="100000"/>
                        </a:lnSpc>
                        <a:spcBef>
                          <a:spcPts val="15"/>
                        </a:spcBef>
                        <a:tabLst>
                          <a:tab pos="254000" algn="l"/>
                        </a:tabLst>
                      </a:pPr>
                      <a:r>
                        <a:rPr dirty="0" sz="800" spc="5">
                          <a:latin typeface="Calibri"/>
                          <a:cs typeface="Calibri"/>
                        </a:rPr>
                        <a:t>$	33,020.00</a:t>
                      </a:r>
                      <a:endParaRPr sz="800">
                        <a:latin typeface="Calibri"/>
                        <a:cs typeface="Calibri"/>
                      </a:endParaRPr>
                    </a:p>
                  </a:txBody>
                  <a:tcPr marL="0" marR="0" marB="0" marT="1905">
                    <a:lnL w="9144">
                      <a:solidFill>
                        <a:srgbClr val="000000"/>
                      </a:solidFill>
                      <a:prstDash val="solid"/>
                    </a:lnL>
                    <a:lnR w="9144">
                      <a:solidFill>
                        <a:srgbClr val="000000"/>
                      </a:solidFill>
                      <a:prstDash val="solid"/>
                    </a:lnR>
                    <a:lnT w="9143">
                      <a:solidFill>
                        <a:srgbClr val="000000"/>
                      </a:solidFill>
                      <a:prstDash val="solid"/>
                    </a:lnT>
                    <a:lnB w="9143">
                      <a:solidFill>
                        <a:srgbClr val="000000"/>
                      </a:solidFill>
                      <a:prstDash val="solid"/>
                    </a:lnB>
                  </a:tcPr>
                </a:tc>
                <a:tc>
                  <a:txBody>
                    <a:bodyPr/>
                    <a:lstStyle/>
                    <a:p>
                      <a:pPr marL="44450">
                        <a:lnSpc>
                          <a:spcPct val="100000"/>
                        </a:lnSpc>
                        <a:spcBef>
                          <a:spcPts val="15"/>
                        </a:spcBef>
                        <a:tabLst>
                          <a:tab pos="254000" algn="l"/>
                        </a:tabLst>
                      </a:pPr>
                      <a:r>
                        <a:rPr dirty="0" sz="800" spc="5">
                          <a:latin typeface="Calibri"/>
                          <a:cs typeface="Calibri"/>
                        </a:rPr>
                        <a:t>$	33,717.00</a:t>
                      </a:r>
                      <a:endParaRPr sz="800">
                        <a:latin typeface="Calibri"/>
                        <a:cs typeface="Calibri"/>
                      </a:endParaRPr>
                    </a:p>
                  </a:txBody>
                  <a:tcPr marL="0" marR="0" marB="0" marT="1905">
                    <a:lnL w="9144">
                      <a:solidFill>
                        <a:srgbClr val="000000"/>
                      </a:solidFill>
                      <a:prstDash val="solid"/>
                    </a:lnL>
                    <a:lnR w="9144">
                      <a:solidFill>
                        <a:srgbClr val="000000"/>
                      </a:solidFill>
                      <a:prstDash val="solid"/>
                    </a:lnR>
                    <a:lnT w="9143">
                      <a:solidFill>
                        <a:srgbClr val="000000"/>
                      </a:solidFill>
                      <a:prstDash val="solid"/>
                    </a:lnT>
                    <a:lnB w="9143">
                      <a:solidFill>
                        <a:srgbClr val="000000"/>
                      </a:solidFill>
                      <a:prstDash val="solid"/>
                    </a:lnB>
                  </a:tcPr>
                </a:tc>
                <a:tc>
                  <a:txBody>
                    <a:bodyPr/>
                    <a:lstStyle/>
                    <a:p>
                      <a:pPr marL="44450">
                        <a:lnSpc>
                          <a:spcPct val="100000"/>
                        </a:lnSpc>
                        <a:spcBef>
                          <a:spcPts val="15"/>
                        </a:spcBef>
                        <a:tabLst>
                          <a:tab pos="254000" algn="l"/>
                        </a:tabLst>
                      </a:pPr>
                      <a:r>
                        <a:rPr dirty="0" sz="800" spc="5">
                          <a:latin typeface="Calibri"/>
                          <a:cs typeface="Calibri"/>
                        </a:rPr>
                        <a:t>$	45,467.00</a:t>
                      </a:r>
                      <a:endParaRPr sz="800">
                        <a:latin typeface="Calibri"/>
                        <a:cs typeface="Calibri"/>
                      </a:endParaRPr>
                    </a:p>
                  </a:txBody>
                  <a:tcPr marL="0" marR="0" marB="0" marT="1905">
                    <a:lnL w="9144">
                      <a:solidFill>
                        <a:srgbClr val="000000"/>
                      </a:solidFill>
                      <a:prstDash val="solid"/>
                    </a:lnL>
                    <a:lnR w="9144">
                      <a:solidFill>
                        <a:srgbClr val="000000"/>
                      </a:solidFill>
                      <a:prstDash val="solid"/>
                    </a:lnR>
                    <a:lnT w="9143">
                      <a:solidFill>
                        <a:srgbClr val="000000"/>
                      </a:solidFill>
                      <a:prstDash val="solid"/>
                    </a:lnT>
                    <a:lnB w="9143">
                      <a:solidFill>
                        <a:srgbClr val="000000"/>
                      </a:solidFill>
                      <a:prstDash val="solid"/>
                    </a:lnB>
                  </a:tcPr>
                </a:tc>
              </a:tr>
              <a:tr h="135635">
                <a:tc>
                  <a:txBody>
                    <a:bodyPr/>
                    <a:lstStyle/>
                    <a:p>
                      <a:pPr/>
                      <a:endParaRPr sz="800">
                        <a:latin typeface="Calibri"/>
                        <a:cs typeface="Calibri"/>
                      </a:endParaRPr>
                    </a:p>
                  </a:txBody>
                  <a:tcPr marL="0" marR="0" marB="0" marT="0">
                    <a:lnL w="9143">
                      <a:solidFill>
                        <a:srgbClr val="000000"/>
                      </a:solidFill>
                      <a:prstDash val="solid"/>
                    </a:lnL>
                    <a:lnR w="9143">
                      <a:solidFill>
                        <a:srgbClr val="000000"/>
                      </a:solidFill>
                      <a:prstDash val="solid"/>
                    </a:lnR>
                    <a:lnT w="9143">
                      <a:solidFill>
                        <a:srgbClr val="000000"/>
                      </a:solidFill>
                      <a:prstDash val="solid"/>
                    </a:lnT>
                    <a:lnB w="9143">
                      <a:solidFill>
                        <a:srgbClr val="000000"/>
                      </a:solidFill>
                      <a:prstDash val="solid"/>
                    </a:lnB>
                  </a:tcPr>
                </a:tc>
                <a:tc>
                  <a:txBody>
                    <a:bodyPr/>
                    <a:lstStyle/>
                    <a:p>
                      <a:pPr marL="13335">
                        <a:lnSpc>
                          <a:spcPts val="919"/>
                        </a:lnSpc>
                      </a:pPr>
                      <a:r>
                        <a:rPr dirty="0" sz="800" spc="5">
                          <a:latin typeface="Calibri"/>
                          <a:cs typeface="Calibri"/>
                        </a:rPr>
                        <a:t>NAESP</a:t>
                      </a:r>
                      <a:r>
                        <a:rPr dirty="0" sz="800" spc="-65">
                          <a:latin typeface="Calibri"/>
                          <a:cs typeface="Calibri"/>
                        </a:rPr>
                        <a:t> </a:t>
                      </a:r>
                      <a:r>
                        <a:rPr dirty="0" sz="800" spc="5">
                          <a:latin typeface="Calibri"/>
                          <a:cs typeface="Calibri"/>
                        </a:rPr>
                        <a:t>Rebate</a:t>
                      </a:r>
                      <a:endParaRPr sz="800">
                        <a:latin typeface="Calibri"/>
                        <a:cs typeface="Calibri"/>
                      </a:endParaRPr>
                    </a:p>
                  </a:txBody>
                  <a:tcPr marL="0" marR="0" marB="0" marT="0">
                    <a:lnL w="9143">
                      <a:solidFill>
                        <a:srgbClr val="000000"/>
                      </a:solidFill>
                      <a:prstDash val="solid"/>
                    </a:lnL>
                    <a:lnR w="9144">
                      <a:solidFill>
                        <a:srgbClr val="000000"/>
                      </a:solidFill>
                      <a:prstDash val="solid"/>
                    </a:lnR>
                    <a:lnT w="9143">
                      <a:solidFill>
                        <a:srgbClr val="000000"/>
                      </a:solidFill>
                      <a:prstDash val="solid"/>
                    </a:lnT>
                    <a:lnB w="9143">
                      <a:solidFill>
                        <a:srgbClr val="000000"/>
                      </a:solidFill>
                      <a:prstDash val="solid"/>
                    </a:lnB>
                  </a:tcPr>
                </a:tc>
                <a:tc>
                  <a:txBody>
                    <a:bodyPr/>
                    <a:lstStyle/>
                    <a:p>
                      <a:pPr marL="44450">
                        <a:lnSpc>
                          <a:spcPts val="919"/>
                        </a:lnSpc>
                        <a:tabLst>
                          <a:tab pos="329565" algn="l"/>
                        </a:tabLst>
                      </a:pPr>
                      <a:r>
                        <a:rPr dirty="0" sz="800" spc="5">
                          <a:latin typeface="Calibri"/>
                          <a:cs typeface="Calibri"/>
                        </a:rPr>
                        <a:t>$	4,000.00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3">
                      <a:solidFill>
                        <a:srgbClr val="000000"/>
                      </a:solidFill>
                      <a:prstDash val="solid"/>
                    </a:lnB>
                  </a:tcPr>
                </a:tc>
                <a:tc>
                  <a:txBody>
                    <a:bodyPr/>
                    <a:lstStyle/>
                    <a:p>
                      <a:pPr algn="ctr">
                        <a:lnSpc>
                          <a:spcPts val="919"/>
                        </a:lnSpc>
                        <a:tabLst>
                          <a:tab pos="261620" algn="l"/>
                        </a:tabLst>
                      </a:pPr>
                      <a:r>
                        <a:rPr dirty="0" sz="800" spc="5">
                          <a:latin typeface="Calibri"/>
                          <a:cs typeface="Calibri"/>
                        </a:rPr>
                        <a:t>$	6,048.00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3">
                      <a:solidFill>
                        <a:srgbClr val="000000"/>
                      </a:solidFill>
                      <a:prstDash val="solid"/>
                    </a:lnB>
                  </a:tcPr>
                </a:tc>
                <a:tc>
                  <a:txBody>
                    <a:bodyPr/>
                    <a:lstStyle/>
                    <a:p>
                      <a:pPr marL="44450">
                        <a:lnSpc>
                          <a:spcPts val="919"/>
                        </a:lnSpc>
                        <a:tabLst>
                          <a:tab pos="306705" algn="l"/>
                        </a:tabLst>
                      </a:pPr>
                      <a:r>
                        <a:rPr dirty="0" sz="800" spc="5">
                          <a:latin typeface="Calibri"/>
                          <a:cs typeface="Calibri"/>
                        </a:rPr>
                        <a:t>$	4,468.00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3">
                      <a:solidFill>
                        <a:srgbClr val="000000"/>
                      </a:solidFill>
                      <a:prstDash val="solid"/>
                    </a:lnB>
                  </a:tcPr>
                </a:tc>
                <a:tc>
                  <a:txBody>
                    <a:bodyPr/>
                    <a:lstStyle/>
                    <a:p>
                      <a:pPr marL="44450">
                        <a:lnSpc>
                          <a:spcPts val="919"/>
                        </a:lnSpc>
                        <a:tabLst>
                          <a:tab pos="306705" algn="l"/>
                        </a:tabLst>
                      </a:pPr>
                      <a:r>
                        <a:rPr dirty="0" sz="800" spc="5">
                          <a:latin typeface="Calibri"/>
                          <a:cs typeface="Calibri"/>
                        </a:rPr>
                        <a:t>$	4,490.00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3">
                      <a:solidFill>
                        <a:srgbClr val="000000"/>
                      </a:solidFill>
                      <a:prstDash val="solid"/>
                    </a:lnB>
                  </a:tcPr>
                </a:tc>
                <a:tc>
                  <a:txBody>
                    <a:bodyPr/>
                    <a:lstStyle/>
                    <a:p>
                      <a:pPr marL="44450">
                        <a:lnSpc>
                          <a:spcPts val="919"/>
                        </a:lnSpc>
                        <a:tabLst>
                          <a:tab pos="306705" algn="l"/>
                        </a:tabLst>
                      </a:pPr>
                      <a:r>
                        <a:rPr dirty="0" sz="800" spc="5">
                          <a:latin typeface="Calibri"/>
                          <a:cs typeface="Calibri"/>
                        </a:rPr>
                        <a:t>$	4,014.00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3">
                      <a:solidFill>
                        <a:srgbClr val="000000"/>
                      </a:solidFill>
                      <a:prstDash val="solid"/>
                    </a:lnB>
                  </a:tcPr>
                </a:tc>
                <a:tc>
                  <a:txBody>
                    <a:bodyPr/>
                    <a:lstStyle/>
                    <a:p>
                      <a:pPr marL="44450">
                        <a:lnSpc>
                          <a:spcPts val="919"/>
                        </a:lnSpc>
                        <a:tabLst>
                          <a:tab pos="306705" algn="l"/>
                        </a:tabLst>
                      </a:pPr>
                      <a:r>
                        <a:rPr dirty="0" sz="800" spc="5">
                          <a:latin typeface="Calibri"/>
                          <a:cs typeface="Calibri"/>
                        </a:rPr>
                        <a:t>$	5,440.00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3">
                      <a:solidFill>
                        <a:srgbClr val="000000"/>
                      </a:solidFill>
                      <a:prstDash val="solid"/>
                    </a:lnB>
                  </a:tcPr>
                </a:tc>
              </a:tr>
              <a:tr h="135636">
                <a:tc>
                  <a:txBody>
                    <a:bodyPr/>
                    <a:lstStyle/>
                    <a:p>
                      <a:pPr/>
                      <a:endParaRPr sz="800">
                        <a:latin typeface="Calibri"/>
                        <a:cs typeface="Calibri"/>
                      </a:endParaRPr>
                    </a:p>
                  </a:txBody>
                  <a:tcPr marL="0" marR="0" marB="0" marT="0">
                    <a:lnL w="9143">
                      <a:solidFill>
                        <a:srgbClr val="000000"/>
                      </a:solidFill>
                      <a:prstDash val="solid"/>
                    </a:lnL>
                    <a:lnR w="9143">
                      <a:solidFill>
                        <a:srgbClr val="000000"/>
                      </a:solidFill>
                      <a:prstDash val="solid"/>
                    </a:lnR>
                    <a:lnT w="9143">
                      <a:solidFill>
                        <a:srgbClr val="000000"/>
                      </a:solidFill>
                      <a:prstDash val="solid"/>
                    </a:lnT>
                    <a:lnB w="9143">
                      <a:solidFill>
                        <a:srgbClr val="000000"/>
                      </a:solidFill>
                      <a:prstDash val="solid"/>
                    </a:lnB>
                  </a:tcPr>
                </a:tc>
                <a:tc>
                  <a:txBody>
                    <a:bodyPr/>
                    <a:lstStyle/>
                    <a:p>
                      <a:pPr marL="13335">
                        <a:lnSpc>
                          <a:spcPts val="919"/>
                        </a:lnSpc>
                      </a:pPr>
                      <a:r>
                        <a:rPr dirty="0" sz="800" spc="5">
                          <a:latin typeface="Calibri"/>
                          <a:cs typeface="Calibri"/>
                        </a:rPr>
                        <a:t>MAESP District</a:t>
                      </a:r>
                      <a:r>
                        <a:rPr dirty="0" sz="800" spc="-65">
                          <a:latin typeface="Calibri"/>
                          <a:cs typeface="Calibri"/>
                        </a:rPr>
                        <a:t> </a:t>
                      </a:r>
                      <a:r>
                        <a:rPr dirty="0" sz="800" spc="5">
                          <a:latin typeface="Calibri"/>
                          <a:cs typeface="Calibri"/>
                        </a:rPr>
                        <a:t>Dues*</a:t>
                      </a:r>
                      <a:endParaRPr sz="800">
                        <a:latin typeface="Calibri"/>
                        <a:cs typeface="Calibri"/>
                      </a:endParaRPr>
                    </a:p>
                  </a:txBody>
                  <a:tcPr marL="0" marR="0" marB="0" marT="0">
                    <a:lnL w="9143">
                      <a:solidFill>
                        <a:srgbClr val="000000"/>
                      </a:solidFill>
                      <a:prstDash val="solid"/>
                    </a:lnL>
                    <a:lnR w="9144">
                      <a:solidFill>
                        <a:srgbClr val="000000"/>
                      </a:solidFill>
                      <a:prstDash val="solid"/>
                    </a:lnR>
                    <a:lnT w="9143">
                      <a:solidFill>
                        <a:srgbClr val="000000"/>
                      </a:solidFill>
                      <a:prstDash val="solid"/>
                    </a:lnT>
                    <a:lnB w="9143">
                      <a:solidFill>
                        <a:srgbClr val="000000"/>
                      </a:solidFill>
                      <a:prstDash val="solid"/>
                    </a:lnB>
                  </a:tcPr>
                </a:tc>
                <a:tc>
                  <a:txBody>
                    <a:bodyPr/>
                    <a:lstStyle/>
                    <a:p>
                      <a:pPr marL="44450">
                        <a:lnSpc>
                          <a:spcPts val="919"/>
                        </a:lnSpc>
                        <a:tabLst>
                          <a:tab pos="276860" algn="l"/>
                        </a:tabLst>
                      </a:pPr>
                      <a:r>
                        <a:rPr dirty="0" sz="800" spc="5">
                          <a:latin typeface="Calibri"/>
                          <a:cs typeface="Calibri"/>
                        </a:rPr>
                        <a:t>$	15,000.00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3">
                      <a:solidFill>
                        <a:srgbClr val="000000"/>
                      </a:solidFill>
                      <a:prstDash val="solid"/>
                    </a:lnB>
                  </a:tcPr>
                </a:tc>
                <a:tc>
                  <a:txBody>
                    <a:bodyPr/>
                    <a:lstStyle/>
                    <a:p>
                      <a:pPr algn="ctr">
                        <a:lnSpc>
                          <a:spcPts val="919"/>
                        </a:lnSpc>
                        <a:tabLst>
                          <a:tab pos="208915" algn="l"/>
                        </a:tabLst>
                      </a:pPr>
                      <a:r>
                        <a:rPr dirty="0" sz="800" spc="5">
                          <a:latin typeface="Calibri"/>
                          <a:cs typeface="Calibri"/>
                        </a:rPr>
                        <a:t>$	18,100.00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3">
                      <a:solidFill>
                        <a:srgbClr val="000000"/>
                      </a:solidFill>
                      <a:prstDash val="solid"/>
                    </a:lnB>
                  </a:tcPr>
                </a:tc>
                <a:tc>
                  <a:txBody>
                    <a:bodyPr/>
                    <a:lstStyle/>
                    <a:p>
                      <a:pPr marL="44450">
                        <a:lnSpc>
                          <a:spcPts val="919"/>
                        </a:lnSpc>
                        <a:tabLst>
                          <a:tab pos="254000" algn="l"/>
                        </a:tabLst>
                      </a:pPr>
                      <a:r>
                        <a:rPr dirty="0" sz="800" spc="5">
                          <a:latin typeface="Calibri"/>
                          <a:cs typeface="Calibri"/>
                        </a:rPr>
                        <a:t>$	14,743.53</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3">
                      <a:solidFill>
                        <a:srgbClr val="000000"/>
                      </a:solidFill>
                      <a:prstDash val="solid"/>
                    </a:lnB>
                  </a:tcPr>
                </a:tc>
                <a:tc>
                  <a:txBody>
                    <a:bodyPr/>
                    <a:lstStyle/>
                    <a:p>
                      <a:pPr marL="44450">
                        <a:lnSpc>
                          <a:spcPts val="919"/>
                        </a:lnSpc>
                        <a:tabLst>
                          <a:tab pos="306705" algn="l"/>
                        </a:tabLst>
                      </a:pPr>
                      <a:r>
                        <a:rPr dirty="0" sz="800" spc="5">
                          <a:latin typeface="Calibri"/>
                          <a:cs typeface="Calibri"/>
                        </a:rPr>
                        <a:t>$	5,630.00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3">
                      <a:solidFill>
                        <a:srgbClr val="000000"/>
                      </a:solidFill>
                      <a:prstDash val="solid"/>
                    </a:lnB>
                  </a:tcPr>
                </a:tc>
                <a:tc>
                  <a:txBody>
                    <a:bodyPr/>
                    <a:lstStyle/>
                    <a:p>
                      <a:pPr marL="44450">
                        <a:lnSpc>
                          <a:spcPts val="919"/>
                        </a:lnSpc>
                        <a:tabLst>
                          <a:tab pos="306705" algn="l"/>
                        </a:tabLst>
                      </a:pPr>
                      <a:r>
                        <a:rPr dirty="0" sz="800" spc="5">
                          <a:latin typeface="Calibri"/>
                          <a:cs typeface="Calibri"/>
                        </a:rPr>
                        <a:t>$	6,065.00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3">
                      <a:solidFill>
                        <a:srgbClr val="000000"/>
                      </a:solidFill>
                      <a:prstDash val="solid"/>
                    </a:lnB>
                  </a:tcPr>
                </a:tc>
                <a:tc>
                  <a:txBody>
                    <a:bodyPr/>
                    <a:lstStyle/>
                    <a:p>
                      <a:pPr marL="44450">
                        <a:lnSpc>
                          <a:spcPts val="919"/>
                        </a:lnSpc>
                        <a:tabLst>
                          <a:tab pos="254000" algn="l"/>
                        </a:tabLst>
                      </a:pPr>
                      <a:r>
                        <a:rPr dirty="0" sz="800" spc="5">
                          <a:latin typeface="Calibri"/>
                          <a:cs typeface="Calibri"/>
                        </a:rPr>
                        <a:t>$	16,550.00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3">
                      <a:solidFill>
                        <a:srgbClr val="000000"/>
                      </a:solidFill>
                      <a:prstDash val="solid"/>
                    </a:lnB>
                  </a:tcPr>
                </a:tc>
              </a:tr>
              <a:tr h="142493">
                <a:tc>
                  <a:txBody>
                    <a:bodyPr/>
                    <a:lstStyle/>
                    <a:p>
                      <a:pPr/>
                      <a:endParaRPr sz="800">
                        <a:latin typeface="Calibri"/>
                        <a:cs typeface="Calibri"/>
                      </a:endParaRPr>
                    </a:p>
                  </a:txBody>
                  <a:tcPr marL="0" marR="0" marB="0" marT="0">
                    <a:lnL w="9143">
                      <a:solidFill>
                        <a:srgbClr val="000000"/>
                      </a:solidFill>
                      <a:prstDash val="solid"/>
                    </a:lnL>
                    <a:lnR w="9143">
                      <a:solidFill>
                        <a:srgbClr val="000000"/>
                      </a:solidFill>
                      <a:prstDash val="solid"/>
                    </a:lnR>
                    <a:lnT w="9143">
                      <a:solidFill>
                        <a:srgbClr val="000000"/>
                      </a:solidFill>
                      <a:prstDash val="solid"/>
                    </a:lnT>
                    <a:lnB w="9144">
                      <a:solidFill>
                        <a:srgbClr val="000000"/>
                      </a:solidFill>
                      <a:prstDash val="solid"/>
                    </a:lnB>
                  </a:tcPr>
                </a:tc>
                <a:tc>
                  <a:txBody>
                    <a:bodyPr/>
                    <a:lstStyle/>
                    <a:p>
                      <a:pPr algn="r" marR="27940">
                        <a:lnSpc>
                          <a:spcPts val="985"/>
                        </a:lnSpc>
                      </a:pPr>
                      <a:r>
                        <a:rPr dirty="0" sz="850" spc="15" i="1">
                          <a:latin typeface="Calibri"/>
                          <a:cs typeface="Calibri"/>
                        </a:rPr>
                        <a:t>Designated </a:t>
                      </a:r>
                      <a:r>
                        <a:rPr dirty="0" sz="850" spc="10" i="1">
                          <a:latin typeface="Calibri"/>
                          <a:cs typeface="Calibri"/>
                        </a:rPr>
                        <a:t>for </a:t>
                      </a:r>
                      <a:r>
                        <a:rPr dirty="0" sz="850" spc="15" i="1">
                          <a:latin typeface="Calibri"/>
                          <a:cs typeface="Calibri"/>
                        </a:rPr>
                        <a:t>Next</a:t>
                      </a:r>
                      <a:r>
                        <a:rPr dirty="0" sz="850" spc="-55" i="1">
                          <a:latin typeface="Calibri"/>
                          <a:cs typeface="Calibri"/>
                        </a:rPr>
                        <a:t> </a:t>
                      </a:r>
                      <a:r>
                        <a:rPr dirty="0" sz="850" spc="15" i="1">
                          <a:latin typeface="Calibri"/>
                          <a:cs typeface="Calibri"/>
                        </a:rPr>
                        <a:t>Year</a:t>
                      </a:r>
                      <a:endParaRPr sz="850">
                        <a:latin typeface="Calibri"/>
                        <a:cs typeface="Calibri"/>
                      </a:endParaRPr>
                    </a:p>
                  </a:txBody>
                  <a:tcPr marL="0" marR="0" marB="0" marT="0">
                    <a:lnL w="9143">
                      <a:solidFill>
                        <a:srgbClr val="000000"/>
                      </a:solidFill>
                      <a:prstDash val="solid"/>
                    </a:lnL>
                    <a:lnR w="9144">
                      <a:solidFill>
                        <a:srgbClr val="000000"/>
                      </a:solidFill>
                      <a:prstDash val="solid"/>
                    </a:lnR>
                    <a:lnT w="9143">
                      <a:solidFill>
                        <a:srgbClr val="000000"/>
                      </a:solidFill>
                      <a:prstDash val="solid"/>
                    </a:lnT>
                    <a:lnB w="9144">
                      <a:solidFill>
                        <a:srgbClr val="000000"/>
                      </a:solidFill>
                      <a:prstDash val="solid"/>
                    </a:lnB>
                  </a:tcPr>
                </a:tc>
                <a:tc>
                  <a:txBody>
                    <a:bodyPr/>
                    <a:lstStyle/>
                    <a:p>
                      <a:pPr/>
                      <a:endParaRPr sz="850">
                        <a:latin typeface="Calibri"/>
                        <a:cs typeface="Calibri"/>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4">
                      <a:solidFill>
                        <a:srgbClr val="000000"/>
                      </a:solidFill>
                      <a:prstDash val="solid"/>
                    </a:lnB>
                  </a:tcPr>
                </a:tc>
                <a:tc>
                  <a:txBody>
                    <a:bodyPr/>
                    <a:lstStyle/>
                    <a:p>
                      <a:pPr algn="ctr">
                        <a:lnSpc>
                          <a:spcPct val="100000"/>
                        </a:lnSpc>
                        <a:spcBef>
                          <a:spcPts val="15"/>
                        </a:spcBef>
                        <a:tabLst>
                          <a:tab pos="261620" algn="l"/>
                        </a:tabLst>
                      </a:pPr>
                      <a:r>
                        <a:rPr dirty="0" sz="800" spc="5">
                          <a:latin typeface="Calibri"/>
                          <a:cs typeface="Calibri"/>
                        </a:rPr>
                        <a:t>$	3,765.00</a:t>
                      </a:r>
                      <a:endParaRPr sz="800">
                        <a:latin typeface="Calibri"/>
                        <a:cs typeface="Calibri"/>
                      </a:endParaRPr>
                    </a:p>
                  </a:txBody>
                  <a:tcPr marL="0" marR="0" marB="0" marT="1905">
                    <a:lnL w="9144">
                      <a:solidFill>
                        <a:srgbClr val="000000"/>
                      </a:solidFill>
                      <a:prstDash val="solid"/>
                    </a:lnL>
                    <a:lnR w="9144">
                      <a:solidFill>
                        <a:srgbClr val="000000"/>
                      </a:solidFill>
                      <a:prstDash val="solid"/>
                    </a:lnR>
                    <a:lnT w="9143">
                      <a:solidFill>
                        <a:srgbClr val="000000"/>
                      </a:solidFill>
                      <a:prstDash val="solid"/>
                    </a:lnT>
                    <a:lnB w="9144">
                      <a:solidFill>
                        <a:srgbClr val="000000"/>
                      </a:solidFill>
                      <a:prstDash val="solid"/>
                    </a:lnB>
                  </a:tcPr>
                </a:tc>
                <a:tc>
                  <a:txBody>
                    <a:bodyPr/>
                    <a:lstStyle/>
                    <a:p>
                      <a:pPr marL="44450">
                        <a:lnSpc>
                          <a:spcPct val="100000"/>
                        </a:lnSpc>
                        <a:spcBef>
                          <a:spcPts val="15"/>
                        </a:spcBef>
                        <a:tabLst>
                          <a:tab pos="306705" algn="l"/>
                        </a:tabLst>
                      </a:pPr>
                      <a:r>
                        <a:rPr dirty="0" sz="800" spc="5">
                          <a:latin typeface="Calibri"/>
                          <a:cs typeface="Calibri"/>
                        </a:rPr>
                        <a:t>$	2,845.00</a:t>
                      </a:r>
                      <a:endParaRPr sz="800">
                        <a:latin typeface="Calibri"/>
                        <a:cs typeface="Calibri"/>
                      </a:endParaRPr>
                    </a:p>
                  </a:txBody>
                  <a:tcPr marL="0" marR="0" marB="0" marT="1905">
                    <a:lnL w="9144">
                      <a:solidFill>
                        <a:srgbClr val="000000"/>
                      </a:solidFill>
                      <a:prstDash val="solid"/>
                    </a:lnL>
                    <a:lnR w="9144">
                      <a:solidFill>
                        <a:srgbClr val="000000"/>
                      </a:solidFill>
                      <a:prstDash val="solid"/>
                    </a:lnR>
                    <a:lnT w="9143">
                      <a:solidFill>
                        <a:srgbClr val="000000"/>
                      </a:solidFill>
                      <a:prstDash val="solid"/>
                    </a:lnT>
                    <a:lnB w="9144">
                      <a:solidFill>
                        <a:srgbClr val="000000"/>
                      </a:solidFill>
                      <a:prstDash val="solid"/>
                    </a:lnB>
                  </a:tcPr>
                </a:tc>
                <a:tc>
                  <a:txBody>
                    <a:bodyPr/>
                    <a:lstStyle/>
                    <a:p>
                      <a:pPr marL="44450">
                        <a:lnSpc>
                          <a:spcPct val="100000"/>
                        </a:lnSpc>
                        <a:spcBef>
                          <a:spcPts val="15"/>
                        </a:spcBef>
                        <a:tabLst>
                          <a:tab pos="306705" algn="l"/>
                        </a:tabLst>
                      </a:pPr>
                      <a:r>
                        <a:rPr dirty="0" sz="800" spc="5">
                          <a:latin typeface="Calibri"/>
                          <a:cs typeface="Calibri"/>
                        </a:rPr>
                        <a:t>$	1,885.00</a:t>
                      </a:r>
                      <a:endParaRPr sz="800">
                        <a:latin typeface="Calibri"/>
                        <a:cs typeface="Calibri"/>
                      </a:endParaRPr>
                    </a:p>
                  </a:txBody>
                  <a:tcPr marL="0" marR="0" marB="0" marT="1905">
                    <a:lnL w="9144">
                      <a:solidFill>
                        <a:srgbClr val="000000"/>
                      </a:solidFill>
                      <a:prstDash val="solid"/>
                    </a:lnL>
                    <a:lnR w="9144">
                      <a:solidFill>
                        <a:srgbClr val="000000"/>
                      </a:solidFill>
                      <a:prstDash val="solid"/>
                    </a:lnR>
                    <a:lnT w="9143">
                      <a:solidFill>
                        <a:srgbClr val="000000"/>
                      </a:solidFill>
                      <a:prstDash val="solid"/>
                    </a:lnT>
                    <a:lnB w="9144">
                      <a:solidFill>
                        <a:srgbClr val="000000"/>
                      </a:solidFill>
                      <a:prstDash val="solid"/>
                    </a:lnB>
                  </a:tcPr>
                </a:tc>
                <a:tc>
                  <a:txBody>
                    <a:bodyPr/>
                    <a:lstStyle/>
                    <a:p>
                      <a:pPr marL="44450">
                        <a:lnSpc>
                          <a:spcPct val="100000"/>
                        </a:lnSpc>
                        <a:spcBef>
                          <a:spcPts val="15"/>
                        </a:spcBef>
                        <a:tabLst>
                          <a:tab pos="306705" algn="l"/>
                        </a:tabLst>
                      </a:pPr>
                      <a:r>
                        <a:rPr dirty="0" sz="800" spc="5">
                          <a:latin typeface="Calibri"/>
                          <a:cs typeface="Calibri"/>
                        </a:rPr>
                        <a:t>$	1,930.00</a:t>
                      </a:r>
                      <a:endParaRPr sz="800">
                        <a:latin typeface="Calibri"/>
                        <a:cs typeface="Calibri"/>
                      </a:endParaRPr>
                    </a:p>
                  </a:txBody>
                  <a:tcPr marL="0" marR="0" marB="0" marT="1905">
                    <a:lnL w="9144">
                      <a:solidFill>
                        <a:srgbClr val="000000"/>
                      </a:solidFill>
                      <a:prstDash val="solid"/>
                    </a:lnL>
                    <a:lnR w="9144">
                      <a:solidFill>
                        <a:srgbClr val="000000"/>
                      </a:solidFill>
                      <a:prstDash val="solid"/>
                    </a:lnR>
                    <a:lnT w="9143">
                      <a:solidFill>
                        <a:srgbClr val="000000"/>
                      </a:solidFill>
                      <a:prstDash val="solid"/>
                    </a:lnT>
                    <a:lnB w="9144">
                      <a:solidFill>
                        <a:srgbClr val="000000"/>
                      </a:solidFill>
                      <a:prstDash val="solid"/>
                    </a:lnB>
                  </a:tcPr>
                </a:tc>
                <a:tc>
                  <a:txBody>
                    <a:bodyPr/>
                    <a:lstStyle/>
                    <a:p>
                      <a:pPr marL="44450">
                        <a:lnSpc>
                          <a:spcPct val="100000"/>
                        </a:lnSpc>
                        <a:spcBef>
                          <a:spcPts val="15"/>
                        </a:spcBef>
                        <a:tabLst>
                          <a:tab pos="306705" algn="l"/>
                        </a:tabLst>
                      </a:pPr>
                      <a:r>
                        <a:rPr dirty="0" sz="800" spc="5">
                          <a:latin typeface="Calibri"/>
                          <a:cs typeface="Calibri"/>
                        </a:rPr>
                        <a:t>$	2,625.00</a:t>
                      </a:r>
                      <a:endParaRPr sz="800">
                        <a:latin typeface="Calibri"/>
                        <a:cs typeface="Calibri"/>
                      </a:endParaRPr>
                    </a:p>
                  </a:txBody>
                  <a:tcPr marL="0" marR="0" marB="0" marT="1905">
                    <a:lnL w="9144">
                      <a:solidFill>
                        <a:srgbClr val="000000"/>
                      </a:solidFill>
                      <a:prstDash val="solid"/>
                    </a:lnL>
                    <a:lnR w="9144">
                      <a:solidFill>
                        <a:srgbClr val="000000"/>
                      </a:solidFill>
                      <a:prstDash val="solid"/>
                    </a:lnR>
                    <a:lnT w="9143">
                      <a:solidFill>
                        <a:srgbClr val="000000"/>
                      </a:solidFill>
                      <a:prstDash val="solid"/>
                    </a:lnT>
                    <a:lnB w="9144">
                      <a:solidFill>
                        <a:srgbClr val="000000"/>
                      </a:solidFill>
                      <a:prstDash val="solid"/>
                    </a:lnB>
                  </a:tcPr>
                </a:tc>
              </a:tr>
              <a:tr h="142494">
                <a:tc>
                  <a:txBody>
                    <a:bodyPr/>
                    <a:lstStyle/>
                    <a:p>
                      <a:pPr/>
                      <a:endParaRPr sz="800">
                        <a:latin typeface="Calibri"/>
                        <a:cs typeface="Calibri"/>
                      </a:endParaRPr>
                    </a:p>
                  </a:txBody>
                  <a:tcPr marL="0" marR="0" marB="0" marT="0">
                    <a:lnL w="9143">
                      <a:solidFill>
                        <a:srgbClr val="000000"/>
                      </a:solidFill>
                      <a:prstDash val="solid"/>
                    </a:lnL>
                    <a:lnR w="9143">
                      <a:solidFill>
                        <a:srgbClr val="000000"/>
                      </a:solidFill>
                      <a:prstDash val="solid"/>
                    </a:lnR>
                    <a:lnT w="9144">
                      <a:solidFill>
                        <a:srgbClr val="000000"/>
                      </a:solidFill>
                      <a:prstDash val="solid"/>
                    </a:lnT>
                    <a:lnB w="9143">
                      <a:solidFill>
                        <a:srgbClr val="000000"/>
                      </a:solidFill>
                      <a:prstDash val="solid"/>
                    </a:lnB>
                  </a:tcPr>
                </a:tc>
                <a:tc>
                  <a:txBody>
                    <a:bodyPr/>
                    <a:lstStyle/>
                    <a:p>
                      <a:pPr marL="13335">
                        <a:lnSpc>
                          <a:spcPct val="100000"/>
                        </a:lnSpc>
                        <a:spcBef>
                          <a:spcPts val="15"/>
                        </a:spcBef>
                      </a:pPr>
                      <a:r>
                        <a:rPr dirty="0" sz="800" spc="5">
                          <a:latin typeface="Calibri"/>
                          <a:cs typeface="Calibri"/>
                        </a:rPr>
                        <a:t>NAESP Membership</a:t>
                      </a:r>
                      <a:r>
                        <a:rPr dirty="0" sz="800" spc="-40">
                          <a:latin typeface="Calibri"/>
                          <a:cs typeface="Calibri"/>
                        </a:rPr>
                        <a:t> </a:t>
                      </a:r>
                      <a:r>
                        <a:rPr dirty="0" sz="800" spc="5">
                          <a:latin typeface="Calibri"/>
                          <a:cs typeface="Calibri"/>
                        </a:rPr>
                        <a:t>Dues*</a:t>
                      </a:r>
                      <a:endParaRPr sz="800">
                        <a:latin typeface="Calibri"/>
                        <a:cs typeface="Calibri"/>
                      </a:endParaRPr>
                    </a:p>
                  </a:txBody>
                  <a:tcPr marL="0" marR="0" marB="0" marT="1905">
                    <a:lnL w="9143">
                      <a:solidFill>
                        <a:srgbClr val="000000"/>
                      </a:solidFill>
                      <a:prstDash val="solid"/>
                    </a:lnL>
                    <a:lnR w="9144">
                      <a:solidFill>
                        <a:srgbClr val="000000"/>
                      </a:solidFill>
                      <a:prstDash val="solid"/>
                    </a:lnR>
                    <a:lnT w="9144">
                      <a:solidFill>
                        <a:srgbClr val="000000"/>
                      </a:solidFill>
                      <a:prstDash val="solid"/>
                    </a:lnT>
                    <a:lnB w="9143">
                      <a:solidFill>
                        <a:srgbClr val="000000"/>
                      </a:solidFill>
                      <a:prstDash val="solid"/>
                    </a:lnB>
                  </a:tcPr>
                </a:tc>
                <a:tc>
                  <a:txBody>
                    <a:bodyPr/>
                    <a:lstStyle/>
                    <a:p>
                      <a:pPr marL="48260">
                        <a:lnSpc>
                          <a:spcPts val="985"/>
                        </a:lnSpc>
                        <a:tabLst>
                          <a:tab pos="236854" algn="l"/>
                        </a:tabLst>
                      </a:pPr>
                      <a:r>
                        <a:rPr dirty="0" sz="850" spc="15">
                          <a:latin typeface="Calibri"/>
                          <a:cs typeface="Calibri"/>
                        </a:rPr>
                        <a:t>$	85,000.00</a:t>
                      </a:r>
                      <a:endParaRPr sz="85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3">
                      <a:solidFill>
                        <a:srgbClr val="000000"/>
                      </a:solidFill>
                      <a:prstDash val="solid"/>
                    </a:lnB>
                  </a:tcPr>
                </a:tc>
                <a:tc>
                  <a:txBody>
                    <a:bodyPr/>
                    <a:lstStyle/>
                    <a:p>
                      <a:pPr algn="ctr">
                        <a:lnSpc>
                          <a:spcPts val="985"/>
                        </a:lnSpc>
                      </a:pPr>
                      <a:r>
                        <a:rPr dirty="0" sz="850" spc="15">
                          <a:latin typeface="Calibri"/>
                          <a:cs typeface="Calibri"/>
                        </a:rPr>
                        <a:t>$  </a:t>
                      </a:r>
                      <a:r>
                        <a:rPr dirty="0" sz="850" spc="165">
                          <a:latin typeface="Calibri"/>
                          <a:cs typeface="Calibri"/>
                        </a:rPr>
                        <a:t> </a:t>
                      </a:r>
                      <a:r>
                        <a:rPr dirty="0" sz="850" spc="15">
                          <a:latin typeface="Calibri"/>
                          <a:cs typeface="Calibri"/>
                        </a:rPr>
                        <a:t>92,966.00</a:t>
                      </a:r>
                      <a:endParaRPr sz="85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3">
                      <a:solidFill>
                        <a:srgbClr val="000000"/>
                      </a:solidFill>
                      <a:prstDash val="solid"/>
                    </a:lnB>
                  </a:tcPr>
                </a:tc>
                <a:tc>
                  <a:txBody>
                    <a:bodyPr/>
                    <a:lstStyle/>
                    <a:p>
                      <a:pPr marL="48260">
                        <a:lnSpc>
                          <a:spcPts val="985"/>
                        </a:lnSpc>
                      </a:pPr>
                      <a:r>
                        <a:rPr dirty="0" sz="850" spc="15">
                          <a:latin typeface="Calibri"/>
                          <a:cs typeface="Calibri"/>
                        </a:rPr>
                        <a:t>$  </a:t>
                      </a:r>
                      <a:r>
                        <a:rPr dirty="0" sz="850" spc="165">
                          <a:latin typeface="Calibri"/>
                          <a:cs typeface="Calibri"/>
                        </a:rPr>
                        <a:t> </a:t>
                      </a:r>
                      <a:r>
                        <a:rPr dirty="0" sz="850" spc="15">
                          <a:latin typeface="Calibri"/>
                          <a:cs typeface="Calibri"/>
                        </a:rPr>
                        <a:t>89,285.00</a:t>
                      </a:r>
                      <a:endParaRPr sz="85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3">
                      <a:solidFill>
                        <a:srgbClr val="000000"/>
                      </a:solidFill>
                      <a:prstDash val="solid"/>
                    </a:lnB>
                  </a:tcPr>
                </a:tc>
                <a:tc>
                  <a:txBody>
                    <a:bodyPr/>
                    <a:lstStyle/>
                    <a:p>
                      <a:pPr marL="48260">
                        <a:lnSpc>
                          <a:spcPts val="985"/>
                        </a:lnSpc>
                      </a:pPr>
                      <a:r>
                        <a:rPr dirty="0" sz="850" spc="15">
                          <a:latin typeface="Calibri"/>
                          <a:cs typeface="Calibri"/>
                        </a:rPr>
                        <a:t>$  </a:t>
                      </a:r>
                      <a:r>
                        <a:rPr dirty="0" sz="850" spc="165">
                          <a:latin typeface="Calibri"/>
                          <a:cs typeface="Calibri"/>
                        </a:rPr>
                        <a:t> </a:t>
                      </a:r>
                      <a:r>
                        <a:rPr dirty="0" sz="850" spc="15">
                          <a:latin typeface="Calibri"/>
                          <a:cs typeface="Calibri"/>
                        </a:rPr>
                        <a:t>88,450.00</a:t>
                      </a:r>
                      <a:endParaRPr sz="85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3">
                      <a:solidFill>
                        <a:srgbClr val="000000"/>
                      </a:solidFill>
                      <a:prstDash val="solid"/>
                    </a:lnB>
                  </a:tcPr>
                </a:tc>
                <a:tc>
                  <a:txBody>
                    <a:bodyPr/>
                    <a:lstStyle/>
                    <a:p>
                      <a:pPr marL="48260">
                        <a:lnSpc>
                          <a:spcPts val="985"/>
                        </a:lnSpc>
                      </a:pPr>
                      <a:r>
                        <a:rPr dirty="0" sz="850" spc="15">
                          <a:latin typeface="Calibri"/>
                          <a:cs typeface="Calibri"/>
                        </a:rPr>
                        <a:t>$  </a:t>
                      </a:r>
                      <a:r>
                        <a:rPr dirty="0" sz="850" spc="165">
                          <a:latin typeface="Calibri"/>
                          <a:cs typeface="Calibri"/>
                        </a:rPr>
                        <a:t> </a:t>
                      </a:r>
                      <a:r>
                        <a:rPr dirty="0" sz="850" spc="15">
                          <a:latin typeface="Calibri"/>
                          <a:cs typeface="Calibri"/>
                        </a:rPr>
                        <a:t>87,160.00</a:t>
                      </a:r>
                      <a:endParaRPr sz="85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3">
                      <a:solidFill>
                        <a:srgbClr val="000000"/>
                      </a:solidFill>
                      <a:prstDash val="solid"/>
                    </a:lnB>
                  </a:tcPr>
                </a:tc>
                <a:tc>
                  <a:txBody>
                    <a:bodyPr/>
                    <a:lstStyle/>
                    <a:p>
                      <a:pPr marL="48260">
                        <a:lnSpc>
                          <a:spcPts val="985"/>
                        </a:lnSpc>
                      </a:pPr>
                      <a:r>
                        <a:rPr dirty="0" sz="850" spc="15">
                          <a:latin typeface="Calibri"/>
                          <a:cs typeface="Calibri"/>
                        </a:rPr>
                        <a:t>$  </a:t>
                      </a:r>
                      <a:r>
                        <a:rPr dirty="0" sz="850" spc="165">
                          <a:latin typeface="Calibri"/>
                          <a:cs typeface="Calibri"/>
                        </a:rPr>
                        <a:t> </a:t>
                      </a:r>
                      <a:r>
                        <a:rPr dirty="0" sz="850" spc="15">
                          <a:latin typeface="Calibri"/>
                          <a:cs typeface="Calibri"/>
                        </a:rPr>
                        <a:t>77,730.00</a:t>
                      </a:r>
                      <a:endParaRPr sz="85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3">
                      <a:solidFill>
                        <a:srgbClr val="000000"/>
                      </a:solidFill>
                      <a:prstDash val="solid"/>
                    </a:lnB>
                  </a:tcPr>
                </a:tc>
              </a:tr>
              <a:tr h="162305">
                <a:tc>
                  <a:txBody>
                    <a:bodyPr/>
                    <a:lstStyle/>
                    <a:p>
                      <a:pPr/>
                      <a:endParaRPr sz="850">
                        <a:latin typeface="Calibri"/>
                        <a:cs typeface="Calibri"/>
                      </a:endParaRPr>
                    </a:p>
                  </a:txBody>
                  <a:tcPr marL="0" marR="0" marB="0" marT="0">
                    <a:lnL w="9143">
                      <a:solidFill>
                        <a:srgbClr val="000000"/>
                      </a:solidFill>
                      <a:prstDash val="solid"/>
                    </a:lnL>
                    <a:lnR w="9143">
                      <a:solidFill>
                        <a:srgbClr val="000000"/>
                      </a:solidFill>
                      <a:prstDash val="solid"/>
                    </a:lnR>
                    <a:lnT w="9143">
                      <a:solidFill>
                        <a:srgbClr val="000000"/>
                      </a:solidFill>
                      <a:prstDash val="solid"/>
                    </a:lnT>
                    <a:lnB w="9144">
                      <a:solidFill>
                        <a:srgbClr val="000000"/>
                      </a:solidFill>
                      <a:prstDash val="solid"/>
                    </a:lnB>
                  </a:tcPr>
                </a:tc>
                <a:tc>
                  <a:txBody>
                    <a:bodyPr/>
                    <a:lstStyle/>
                    <a:p>
                      <a:pPr algn="r" marR="27940">
                        <a:lnSpc>
                          <a:spcPts val="960"/>
                        </a:lnSpc>
                      </a:pPr>
                      <a:r>
                        <a:rPr dirty="0" sz="850" spc="15" i="1">
                          <a:latin typeface="Calibri"/>
                          <a:cs typeface="Calibri"/>
                        </a:rPr>
                        <a:t>Designated </a:t>
                      </a:r>
                      <a:r>
                        <a:rPr dirty="0" sz="850" spc="10" i="1">
                          <a:latin typeface="Calibri"/>
                          <a:cs typeface="Calibri"/>
                        </a:rPr>
                        <a:t>for </a:t>
                      </a:r>
                      <a:r>
                        <a:rPr dirty="0" sz="850" spc="15" i="1">
                          <a:latin typeface="Calibri"/>
                          <a:cs typeface="Calibri"/>
                        </a:rPr>
                        <a:t>Next</a:t>
                      </a:r>
                      <a:r>
                        <a:rPr dirty="0" sz="850" spc="-55" i="1">
                          <a:latin typeface="Calibri"/>
                          <a:cs typeface="Calibri"/>
                        </a:rPr>
                        <a:t> </a:t>
                      </a:r>
                      <a:r>
                        <a:rPr dirty="0" sz="850" spc="15" i="1">
                          <a:latin typeface="Calibri"/>
                          <a:cs typeface="Calibri"/>
                        </a:rPr>
                        <a:t>Year</a:t>
                      </a:r>
                      <a:endParaRPr sz="850">
                        <a:latin typeface="Calibri"/>
                        <a:cs typeface="Calibri"/>
                      </a:endParaRPr>
                    </a:p>
                  </a:txBody>
                  <a:tcPr marL="0" marR="0" marB="0" marT="0">
                    <a:lnL w="9143">
                      <a:solidFill>
                        <a:srgbClr val="000000"/>
                      </a:solidFill>
                      <a:prstDash val="solid"/>
                    </a:lnL>
                    <a:lnR w="9144">
                      <a:solidFill>
                        <a:srgbClr val="000000"/>
                      </a:solidFill>
                      <a:prstDash val="solid"/>
                    </a:lnR>
                    <a:lnT w="9143">
                      <a:solidFill>
                        <a:srgbClr val="000000"/>
                      </a:solidFill>
                      <a:prstDash val="solid"/>
                    </a:lnT>
                    <a:lnB w="9144">
                      <a:solidFill>
                        <a:srgbClr val="000000"/>
                      </a:solidFill>
                      <a:prstDash val="solid"/>
                    </a:lnB>
                  </a:tcPr>
                </a:tc>
                <a:tc>
                  <a:txBody>
                    <a:bodyPr/>
                    <a:lstStyle/>
                    <a:p>
                      <a:pPr marL="48260">
                        <a:lnSpc>
                          <a:spcPts val="960"/>
                        </a:lnSpc>
                        <a:tabLst>
                          <a:tab pos="544195" algn="l"/>
                        </a:tabLst>
                      </a:pPr>
                      <a:r>
                        <a:rPr dirty="0" sz="850" spc="15" u="sng">
                          <a:latin typeface="Calibri"/>
                          <a:cs typeface="Calibri"/>
                        </a:rPr>
                        <a:t>$	</a:t>
                      </a:r>
                      <a:r>
                        <a:rPr dirty="0" sz="850" spc="10" u="sng">
                          <a:latin typeface="Calibri"/>
                          <a:cs typeface="Calibri"/>
                        </a:rPr>
                        <a:t>‐ </a:t>
                      </a:r>
                      <a:endParaRPr sz="850">
                        <a:latin typeface="Calibri"/>
                        <a:cs typeface="Calibri"/>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4">
                      <a:solidFill>
                        <a:srgbClr val="000000"/>
                      </a:solidFill>
                      <a:prstDash val="solid"/>
                    </a:lnB>
                  </a:tcPr>
                </a:tc>
                <a:tc>
                  <a:txBody>
                    <a:bodyPr/>
                    <a:lstStyle/>
                    <a:p>
                      <a:pPr algn="ctr">
                        <a:lnSpc>
                          <a:spcPts val="960"/>
                        </a:lnSpc>
                      </a:pPr>
                      <a:r>
                        <a:rPr dirty="0" sz="850" spc="15" u="sng">
                          <a:latin typeface="Calibri"/>
                          <a:cs typeface="Calibri"/>
                        </a:rPr>
                        <a:t>$  </a:t>
                      </a:r>
                      <a:r>
                        <a:rPr dirty="0" sz="850" spc="165" u="sng">
                          <a:latin typeface="Calibri"/>
                          <a:cs typeface="Calibri"/>
                        </a:rPr>
                        <a:t> </a:t>
                      </a:r>
                      <a:r>
                        <a:rPr dirty="0" sz="850" spc="15" u="sng">
                          <a:latin typeface="Calibri"/>
                          <a:cs typeface="Calibri"/>
                        </a:rPr>
                        <a:t>20,758.00</a:t>
                      </a:r>
                      <a:endParaRPr sz="850">
                        <a:latin typeface="Calibri"/>
                        <a:cs typeface="Calibri"/>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4">
                      <a:solidFill>
                        <a:srgbClr val="000000"/>
                      </a:solidFill>
                      <a:prstDash val="solid"/>
                    </a:lnB>
                  </a:tcPr>
                </a:tc>
                <a:tc>
                  <a:txBody>
                    <a:bodyPr/>
                    <a:lstStyle/>
                    <a:p>
                      <a:pPr marL="48260">
                        <a:lnSpc>
                          <a:spcPts val="960"/>
                        </a:lnSpc>
                      </a:pPr>
                      <a:r>
                        <a:rPr dirty="0" sz="850" spc="15" u="sng">
                          <a:latin typeface="Calibri"/>
                          <a:cs typeface="Calibri"/>
                        </a:rPr>
                        <a:t>$  </a:t>
                      </a:r>
                      <a:r>
                        <a:rPr dirty="0" sz="850" spc="165" u="sng">
                          <a:latin typeface="Calibri"/>
                          <a:cs typeface="Calibri"/>
                        </a:rPr>
                        <a:t> </a:t>
                      </a:r>
                      <a:r>
                        <a:rPr dirty="0" sz="850" spc="15" u="sng">
                          <a:latin typeface="Calibri"/>
                          <a:cs typeface="Calibri"/>
                        </a:rPr>
                        <a:t>12,703.00</a:t>
                      </a:r>
                      <a:endParaRPr sz="850">
                        <a:latin typeface="Calibri"/>
                        <a:cs typeface="Calibri"/>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4">
                      <a:solidFill>
                        <a:srgbClr val="000000"/>
                      </a:solidFill>
                      <a:prstDash val="solid"/>
                    </a:lnB>
                  </a:tcPr>
                </a:tc>
                <a:tc>
                  <a:txBody>
                    <a:bodyPr/>
                    <a:lstStyle/>
                    <a:p>
                      <a:pPr marL="48260">
                        <a:lnSpc>
                          <a:spcPts val="960"/>
                        </a:lnSpc>
                        <a:tabLst>
                          <a:tab pos="271145" algn="l"/>
                        </a:tabLst>
                      </a:pPr>
                      <a:r>
                        <a:rPr dirty="0" sz="850" spc="15" u="sng">
                          <a:latin typeface="Calibri"/>
                          <a:cs typeface="Calibri"/>
                        </a:rPr>
                        <a:t>$	8,810.00</a:t>
                      </a:r>
                      <a:endParaRPr sz="850">
                        <a:latin typeface="Calibri"/>
                        <a:cs typeface="Calibri"/>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4">
                      <a:solidFill>
                        <a:srgbClr val="000000"/>
                      </a:solidFill>
                      <a:prstDash val="solid"/>
                    </a:lnB>
                  </a:tcPr>
                </a:tc>
                <a:tc>
                  <a:txBody>
                    <a:bodyPr/>
                    <a:lstStyle/>
                    <a:p>
                      <a:pPr marL="48260">
                        <a:lnSpc>
                          <a:spcPts val="960"/>
                        </a:lnSpc>
                      </a:pPr>
                      <a:r>
                        <a:rPr dirty="0" sz="850" spc="15" u="sng">
                          <a:latin typeface="Calibri"/>
                          <a:cs typeface="Calibri"/>
                        </a:rPr>
                        <a:t>$  </a:t>
                      </a:r>
                      <a:r>
                        <a:rPr dirty="0" sz="850" spc="165" u="sng">
                          <a:latin typeface="Calibri"/>
                          <a:cs typeface="Calibri"/>
                        </a:rPr>
                        <a:t> </a:t>
                      </a:r>
                      <a:r>
                        <a:rPr dirty="0" sz="850" spc="15" u="sng">
                          <a:latin typeface="Calibri"/>
                          <a:cs typeface="Calibri"/>
                        </a:rPr>
                        <a:t>10,380.00</a:t>
                      </a:r>
                      <a:endParaRPr sz="850">
                        <a:latin typeface="Calibri"/>
                        <a:cs typeface="Calibri"/>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4">
                      <a:solidFill>
                        <a:srgbClr val="000000"/>
                      </a:solidFill>
                      <a:prstDash val="solid"/>
                    </a:lnB>
                  </a:tcPr>
                </a:tc>
                <a:tc>
                  <a:txBody>
                    <a:bodyPr/>
                    <a:lstStyle/>
                    <a:p>
                      <a:pPr marL="48260">
                        <a:lnSpc>
                          <a:spcPts val="960"/>
                        </a:lnSpc>
                      </a:pPr>
                      <a:r>
                        <a:rPr dirty="0" sz="850" spc="15" u="sng">
                          <a:latin typeface="Calibri"/>
                          <a:cs typeface="Calibri"/>
                        </a:rPr>
                        <a:t>$  </a:t>
                      </a:r>
                      <a:r>
                        <a:rPr dirty="0" sz="850" spc="165" u="sng">
                          <a:latin typeface="Calibri"/>
                          <a:cs typeface="Calibri"/>
                        </a:rPr>
                        <a:t> </a:t>
                      </a:r>
                      <a:r>
                        <a:rPr dirty="0" sz="850" spc="15" u="sng">
                          <a:latin typeface="Calibri"/>
                          <a:cs typeface="Calibri"/>
                        </a:rPr>
                        <a:t>12,465.00</a:t>
                      </a:r>
                      <a:endParaRPr sz="850">
                        <a:latin typeface="Calibri"/>
                        <a:cs typeface="Calibri"/>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4">
                      <a:solidFill>
                        <a:srgbClr val="000000"/>
                      </a:solidFill>
                      <a:prstDash val="solid"/>
                    </a:lnB>
                  </a:tcPr>
                </a:tc>
              </a:tr>
              <a:tr h="135636">
                <a:tc>
                  <a:txBody>
                    <a:bodyPr/>
                    <a:lstStyle/>
                    <a:p>
                      <a:pPr/>
                      <a:endParaRPr sz="850">
                        <a:latin typeface="Calibri"/>
                        <a:cs typeface="Calibri"/>
                      </a:endParaRPr>
                    </a:p>
                  </a:txBody>
                  <a:tcPr marL="0" marR="0" marB="0" marT="0">
                    <a:lnL w="9143">
                      <a:solidFill>
                        <a:srgbClr val="000000"/>
                      </a:solidFill>
                      <a:prstDash val="solid"/>
                    </a:lnL>
                    <a:lnR w="9143">
                      <a:solidFill>
                        <a:srgbClr val="000000"/>
                      </a:solidFill>
                      <a:prstDash val="solid"/>
                    </a:lnR>
                    <a:lnT w="9144">
                      <a:solidFill>
                        <a:srgbClr val="000000"/>
                      </a:solidFill>
                      <a:prstDash val="solid"/>
                    </a:lnT>
                    <a:lnB w="9143">
                      <a:solidFill>
                        <a:srgbClr val="000000"/>
                      </a:solidFill>
                      <a:prstDash val="solid"/>
                    </a:lnB>
                  </a:tcPr>
                </a:tc>
                <a:tc>
                  <a:txBody>
                    <a:bodyPr/>
                    <a:lstStyle/>
                    <a:p>
                      <a:pPr/>
                      <a:endParaRPr sz="850">
                        <a:latin typeface="Calibri"/>
                        <a:cs typeface="Calibri"/>
                      </a:endParaRPr>
                    </a:p>
                  </a:txBody>
                  <a:tcPr marL="0" marR="0" marB="0" marT="0">
                    <a:lnL w="9143">
                      <a:solidFill>
                        <a:srgbClr val="000000"/>
                      </a:solidFill>
                      <a:prstDash val="solid"/>
                    </a:lnL>
                    <a:lnR w="9144">
                      <a:solidFill>
                        <a:srgbClr val="000000"/>
                      </a:solidFill>
                      <a:prstDash val="solid"/>
                    </a:lnR>
                    <a:lnT w="9144">
                      <a:solidFill>
                        <a:srgbClr val="000000"/>
                      </a:solidFill>
                      <a:prstDash val="solid"/>
                    </a:lnT>
                    <a:lnB w="9143">
                      <a:solidFill>
                        <a:srgbClr val="000000"/>
                      </a:solidFill>
                      <a:prstDash val="solid"/>
                    </a:lnB>
                  </a:tcPr>
                </a:tc>
                <a:tc>
                  <a:txBody>
                    <a:bodyPr/>
                    <a:lstStyle/>
                    <a:p>
                      <a:pPr marL="44450">
                        <a:lnSpc>
                          <a:spcPts val="919"/>
                        </a:lnSpc>
                        <a:tabLst>
                          <a:tab pos="224154" algn="l"/>
                        </a:tabLst>
                      </a:pPr>
                      <a:r>
                        <a:rPr dirty="0" sz="800" spc="5">
                          <a:latin typeface="Calibri"/>
                          <a:cs typeface="Calibri"/>
                        </a:rPr>
                        <a:t>$	389,000.00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3">
                      <a:solidFill>
                        <a:srgbClr val="000000"/>
                      </a:solidFill>
                      <a:prstDash val="solid"/>
                    </a:lnB>
                  </a:tcPr>
                </a:tc>
                <a:tc>
                  <a:txBody>
                    <a:bodyPr/>
                    <a:lstStyle/>
                    <a:p>
                      <a:pPr algn="ctr">
                        <a:lnSpc>
                          <a:spcPts val="919"/>
                        </a:lnSpc>
                      </a:pPr>
                      <a:r>
                        <a:rPr dirty="0" sz="800" spc="5">
                          <a:latin typeface="Calibri"/>
                          <a:cs typeface="Calibri"/>
                        </a:rPr>
                        <a:t>$    475,221.50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3">
                      <a:solidFill>
                        <a:srgbClr val="000000"/>
                      </a:solidFill>
                      <a:prstDash val="solid"/>
                    </a:lnB>
                  </a:tcPr>
                </a:tc>
                <a:tc>
                  <a:txBody>
                    <a:bodyPr/>
                    <a:lstStyle/>
                    <a:p>
                      <a:pPr marL="44450">
                        <a:lnSpc>
                          <a:spcPts val="919"/>
                        </a:lnSpc>
                      </a:pPr>
                      <a:r>
                        <a:rPr dirty="0" sz="800" spc="5">
                          <a:latin typeface="Calibri"/>
                          <a:cs typeface="Calibri"/>
                        </a:rPr>
                        <a:t>$    460,331.03</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3">
                      <a:solidFill>
                        <a:srgbClr val="000000"/>
                      </a:solidFill>
                      <a:prstDash val="solid"/>
                    </a:lnB>
                  </a:tcPr>
                </a:tc>
                <a:tc>
                  <a:txBody>
                    <a:bodyPr/>
                    <a:lstStyle/>
                    <a:p>
                      <a:pPr marL="44450">
                        <a:lnSpc>
                          <a:spcPts val="919"/>
                        </a:lnSpc>
                      </a:pPr>
                      <a:r>
                        <a:rPr dirty="0" sz="800" spc="5">
                          <a:latin typeface="Calibri"/>
                          <a:cs typeface="Calibri"/>
                        </a:rPr>
                        <a:t>$    419,869.50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3">
                      <a:solidFill>
                        <a:srgbClr val="000000"/>
                      </a:solidFill>
                      <a:prstDash val="solid"/>
                    </a:lnB>
                  </a:tcPr>
                </a:tc>
                <a:tc>
                  <a:txBody>
                    <a:bodyPr/>
                    <a:lstStyle/>
                    <a:p>
                      <a:pPr marL="44450">
                        <a:lnSpc>
                          <a:spcPts val="919"/>
                        </a:lnSpc>
                      </a:pPr>
                      <a:r>
                        <a:rPr dirty="0" sz="800" spc="5">
                          <a:latin typeface="Calibri"/>
                          <a:cs typeface="Calibri"/>
                        </a:rPr>
                        <a:t>$    428,886.00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3">
                      <a:solidFill>
                        <a:srgbClr val="000000"/>
                      </a:solidFill>
                      <a:prstDash val="solid"/>
                    </a:lnB>
                  </a:tcPr>
                </a:tc>
                <a:tc>
                  <a:txBody>
                    <a:bodyPr/>
                    <a:lstStyle/>
                    <a:p>
                      <a:pPr marL="44450">
                        <a:lnSpc>
                          <a:spcPts val="919"/>
                        </a:lnSpc>
                      </a:pPr>
                      <a:r>
                        <a:rPr dirty="0" sz="800" spc="5">
                          <a:latin typeface="Calibri"/>
                          <a:cs typeface="Calibri"/>
                        </a:rPr>
                        <a:t>$    441,461.50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3">
                      <a:solidFill>
                        <a:srgbClr val="000000"/>
                      </a:solidFill>
                      <a:prstDash val="solid"/>
                    </a:lnB>
                  </a:tcPr>
                </a:tc>
              </a:tr>
              <a:tr h="142494">
                <a:tc gridSpan="2">
                  <a:txBody>
                    <a:bodyPr/>
                    <a:lstStyle/>
                    <a:p>
                      <a:pPr marL="15875">
                        <a:lnSpc>
                          <a:spcPts val="985"/>
                        </a:lnSpc>
                      </a:pPr>
                      <a:r>
                        <a:rPr dirty="0" sz="850" spc="15">
                          <a:latin typeface="Arial"/>
                          <a:cs typeface="Arial"/>
                        </a:rPr>
                        <a:t>Conferences/Workshops</a:t>
                      </a:r>
                      <a:endParaRPr sz="850">
                        <a:latin typeface="Arial"/>
                        <a:cs typeface="Arial"/>
                      </a:endParaRPr>
                    </a:p>
                  </a:txBody>
                  <a:tcPr marL="0" marR="0" marB="0" marT="0">
                    <a:lnL w="9143">
                      <a:solidFill>
                        <a:srgbClr val="000000"/>
                      </a:solidFill>
                      <a:prstDash val="solid"/>
                    </a:lnL>
                    <a:lnR w="9144">
                      <a:solidFill>
                        <a:srgbClr val="000000"/>
                      </a:solidFill>
                      <a:prstDash val="solid"/>
                    </a:lnR>
                    <a:lnT w="9143">
                      <a:solidFill>
                        <a:srgbClr val="000000"/>
                      </a:solidFill>
                      <a:prstDash val="solid"/>
                    </a:lnT>
                    <a:lnB w="9143">
                      <a:solidFill>
                        <a:srgbClr val="000000"/>
                      </a:solidFill>
                      <a:prstDash val="solid"/>
                    </a:lnB>
                  </a:tcPr>
                </a:tc>
                <a:tc hMerge="1">
                  <a:txBody>
                    <a:bodyPr/>
                    <a:lstStyle/>
                    <a:p>
                      <a:pPr/>
                    </a:p>
                  </a:txBody>
                  <a:tcPr marL="0" marR="0" marB="0" marT="0"/>
                </a:tc>
                <a:tc>
                  <a:txBody>
                    <a:bodyPr/>
                    <a:lstStyle/>
                    <a:p>
                      <a:pPr/>
                      <a:endParaRPr sz="850">
                        <a:latin typeface="Arial"/>
                        <a:cs typeface="Arial"/>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3">
                      <a:solidFill>
                        <a:srgbClr val="000000"/>
                      </a:solidFill>
                      <a:prstDash val="solid"/>
                    </a:lnB>
                  </a:tcPr>
                </a:tc>
                <a:tc>
                  <a:txBody>
                    <a:bodyPr/>
                    <a:lstStyle/>
                    <a:p>
                      <a:pPr/>
                      <a:endParaRPr sz="850">
                        <a:latin typeface="Arial"/>
                        <a:cs typeface="Arial"/>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3">
                      <a:solidFill>
                        <a:srgbClr val="000000"/>
                      </a:solidFill>
                      <a:prstDash val="solid"/>
                    </a:lnB>
                  </a:tcPr>
                </a:tc>
                <a:tc>
                  <a:txBody>
                    <a:bodyPr/>
                    <a:lstStyle/>
                    <a:p>
                      <a:pPr/>
                      <a:endParaRPr sz="850">
                        <a:latin typeface="Arial"/>
                        <a:cs typeface="Arial"/>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3">
                      <a:solidFill>
                        <a:srgbClr val="000000"/>
                      </a:solidFill>
                      <a:prstDash val="solid"/>
                    </a:lnB>
                  </a:tcPr>
                </a:tc>
                <a:tc>
                  <a:txBody>
                    <a:bodyPr/>
                    <a:lstStyle/>
                    <a:p>
                      <a:pPr/>
                      <a:endParaRPr sz="850">
                        <a:latin typeface="Arial"/>
                        <a:cs typeface="Arial"/>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3">
                      <a:solidFill>
                        <a:srgbClr val="000000"/>
                      </a:solidFill>
                      <a:prstDash val="solid"/>
                    </a:lnB>
                  </a:tcPr>
                </a:tc>
                <a:tc>
                  <a:txBody>
                    <a:bodyPr/>
                    <a:lstStyle/>
                    <a:p>
                      <a:pPr/>
                      <a:endParaRPr sz="850">
                        <a:latin typeface="Arial"/>
                        <a:cs typeface="Arial"/>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3">
                      <a:solidFill>
                        <a:srgbClr val="000000"/>
                      </a:solidFill>
                      <a:prstDash val="solid"/>
                    </a:lnB>
                  </a:tcPr>
                </a:tc>
                <a:tc>
                  <a:txBody>
                    <a:bodyPr/>
                    <a:lstStyle/>
                    <a:p>
                      <a:pPr/>
                      <a:endParaRPr sz="850">
                        <a:latin typeface="Arial"/>
                        <a:cs typeface="Arial"/>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3">
                      <a:solidFill>
                        <a:srgbClr val="000000"/>
                      </a:solidFill>
                      <a:prstDash val="solid"/>
                    </a:lnB>
                  </a:tcPr>
                </a:tc>
              </a:tr>
              <a:tr h="135635">
                <a:tc>
                  <a:txBody>
                    <a:bodyPr/>
                    <a:lstStyle/>
                    <a:p>
                      <a:pPr/>
                      <a:endParaRPr sz="850">
                        <a:latin typeface="Arial"/>
                        <a:cs typeface="Arial"/>
                      </a:endParaRPr>
                    </a:p>
                  </a:txBody>
                  <a:tcPr marL="0" marR="0" marB="0" marT="0">
                    <a:lnL w="9143">
                      <a:solidFill>
                        <a:srgbClr val="000000"/>
                      </a:solidFill>
                      <a:prstDash val="solid"/>
                    </a:lnL>
                    <a:lnR w="9143">
                      <a:solidFill>
                        <a:srgbClr val="000000"/>
                      </a:solidFill>
                      <a:prstDash val="solid"/>
                    </a:lnR>
                    <a:lnT w="26670">
                      <a:solidFill>
                        <a:srgbClr val="000000"/>
                      </a:solidFill>
                      <a:prstDash val="solid"/>
                    </a:lnT>
                    <a:lnB w="9144">
                      <a:solidFill>
                        <a:srgbClr val="000000"/>
                      </a:solidFill>
                      <a:prstDash val="solid"/>
                    </a:lnB>
                  </a:tcPr>
                </a:tc>
                <a:tc>
                  <a:txBody>
                    <a:bodyPr/>
                    <a:lstStyle/>
                    <a:p>
                      <a:pPr marL="13335">
                        <a:lnSpc>
                          <a:spcPts val="855"/>
                        </a:lnSpc>
                      </a:pPr>
                      <a:r>
                        <a:rPr dirty="0" sz="800" spc="5">
                          <a:latin typeface="Calibri"/>
                          <a:cs typeface="Calibri"/>
                        </a:rPr>
                        <a:t>Aspiring Principals</a:t>
                      </a:r>
                      <a:r>
                        <a:rPr dirty="0" sz="800" spc="-60">
                          <a:latin typeface="Calibri"/>
                          <a:cs typeface="Calibri"/>
                        </a:rPr>
                        <a:t> </a:t>
                      </a:r>
                      <a:r>
                        <a:rPr dirty="0" sz="800" spc="5">
                          <a:latin typeface="Calibri"/>
                          <a:cs typeface="Calibri"/>
                        </a:rPr>
                        <a:t>Workshop</a:t>
                      </a:r>
                      <a:endParaRPr sz="800">
                        <a:latin typeface="Calibri"/>
                        <a:cs typeface="Calibri"/>
                      </a:endParaRPr>
                    </a:p>
                  </a:txBody>
                  <a:tcPr marL="0" marR="0" marB="0" marT="0">
                    <a:lnL w="9143">
                      <a:solidFill>
                        <a:srgbClr val="000000"/>
                      </a:solidFill>
                      <a:prstDash val="solid"/>
                    </a:lnL>
                    <a:lnR w="9144">
                      <a:solidFill>
                        <a:srgbClr val="000000"/>
                      </a:solidFill>
                      <a:prstDash val="solid"/>
                    </a:lnR>
                    <a:lnT w="26670">
                      <a:solidFill>
                        <a:srgbClr val="000000"/>
                      </a:solidFill>
                      <a:prstDash val="solid"/>
                    </a:lnT>
                    <a:lnB w="9144">
                      <a:solidFill>
                        <a:srgbClr val="000000"/>
                      </a:solidFill>
                      <a:prstDash val="solid"/>
                    </a:lnB>
                  </a:tcPr>
                </a:tc>
                <a:tc>
                  <a:txBody>
                    <a:bodyPr/>
                    <a:lstStyle/>
                    <a:p>
                      <a:pPr marL="44450">
                        <a:lnSpc>
                          <a:spcPts val="919"/>
                        </a:lnSpc>
                        <a:tabLst>
                          <a:tab pos="329565" algn="l"/>
                        </a:tabLst>
                      </a:pPr>
                      <a:r>
                        <a:rPr dirty="0" sz="800" spc="5">
                          <a:latin typeface="Calibri"/>
                          <a:cs typeface="Calibri"/>
                        </a:rPr>
                        <a:t>$	5,000.00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4">
                      <a:solidFill>
                        <a:srgbClr val="000000"/>
                      </a:solidFill>
                      <a:prstDash val="solid"/>
                    </a:lnB>
                  </a:tcPr>
                </a:tc>
                <a:tc>
                  <a:txBody>
                    <a:bodyPr/>
                    <a:lstStyle/>
                    <a:p>
                      <a:pPr algn="ctr">
                        <a:lnSpc>
                          <a:spcPts val="919"/>
                        </a:lnSpc>
                        <a:tabLst>
                          <a:tab pos="261620" algn="l"/>
                        </a:tabLst>
                      </a:pPr>
                      <a:r>
                        <a:rPr dirty="0" sz="800" spc="5">
                          <a:latin typeface="Calibri"/>
                          <a:cs typeface="Calibri"/>
                        </a:rPr>
                        <a:t>$	7,028.00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4">
                      <a:solidFill>
                        <a:srgbClr val="000000"/>
                      </a:solidFill>
                      <a:prstDash val="solid"/>
                    </a:lnB>
                  </a:tcPr>
                </a:tc>
                <a:tc>
                  <a:txBody>
                    <a:bodyPr/>
                    <a:lstStyle/>
                    <a:p>
                      <a:pPr marL="44450">
                        <a:lnSpc>
                          <a:spcPts val="919"/>
                        </a:lnSpc>
                        <a:tabLst>
                          <a:tab pos="306705" algn="l"/>
                        </a:tabLst>
                      </a:pPr>
                      <a:r>
                        <a:rPr dirty="0" sz="800" spc="5">
                          <a:latin typeface="Calibri"/>
                          <a:cs typeface="Calibri"/>
                        </a:rPr>
                        <a:t>$	6,300.00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4">
                      <a:solidFill>
                        <a:srgbClr val="000000"/>
                      </a:solidFill>
                      <a:prstDash val="solid"/>
                    </a:lnB>
                  </a:tcPr>
                </a:tc>
                <a:tc>
                  <a:txBody>
                    <a:bodyPr/>
                    <a:lstStyle/>
                    <a:p>
                      <a:pPr marL="44450">
                        <a:lnSpc>
                          <a:spcPts val="919"/>
                        </a:lnSpc>
                        <a:tabLst>
                          <a:tab pos="306705" algn="l"/>
                        </a:tabLst>
                      </a:pPr>
                      <a:r>
                        <a:rPr dirty="0" sz="800" spc="5">
                          <a:latin typeface="Calibri"/>
                          <a:cs typeface="Calibri"/>
                        </a:rPr>
                        <a:t>$	4,975.00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4">
                      <a:solidFill>
                        <a:srgbClr val="000000"/>
                      </a:solidFill>
                      <a:prstDash val="solid"/>
                    </a:lnB>
                  </a:tcPr>
                </a:tc>
                <a:tc>
                  <a:txBody>
                    <a:bodyPr/>
                    <a:lstStyle/>
                    <a:p>
                      <a:pPr marL="44450">
                        <a:lnSpc>
                          <a:spcPts val="919"/>
                        </a:lnSpc>
                        <a:tabLst>
                          <a:tab pos="306705" algn="l"/>
                        </a:tabLst>
                      </a:pPr>
                      <a:r>
                        <a:rPr dirty="0" sz="800" spc="5">
                          <a:latin typeface="Calibri"/>
                          <a:cs typeface="Calibri"/>
                        </a:rPr>
                        <a:t>$	1,562.00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4">
                      <a:solidFill>
                        <a:srgbClr val="000000"/>
                      </a:solidFill>
                      <a:prstDash val="solid"/>
                    </a:lnB>
                  </a:tcPr>
                </a:tc>
                <a:tc>
                  <a:txBody>
                    <a:bodyPr/>
                    <a:lstStyle/>
                    <a:p>
                      <a:pPr marL="44450">
                        <a:lnSpc>
                          <a:spcPts val="919"/>
                        </a:lnSpc>
                        <a:tabLst>
                          <a:tab pos="306705" algn="l"/>
                        </a:tabLst>
                      </a:pPr>
                      <a:r>
                        <a:rPr dirty="0" sz="800" spc="5">
                          <a:latin typeface="Calibri"/>
                          <a:cs typeface="Calibri"/>
                        </a:rPr>
                        <a:t>$	2,700.00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4">
                      <a:solidFill>
                        <a:srgbClr val="000000"/>
                      </a:solidFill>
                      <a:prstDash val="solid"/>
                    </a:lnB>
                  </a:tcPr>
                </a:tc>
              </a:tr>
              <a:tr h="271272">
                <a:tc>
                  <a:txBody>
                    <a:bodyPr/>
                    <a:lstStyle/>
                    <a:p>
                      <a:pPr/>
                      <a:endParaRPr sz="800">
                        <a:latin typeface="Calibri"/>
                        <a:cs typeface="Calibri"/>
                      </a:endParaRPr>
                    </a:p>
                  </a:txBody>
                  <a:tcPr marL="0" marR="0" marB="0" marT="0">
                    <a:lnL w="9143">
                      <a:solidFill>
                        <a:srgbClr val="000000"/>
                      </a:solidFill>
                      <a:prstDash val="solid"/>
                    </a:lnL>
                    <a:lnR w="9143">
                      <a:solidFill>
                        <a:srgbClr val="000000"/>
                      </a:solidFill>
                      <a:prstDash val="solid"/>
                    </a:lnR>
                    <a:lnT w="9144">
                      <a:solidFill>
                        <a:srgbClr val="000000"/>
                      </a:solidFill>
                      <a:prstDash val="solid"/>
                    </a:lnT>
                    <a:lnB w="9144">
                      <a:solidFill>
                        <a:srgbClr val="000000"/>
                      </a:solidFill>
                      <a:prstDash val="solid"/>
                    </a:lnB>
                  </a:tcPr>
                </a:tc>
                <a:tc>
                  <a:txBody>
                    <a:bodyPr/>
                    <a:lstStyle/>
                    <a:p>
                      <a:pPr marL="13335">
                        <a:lnSpc>
                          <a:spcPts val="910"/>
                        </a:lnSpc>
                      </a:pPr>
                      <a:r>
                        <a:rPr dirty="0" sz="800" spc="5">
                          <a:latin typeface="Calibri"/>
                          <a:cs typeface="Calibri"/>
                        </a:rPr>
                        <a:t>Educational Office</a:t>
                      </a:r>
                      <a:r>
                        <a:rPr dirty="0" sz="800" spc="-55">
                          <a:latin typeface="Calibri"/>
                          <a:cs typeface="Calibri"/>
                        </a:rPr>
                        <a:t> </a:t>
                      </a:r>
                      <a:r>
                        <a:rPr dirty="0" sz="800" spc="5">
                          <a:latin typeface="Calibri"/>
                          <a:cs typeface="Calibri"/>
                        </a:rPr>
                        <a:t>Personnnel</a:t>
                      </a:r>
                      <a:endParaRPr sz="800">
                        <a:latin typeface="Calibri"/>
                        <a:cs typeface="Calibri"/>
                      </a:endParaRPr>
                    </a:p>
                    <a:p>
                      <a:pPr marL="13335">
                        <a:lnSpc>
                          <a:spcPct val="100000"/>
                        </a:lnSpc>
                        <a:spcBef>
                          <a:spcPts val="105"/>
                        </a:spcBef>
                      </a:pPr>
                      <a:r>
                        <a:rPr dirty="0" sz="800" spc="5">
                          <a:latin typeface="Calibri"/>
                          <a:cs typeface="Calibri"/>
                        </a:rPr>
                        <a:t>Conference</a:t>
                      </a:r>
                      <a:r>
                        <a:rPr dirty="0" sz="800" spc="-65">
                          <a:latin typeface="Calibri"/>
                          <a:cs typeface="Calibri"/>
                        </a:rPr>
                        <a:t> </a:t>
                      </a:r>
                      <a:r>
                        <a:rPr dirty="0" sz="800" spc="5">
                          <a:latin typeface="Calibri"/>
                          <a:cs typeface="Calibri"/>
                        </a:rPr>
                        <a:t>(EOP)</a:t>
                      </a:r>
                      <a:endParaRPr sz="800">
                        <a:latin typeface="Calibri"/>
                        <a:cs typeface="Calibri"/>
                      </a:endParaRPr>
                    </a:p>
                  </a:txBody>
                  <a:tcPr marL="0" marR="0" marB="0" marT="0">
                    <a:lnL w="9143">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a:lnSpc>
                          <a:spcPct val="100000"/>
                        </a:lnSpc>
                        <a:spcBef>
                          <a:spcPts val="50"/>
                        </a:spcBef>
                      </a:pPr>
                      <a:endParaRPr sz="850">
                        <a:latin typeface="Times New Roman"/>
                        <a:cs typeface="Times New Roman"/>
                      </a:endParaRPr>
                    </a:p>
                    <a:p>
                      <a:pPr marL="44450">
                        <a:lnSpc>
                          <a:spcPct val="100000"/>
                        </a:lnSpc>
                        <a:tabLst>
                          <a:tab pos="276860" algn="l"/>
                        </a:tabLst>
                      </a:pPr>
                      <a:r>
                        <a:rPr dirty="0" sz="800" spc="5">
                          <a:latin typeface="Calibri"/>
                          <a:cs typeface="Calibri"/>
                        </a:rPr>
                        <a:t>$	30,000.00</a:t>
                      </a:r>
                      <a:endParaRPr sz="800">
                        <a:latin typeface="Calibri"/>
                        <a:cs typeface="Calibri"/>
                      </a:endParaRPr>
                    </a:p>
                  </a:txBody>
                  <a:tcPr marL="0" marR="0" marB="0" marT="635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a:lnSpc>
                          <a:spcPct val="100000"/>
                        </a:lnSpc>
                        <a:spcBef>
                          <a:spcPts val="50"/>
                        </a:spcBef>
                      </a:pPr>
                      <a:endParaRPr sz="850">
                        <a:latin typeface="Times New Roman"/>
                        <a:cs typeface="Times New Roman"/>
                      </a:endParaRPr>
                    </a:p>
                    <a:p>
                      <a:pPr algn="ctr">
                        <a:lnSpc>
                          <a:spcPct val="100000"/>
                        </a:lnSpc>
                        <a:tabLst>
                          <a:tab pos="261620" algn="l"/>
                        </a:tabLst>
                      </a:pPr>
                      <a:r>
                        <a:rPr dirty="0" sz="800" spc="5">
                          <a:latin typeface="Calibri"/>
                          <a:cs typeface="Calibri"/>
                        </a:rPr>
                        <a:t>$	8,715.00</a:t>
                      </a:r>
                      <a:endParaRPr sz="800">
                        <a:latin typeface="Calibri"/>
                        <a:cs typeface="Calibri"/>
                      </a:endParaRPr>
                    </a:p>
                  </a:txBody>
                  <a:tcPr marL="0" marR="0" marB="0" marT="635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a:lnSpc>
                          <a:spcPct val="100000"/>
                        </a:lnSpc>
                        <a:spcBef>
                          <a:spcPts val="50"/>
                        </a:spcBef>
                      </a:pPr>
                      <a:endParaRPr sz="850">
                        <a:latin typeface="Times New Roman"/>
                        <a:cs typeface="Times New Roman"/>
                      </a:endParaRPr>
                    </a:p>
                    <a:p>
                      <a:pPr marL="44450">
                        <a:lnSpc>
                          <a:spcPct val="100000"/>
                        </a:lnSpc>
                        <a:tabLst>
                          <a:tab pos="254000" algn="l"/>
                        </a:tabLst>
                      </a:pPr>
                      <a:r>
                        <a:rPr dirty="0" sz="800" spc="5">
                          <a:latin typeface="Calibri"/>
                          <a:cs typeface="Calibri"/>
                        </a:rPr>
                        <a:t>$	31,664.00</a:t>
                      </a:r>
                      <a:endParaRPr sz="800">
                        <a:latin typeface="Calibri"/>
                        <a:cs typeface="Calibri"/>
                      </a:endParaRPr>
                    </a:p>
                  </a:txBody>
                  <a:tcPr marL="0" marR="0" marB="0" marT="635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a:lnSpc>
                          <a:spcPct val="100000"/>
                        </a:lnSpc>
                        <a:spcBef>
                          <a:spcPts val="50"/>
                        </a:spcBef>
                      </a:pPr>
                      <a:endParaRPr sz="850">
                        <a:latin typeface="Times New Roman"/>
                        <a:cs typeface="Times New Roman"/>
                      </a:endParaRPr>
                    </a:p>
                    <a:p>
                      <a:pPr marL="44450">
                        <a:lnSpc>
                          <a:spcPct val="100000"/>
                        </a:lnSpc>
                        <a:tabLst>
                          <a:tab pos="254000" algn="l"/>
                        </a:tabLst>
                      </a:pPr>
                      <a:r>
                        <a:rPr dirty="0" sz="800" spc="5">
                          <a:latin typeface="Calibri"/>
                          <a:cs typeface="Calibri"/>
                        </a:rPr>
                        <a:t>$	17,528.00</a:t>
                      </a:r>
                      <a:endParaRPr sz="800">
                        <a:latin typeface="Calibri"/>
                        <a:cs typeface="Calibri"/>
                      </a:endParaRPr>
                    </a:p>
                  </a:txBody>
                  <a:tcPr marL="0" marR="0" marB="0" marT="635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a:lnSpc>
                          <a:spcPct val="100000"/>
                        </a:lnSpc>
                        <a:spcBef>
                          <a:spcPts val="50"/>
                        </a:spcBef>
                      </a:pPr>
                      <a:endParaRPr sz="850">
                        <a:latin typeface="Times New Roman"/>
                        <a:cs typeface="Times New Roman"/>
                      </a:endParaRPr>
                    </a:p>
                    <a:p>
                      <a:pPr marL="44450">
                        <a:lnSpc>
                          <a:spcPct val="100000"/>
                        </a:lnSpc>
                        <a:tabLst>
                          <a:tab pos="254000" algn="l"/>
                        </a:tabLst>
                      </a:pPr>
                      <a:r>
                        <a:rPr dirty="0" sz="800" spc="5">
                          <a:latin typeface="Calibri"/>
                          <a:cs typeface="Calibri"/>
                        </a:rPr>
                        <a:t>$	36,476.00</a:t>
                      </a:r>
                      <a:endParaRPr sz="800">
                        <a:latin typeface="Calibri"/>
                        <a:cs typeface="Calibri"/>
                      </a:endParaRPr>
                    </a:p>
                  </a:txBody>
                  <a:tcPr marL="0" marR="0" marB="0" marT="635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a:lnSpc>
                          <a:spcPct val="100000"/>
                        </a:lnSpc>
                        <a:spcBef>
                          <a:spcPts val="50"/>
                        </a:spcBef>
                      </a:pPr>
                      <a:endParaRPr sz="850">
                        <a:latin typeface="Times New Roman"/>
                        <a:cs typeface="Times New Roman"/>
                      </a:endParaRPr>
                    </a:p>
                    <a:p>
                      <a:pPr marL="44450">
                        <a:lnSpc>
                          <a:spcPct val="100000"/>
                        </a:lnSpc>
                        <a:tabLst>
                          <a:tab pos="254000" algn="l"/>
                        </a:tabLst>
                      </a:pPr>
                      <a:r>
                        <a:rPr dirty="0" sz="800" spc="5">
                          <a:latin typeface="Calibri"/>
                          <a:cs typeface="Calibri"/>
                        </a:rPr>
                        <a:t>$	37,358.55</a:t>
                      </a:r>
                      <a:endParaRPr sz="800">
                        <a:latin typeface="Calibri"/>
                        <a:cs typeface="Calibri"/>
                      </a:endParaRPr>
                    </a:p>
                  </a:txBody>
                  <a:tcPr marL="0" marR="0" marB="0" marT="635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r>
              <a:tr h="142494">
                <a:tc>
                  <a:txBody>
                    <a:bodyPr/>
                    <a:lstStyle/>
                    <a:p>
                      <a:pPr/>
                      <a:endParaRPr sz="800">
                        <a:latin typeface="Calibri"/>
                        <a:cs typeface="Calibri"/>
                      </a:endParaRPr>
                    </a:p>
                  </a:txBody>
                  <a:tcPr marL="0" marR="0" marB="0" marT="0">
                    <a:lnL w="9143">
                      <a:solidFill>
                        <a:srgbClr val="000000"/>
                      </a:solidFill>
                      <a:prstDash val="solid"/>
                    </a:lnL>
                    <a:lnR w="9143">
                      <a:solidFill>
                        <a:srgbClr val="000000"/>
                      </a:solidFill>
                      <a:prstDash val="solid"/>
                    </a:lnR>
                    <a:lnT w="9144">
                      <a:solidFill>
                        <a:srgbClr val="000000"/>
                      </a:solidFill>
                      <a:prstDash val="solid"/>
                    </a:lnT>
                    <a:lnB w="9143">
                      <a:solidFill>
                        <a:srgbClr val="000000"/>
                      </a:solidFill>
                      <a:prstDash val="solid"/>
                    </a:lnB>
                  </a:tcPr>
                </a:tc>
                <a:tc>
                  <a:txBody>
                    <a:bodyPr/>
                    <a:lstStyle/>
                    <a:p>
                      <a:pPr algn="r" marR="27940">
                        <a:lnSpc>
                          <a:spcPts val="985"/>
                        </a:lnSpc>
                      </a:pPr>
                      <a:r>
                        <a:rPr dirty="0" sz="850" spc="15" i="1">
                          <a:latin typeface="Calibri"/>
                          <a:cs typeface="Calibri"/>
                        </a:rPr>
                        <a:t>Designated </a:t>
                      </a:r>
                      <a:r>
                        <a:rPr dirty="0" sz="850" spc="10" i="1">
                          <a:latin typeface="Calibri"/>
                          <a:cs typeface="Calibri"/>
                        </a:rPr>
                        <a:t>for </a:t>
                      </a:r>
                      <a:r>
                        <a:rPr dirty="0" sz="850" spc="15" i="1">
                          <a:latin typeface="Calibri"/>
                          <a:cs typeface="Calibri"/>
                        </a:rPr>
                        <a:t>Next</a:t>
                      </a:r>
                      <a:r>
                        <a:rPr dirty="0" sz="850" spc="-55" i="1">
                          <a:latin typeface="Calibri"/>
                          <a:cs typeface="Calibri"/>
                        </a:rPr>
                        <a:t> </a:t>
                      </a:r>
                      <a:r>
                        <a:rPr dirty="0" sz="850" spc="15" i="1">
                          <a:latin typeface="Calibri"/>
                          <a:cs typeface="Calibri"/>
                        </a:rPr>
                        <a:t>Year</a:t>
                      </a:r>
                      <a:endParaRPr sz="850">
                        <a:latin typeface="Calibri"/>
                        <a:cs typeface="Calibri"/>
                      </a:endParaRPr>
                    </a:p>
                  </a:txBody>
                  <a:tcPr marL="0" marR="0" marB="0" marT="0">
                    <a:lnL w="9143">
                      <a:solidFill>
                        <a:srgbClr val="000000"/>
                      </a:solidFill>
                      <a:prstDash val="solid"/>
                    </a:lnL>
                    <a:lnR w="9144">
                      <a:solidFill>
                        <a:srgbClr val="000000"/>
                      </a:solidFill>
                      <a:prstDash val="solid"/>
                    </a:lnR>
                    <a:lnT w="9144">
                      <a:solidFill>
                        <a:srgbClr val="000000"/>
                      </a:solidFill>
                      <a:prstDash val="solid"/>
                    </a:lnT>
                    <a:lnB w="9143">
                      <a:solidFill>
                        <a:srgbClr val="000000"/>
                      </a:solidFill>
                      <a:prstDash val="solid"/>
                    </a:lnB>
                  </a:tcPr>
                </a:tc>
                <a:tc>
                  <a:txBody>
                    <a:bodyPr/>
                    <a:lstStyle/>
                    <a:p>
                      <a:pPr/>
                      <a:endParaRPr sz="85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3">
                      <a:solidFill>
                        <a:srgbClr val="000000"/>
                      </a:solidFill>
                      <a:prstDash val="solid"/>
                    </a:lnB>
                  </a:tcPr>
                </a:tc>
                <a:tc>
                  <a:txBody>
                    <a:bodyPr/>
                    <a:lstStyle/>
                    <a:p>
                      <a:pPr algn="ctr">
                        <a:lnSpc>
                          <a:spcPct val="100000"/>
                        </a:lnSpc>
                        <a:spcBef>
                          <a:spcPts val="15"/>
                        </a:spcBef>
                        <a:tabLst>
                          <a:tab pos="208915" algn="l"/>
                        </a:tabLst>
                      </a:pPr>
                      <a:r>
                        <a:rPr dirty="0" sz="800" spc="5">
                          <a:latin typeface="Calibri"/>
                          <a:cs typeface="Calibri"/>
                        </a:rPr>
                        <a:t>$	28,992.00</a:t>
                      </a:r>
                      <a:endParaRPr sz="800">
                        <a:latin typeface="Calibri"/>
                        <a:cs typeface="Calibri"/>
                      </a:endParaRPr>
                    </a:p>
                  </a:txBody>
                  <a:tcPr marL="0" marR="0" marB="0" marT="1905">
                    <a:lnL w="9144">
                      <a:solidFill>
                        <a:srgbClr val="000000"/>
                      </a:solidFill>
                      <a:prstDash val="solid"/>
                    </a:lnL>
                    <a:lnR w="9144">
                      <a:solidFill>
                        <a:srgbClr val="000000"/>
                      </a:solidFill>
                      <a:prstDash val="solid"/>
                    </a:lnR>
                    <a:lnT w="9144">
                      <a:solidFill>
                        <a:srgbClr val="000000"/>
                      </a:solidFill>
                      <a:prstDash val="solid"/>
                    </a:lnT>
                    <a:lnB w="9143">
                      <a:solidFill>
                        <a:srgbClr val="000000"/>
                      </a:solidFill>
                      <a:prstDash val="solid"/>
                    </a:lnB>
                  </a:tcPr>
                </a:tc>
                <a:tc>
                  <a:txBody>
                    <a:bodyPr/>
                    <a:lstStyle/>
                    <a:p>
                      <a:pPr marL="44450">
                        <a:lnSpc>
                          <a:spcPct val="100000"/>
                        </a:lnSpc>
                        <a:spcBef>
                          <a:spcPts val="15"/>
                        </a:spcBef>
                        <a:tabLst>
                          <a:tab pos="254000" algn="l"/>
                        </a:tabLst>
                      </a:pPr>
                      <a:r>
                        <a:rPr dirty="0" sz="800" spc="5">
                          <a:latin typeface="Calibri"/>
                          <a:cs typeface="Calibri"/>
                        </a:rPr>
                        <a:t>$	25,669.00</a:t>
                      </a:r>
                      <a:endParaRPr sz="800">
                        <a:latin typeface="Calibri"/>
                        <a:cs typeface="Calibri"/>
                      </a:endParaRPr>
                    </a:p>
                  </a:txBody>
                  <a:tcPr marL="0" marR="0" marB="0" marT="1905">
                    <a:lnL w="9144">
                      <a:solidFill>
                        <a:srgbClr val="000000"/>
                      </a:solidFill>
                      <a:prstDash val="solid"/>
                    </a:lnL>
                    <a:lnR w="9144">
                      <a:solidFill>
                        <a:srgbClr val="000000"/>
                      </a:solidFill>
                      <a:prstDash val="solid"/>
                    </a:lnR>
                    <a:lnT w="9144">
                      <a:solidFill>
                        <a:srgbClr val="000000"/>
                      </a:solidFill>
                      <a:prstDash val="solid"/>
                    </a:lnT>
                    <a:lnB w="9143">
                      <a:solidFill>
                        <a:srgbClr val="000000"/>
                      </a:solidFill>
                      <a:prstDash val="solid"/>
                    </a:lnB>
                  </a:tcPr>
                </a:tc>
                <a:tc>
                  <a:txBody>
                    <a:bodyPr/>
                    <a:lstStyle/>
                    <a:p>
                      <a:pPr marL="44450">
                        <a:lnSpc>
                          <a:spcPct val="100000"/>
                        </a:lnSpc>
                        <a:spcBef>
                          <a:spcPts val="15"/>
                        </a:spcBef>
                        <a:tabLst>
                          <a:tab pos="254000" algn="l"/>
                        </a:tabLst>
                      </a:pPr>
                      <a:r>
                        <a:rPr dirty="0" sz="800" spc="5">
                          <a:latin typeface="Calibri"/>
                          <a:cs typeface="Calibri"/>
                        </a:rPr>
                        <a:t>$	24,130.00</a:t>
                      </a:r>
                      <a:endParaRPr sz="800">
                        <a:latin typeface="Calibri"/>
                        <a:cs typeface="Calibri"/>
                      </a:endParaRPr>
                    </a:p>
                  </a:txBody>
                  <a:tcPr marL="0" marR="0" marB="0" marT="1905">
                    <a:lnL w="9144">
                      <a:solidFill>
                        <a:srgbClr val="000000"/>
                      </a:solidFill>
                      <a:prstDash val="solid"/>
                    </a:lnL>
                    <a:lnR w="9144">
                      <a:solidFill>
                        <a:srgbClr val="000000"/>
                      </a:solidFill>
                      <a:prstDash val="solid"/>
                    </a:lnR>
                    <a:lnT w="9144">
                      <a:solidFill>
                        <a:srgbClr val="000000"/>
                      </a:solidFill>
                      <a:prstDash val="solid"/>
                    </a:lnT>
                    <a:lnB w="9143">
                      <a:solidFill>
                        <a:srgbClr val="000000"/>
                      </a:solidFill>
                      <a:prstDash val="solid"/>
                    </a:lnB>
                  </a:tcPr>
                </a:tc>
                <a:tc>
                  <a:txBody>
                    <a:bodyPr/>
                    <a:lstStyle/>
                    <a:p>
                      <a:pPr marL="44450">
                        <a:lnSpc>
                          <a:spcPct val="100000"/>
                        </a:lnSpc>
                        <a:spcBef>
                          <a:spcPts val="15"/>
                        </a:spcBef>
                        <a:tabLst>
                          <a:tab pos="254000" algn="l"/>
                        </a:tabLst>
                      </a:pPr>
                      <a:r>
                        <a:rPr dirty="0" sz="800" spc="5">
                          <a:latin typeface="Calibri"/>
                          <a:cs typeface="Calibri"/>
                        </a:rPr>
                        <a:t>$	14,637.00</a:t>
                      </a:r>
                      <a:endParaRPr sz="800">
                        <a:latin typeface="Calibri"/>
                        <a:cs typeface="Calibri"/>
                      </a:endParaRPr>
                    </a:p>
                  </a:txBody>
                  <a:tcPr marL="0" marR="0" marB="0" marT="1905">
                    <a:lnL w="9144">
                      <a:solidFill>
                        <a:srgbClr val="000000"/>
                      </a:solidFill>
                      <a:prstDash val="solid"/>
                    </a:lnL>
                    <a:lnR w="9144">
                      <a:solidFill>
                        <a:srgbClr val="000000"/>
                      </a:solidFill>
                      <a:prstDash val="solid"/>
                    </a:lnR>
                    <a:lnT w="9144">
                      <a:solidFill>
                        <a:srgbClr val="000000"/>
                      </a:solidFill>
                      <a:prstDash val="solid"/>
                    </a:lnT>
                    <a:lnB w="9143">
                      <a:solidFill>
                        <a:srgbClr val="000000"/>
                      </a:solidFill>
                      <a:prstDash val="solid"/>
                    </a:lnB>
                  </a:tcPr>
                </a:tc>
                <a:tc>
                  <a:txBody>
                    <a:bodyPr/>
                    <a:lstStyle/>
                    <a:p>
                      <a:pPr marL="44450">
                        <a:lnSpc>
                          <a:spcPct val="100000"/>
                        </a:lnSpc>
                        <a:spcBef>
                          <a:spcPts val="15"/>
                        </a:spcBef>
                        <a:tabLst>
                          <a:tab pos="254000" algn="l"/>
                        </a:tabLst>
                      </a:pPr>
                      <a:r>
                        <a:rPr dirty="0" sz="800" spc="5">
                          <a:latin typeface="Calibri"/>
                          <a:cs typeface="Calibri"/>
                        </a:rPr>
                        <a:t>$	26,169.00</a:t>
                      </a:r>
                      <a:endParaRPr sz="800">
                        <a:latin typeface="Calibri"/>
                        <a:cs typeface="Calibri"/>
                      </a:endParaRPr>
                    </a:p>
                  </a:txBody>
                  <a:tcPr marL="0" marR="0" marB="0" marT="1905">
                    <a:lnL w="9144">
                      <a:solidFill>
                        <a:srgbClr val="000000"/>
                      </a:solidFill>
                      <a:prstDash val="solid"/>
                    </a:lnL>
                    <a:lnR w="9144">
                      <a:solidFill>
                        <a:srgbClr val="000000"/>
                      </a:solidFill>
                      <a:prstDash val="solid"/>
                    </a:lnR>
                    <a:lnT w="9144">
                      <a:solidFill>
                        <a:srgbClr val="000000"/>
                      </a:solidFill>
                      <a:prstDash val="solid"/>
                    </a:lnT>
                    <a:lnB w="9143">
                      <a:solidFill>
                        <a:srgbClr val="000000"/>
                      </a:solidFill>
                      <a:prstDash val="solid"/>
                    </a:lnB>
                  </a:tcPr>
                </a:tc>
              </a:tr>
              <a:tr h="135635">
                <a:tc>
                  <a:txBody>
                    <a:bodyPr/>
                    <a:lstStyle/>
                    <a:p>
                      <a:pPr/>
                      <a:endParaRPr sz="800">
                        <a:latin typeface="Calibri"/>
                        <a:cs typeface="Calibri"/>
                      </a:endParaRPr>
                    </a:p>
                  </a:txBody>
                  <a:tcPr marL="0" marR="0" marB="0" marT="0">
                    <a:lnL w="9143">
                      <a:solidFill>
                        <a:srgbClr val="000000"/>
                      </a:solidFill>
                      <a:prstDash val="solid"/>
                    </a:lnL>
                    <a:lnR w="9143">
                      <a:solidFill>
                        <a:srgbClr val="000000"/>
                      </a:solidFill>
                      <a:prstDash val="solid"/>
                    </a:lnR>
                    <a:lnT w="9143">
                      <a:solidFill>
                        <a:srgbClr val="000000"/>
                      </a:solidFill>
                      <a:prstDash val="solid"/>
                    </a:lnT>
                    <a:lnB w="9143">
                      <a:solidFill>
                        <a:srgbClr val="000000"/>
                      </a:solidFill>
                      <a:prstDash val="solid"/>
                    </a:lnB>
                  </a:tcPr>
                </a:tc>
                <a:tc>
                  <a:txBody>
                    <a:bodyPr/>
                    <a:lstStyle/>
                    <a:p>
                      <a:pPr marL="13335">
                        <a:lnSpc>
                          <a:spcPts val="919"/>
                        </a:lnSpc>
                      </a:pPr>
                      <a:r>
                        <a:rPr dirty="0" sz="800" spc="5">
                          <a:latin typeface="Calibri"/>
                          <a:cs typeface="Calibri"/>
                        </a:rPr>
                        <a:t>Leadership</a:t>
                      </a:r>
                      <a:r>
                        <a:rPr dirty="0" sz="800" spc="-55">
                          <a:latin typeface="Calibri"/>
                          <a:cs typeface="Calibri"/>
                        </a:rPr>
                        <a:t> </a:t>
                      </a:r>
                      <a:r>
                        <a:rPr dirty="0" sz="800" spc="5">
                          <a:latin typeface="Calibri"/>
                          <a:cs typeface="Calibri"/>
                        </a:rPr>
                        <a:t>Conference</a:t>
                      </a:r>
                      <a:endParaRPr sz="800">
                        <a:latin typeface="Calibri"/>
                        <a:cs typeface="Calibri"/>
                      </a:endParaRPr>
                    </a:p>
                  </a:txBody>
                  <a:tcPr marL="0" marR="0" marB="0" marT="0">
                    <a:lnL w="9143">
                      <a:solidFill>
                        <a:srgbClr val="000000"/>
                      </a:solidFill>
                      <a:prstDash val="solid"/>
                    </a:lnL>
                    <a:lnR w="9144">
                      <a:solidFill>
                        <a:srgbClr val="000000"/>
                      </a:solidFill>
                      <a:prstDash val="solid"/>
                    </a:lnR>
                    <a:lnT w="9143">
                      <a:solidFill>
                        <a:srgbClr val="000000"/>
                      </a:solidFill>
                      <a:prstDash val="solid"/>
                    </a:lnT>
                    <a:lnB w="9143">
                      <a:solidFill>
                        <a:srgbClr val="000000"/>
                      </a:solidFill>
                      <a:prstDash val="solid"/>
                    </a:lnB>
                  </a:tcPr>
                </a:tc>
                <a:tc>
                  <a:txBody>
                    <a:bodyPr/>
                    <a:lstStyle/>
                    <a:p>
                      <a:pPr marL="44450">
                        <a:lnSpc>
                          <a:spcPts val="919"/>
                        </a:lnSpc>
                        <a:tabLst>
                          <a:tab pos="224154" algn="l"/>
                        </a:tabLst>
                      </a:pPr>
                      <a:r>
                        <a:rPr dirty="0" sz="800" spc="5">
                          <a:latin typeface="Calibri"/>
                          <a:cs typeface="Calibri"/>
                        </a:rPr>
                        <a:t>$	225,000.00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3">
                      <a:solidFill>
                        <a:srgbClr val="000000"/>
                      </a:solidFill>
                      <a:prstDash val="solid"/>
                    </a:lnB>
                  </a:tcPr>
                </a:tc>
                <a:tc>
                  <a:txBody>
                    <a:bodyPr/>
                    <a:lstStyle/>
                    <a:p>
                      <a:pPr algn="ctr">
                        <a:lnSpc>
                          <a:spcPts val="919"/>
                        </a:lnSpc>
                      </a:pPr>
                      <a:r>
                        <a:rPr dirty="0" sz="800" spc="5">
                          <a:latin typeface="Calibri"/>
                          <a:cs typeface="Calibri"/>
                        </a:rPr>
                        <a:t>$    247,553.00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3">
                      <a:solidFill>
                        <a:srgbClr val="000000"/>
                      </a:solidFill>
                      <a:prstDash val="solid"/>
                    </a:lnB>
                  </a:tcPr>
                </a:tc>
                <a:tc>
                  <a:txBody>
                    <a:bodyPr/>
                    <a:lstStyle/>
                    <a:p>
                      <a:pPr marL="44450">
                        <a:lnSpc>
                          <a:spcPts val="919"/>
                        </a:lnSpc>
                      </a:pPr>
                      <a:r>
                        <a:rPr dirty="0" sz="800" spc="5">
                          <a:latin typeface="Calibri"/>
                          <a:cs typeface="Calibri"/>
                        </a:rPr>
                        <a:t>$    238,767.00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3">
                      <a:solidFill>
                        <a:srgbClr val="000000"/>
                      </a:solidFill>
                      <a:prstDash val="solid"/>
                    </a:lnB>
                  </a:tcPr>
                </a:tc>
                <a:tc>
                  <a:txBody>
                    <a:bodyPr/>
                    <a:lstStyle/>
                    <a:p>
                      <a:pPr marL="44450">
                        <a:lnSpc>
                          <a:spcPts val="919"/>
                        </a:lnSpc>
                      </a:pPr>
                      <a:r>
                        <a:rPr dirty="0" sz="800" spc="5">
                          <a:latin typeface="Calibri"/>
                          <a:cs typeface="Calibri"/>
                        </a:rPr>
                        <a:t>$    146,659.00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3">
                      <a:solidFill>
                        <a:srgbClr val="000000"/>
                      </a:solidFill>
                      <a:prstDash val="solid"/>
                    </a:lnB>
                  </a:tcPr>
                </a:tc>
                <a:tc>
                  <a:txBody>
                    <a:bodyPr/>
                    <a:lstStyle/>
                    <a:p>
                      <a:pPr marL="44450">
                        <a:lnSpc>
                          <a:spcPts val="919"/>
                        </a:lnSpc>
                      </a:pPr>
                      <a:r>
                        <a:rPr dirty="0" sz="800" spc="5">
                          <a:latin typeface="Calibri"/>
                          <a:cs typeface="Calibri"/>
                        </a:rPr>
                        <a:t>$    220,574.00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3">
                      <a:solidFill>
                        <a:srgbClr val="000000"/>
                      </a:solidFill>
                      <a:prstDash val="solid"/>
                    </a:lnB>
                  </a:tcPr>
                </a:tc>
                <a:tc>
                  <a:txBody>
                    <a:bodyPr/>
                    <a:lstStyle/>
                    <a:p>
                      <a:pPr marL="44450">
                        <a:lnSpc>
                          <a:spcPts val="919"/>
                        </a:lnSpc>
                      </a:pPr>
                      <a:r>
                        <a:rPr dirty="0" sz="800" spc="5">
                          <a:latin typeface="Calibri"/>
                          <a:cs typeface="Calibri"/>
                        </a:rPr>
                        <a:t>$    204,638.00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3">
                      <a:solidFill>
                        <a:srgbClr val="000000"/>
                      </a:solidFill>
                      <a:prstDash val="solid"/>
                    </a:lnB>
                  </a:tcPr>
                </a:tc>
              </a:tr>
              <a:tr h="135636">
                <a:tc>
                  <a:txBody>
                    <a:bodyPr/>
                    <a:lstStyle/>
                    <a:p>
                      <a:pPr/>
                      <a:endParaRPr sz="800">
                        <a:latin typeface="Calibri"/>
                        <a:cs typeface="Calibri"/>
                      </a:endParaRPr>
                    </a:p>
                  </a:txBody>
                  <a:tcPr marL="0" marR="0" marB="0" marT="0">
                    <a:lnL w="9143">
                      <a:solidFill>
                        <a:srgbClr val="000000"/>
                      </a:solidFill>
                      <a:prstDash val="solid"/>
                    </a:lnL>
                    <a:lnR w="9143">
                      <a:solidFill>
                        <a:srgbClr val="000000"/>
                      </a:solidFill>
                      <a:prstDash val="solid"/>
                    </a:lnR>
                    <a:lnT w="9143">
                      <a:solidFill>
                        <a:srgbClr val="000000"/>
                      </a:solidFill>
                      <a:prstDash val="solid"/>
                    </a:lnT>
                    <a:lnB w="9143">
                      <a:solidFill>
                        <a:srgbClr val="000000"/>
                      </a:solidFill>
                      <a:prstDash val="solid"/>
                    </a:lnB>
                  </a:tcPr>
                </a:tc>
                <a:tc>
                  <a:txBody>
                    <a:bodyPr/>
                    <a:lstStyle/>
                    <a:p>
                      <a:pPr/>
                      <a:endParaRPr sz="800">
                        <a:latin typeface="Calibri"/>
                        <a:cs typeface="Calibri"/>
                      </a:endParaRPr>
                    </a:p>
                  </a:txBody>
                  <a:tcPr marL="0" marR="0" marB="0" marT="0">
                    <a:lnL w="9143">
                      <a:solidFill>
                        <a:srgbClr val="000000"/>
                      </a:solidFill>
                      <a:prstDash val="solid"/>
                    </a:lnL>
                    <a:lnR w="9144">
                      <a:solidFill>
                        <a:srgbClr val="000000"/>
                      </a:solidFill>
                      <a:prstDash val="solid"/>
                    </a:lnR>
                    <a:lnT w="9143">
                      <a:solidFill>
                        <a:srgbClr val="000000"/>
                      </a:solidFill>
                      <a:prstDash val="solid"/>
                    </a:lnT>
                    <a:lnB w="9143">
                      <a:solidFill>
                        <a:srgbClr val="000000"/>
                      </a:solidFill>
                      <a:prstDash val="solid"/>
                    </a:lnB>
                  </a:tcPr>
                </a:tc>
                <a:tc>
                  <a:txBody>
                    <a:bodyPr/>
                    <a:lstStyle/>
                    <a:p>
                      <a:pPr/>
                      <a:endParaRPr sz="800">
                        <a:latin typeface="Calibri"/>
                        <a:cs typeface="Calibri"/>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3">
                      <a:solidFill>
                        <a:srgbClr val="000000"/>
                      </a:solidFill>
                      <a:prstDash val="solid"/>
                    </a:lnB>
                  </a:tcPr>
                </a:tc>
                <a:tc>
                  <a:txBody>
                    <a:bodyPr/>
                    <a:lstStyle/>
                    <a:p>
                      <a:pPr algn="ctr">
                        <a:lnSpc>
                          <a:spcPts val="919"/>
                        </a:lnSpc>
                        <a:tabLst>
                          <a:tab pos="208915" algn="l"/>
                        </a:tabLst>
                      </a:pPr>
                      <a:r>
                        <a:rPr dirty="0" sz="800" spc="5">
                          <a:latin typeface="Calibri"/>
                          <a:cs typeface="Calibri"/>
                        </a:rPr>
                        <a:t>$	17,617.00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3">
                      <a:solidFill>
                        <a:srgbClr val="000000"/>
                      </a:solidFill>
                      <a:prstDash val="solid"/>
                    </a:lnB>
                  </a:tcPr>
                </a:tc>
                <a:tc>
                  <a:txBody>
                    <a:bodyPr/>
                    <a:lstStyle/>
                    <a:p>
                      <a:pPr marL="44450">
                        <a:lnSpc>
                          <a:spcPts val="919"/>
                        </a:lnSpc>
                        <a:tabLst>
                          <a:tab pos="254000" algn="l"/>
                        </a:tabLst>
                      </a:pPr>
                      <a:r>
                        <a:rPr dirty="0" sz="800" spc="5">
                          <a:latin typeface="Calibri"/>
                          <a:cs typeface="Calibri"/>
                        </a:rPr>
                        <a:t>$	16,079.00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3">
                      <a:solidFill>
                        <a:srgbClr val="000000"/>
                      </a:solidFill>
                      <a:prstDash val="solid"/>
                    </a:lnB>
                  </a:tcPr>
                </a:tc>
                <a:tc>
                  <a:txBody>
                    <a:bodyPr/>
                    <a:lstStyle/>
                    <a:p>
                      <a:pPr marL="44450">
                        <a:lnSpc>
                          <a:spcPts val="919"/>
                        </a:lnSpc>
                        <a:tabLst>
                          <a:tab pos="254000" algn="l"/>
                        </a:tabLst>
                      </a:pPr>
                      <a:r>
                        <a:rPr dirty="0" sz="800" spc="5">
                          <a:latin typeface="Calibri"/>
                          <a:cs typeface="Calibri"/>
                        </a:rPr>
                        <a:t>$	17,192.00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3">
                      <a:solidFill>
                        <a:srgbClr val="000000"/>
                      </a:solidFill>
                      <a:prstDash val="solid"/>
                    </a:lnB>
                  </a:tcPr>
                </a:tc>
                <a:tc>
                  <a:txBody>
                    <a:bodyPr/>
                    <a:lstStyle/>
                    <a:p>
                      <a:pPr marL="44450">
                        <a:lnSpc>
                          <a:spcPts val="919"/>
                        </a:lnSpc>
                        <a:tabLst>
                          <a:tab pos="254000" algn="l"/>
                        </a:tabLst>
                      </a:pPr>
                      <a:r>
                        <a:rPr dirty="0" sz="800" spc="5">
                          <a:latin typeface="Calibri"/>
                          <a:cs typeface="Calibri"/>
                        </a:rPr>
                        <a:t>$	11,797.00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3">
                      <a:solidFill>
                        <a:srgbClr val="000000"/>
                      </a:solidFill>
                      <a:prstDash val="solid"/>
                    </a:lnB>
                  </a:tcPr>
                </a:tc>
                <a:tc>
                  <a:txBody>
                    <a:bodyPr/>
                    <a:lstStyle/>
                    <a:p>
                      <a:pPr marL="44450">
                        <a:lnSpc>
                          <a:spcPts val="919"/>
                        </a:lnSpc>
                        <a:tabLst>
                          <a:tab pos="306705" algn="l"/>
                        </a:tabLst>
                      </a:pPr>
                      <a:r>
                        <a:rPr dirty="0" sz="800" spc="5">
                          <a:latin typeface="Calibri"/>
                          <a:cs typeface="Calibri"/>
                        </a:rPr>
                        <a:t>$	7,176.00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3">
                      <a:solidFill>
                        <a:srgbClr val="000000"/>
                      </a:solidFill>
                      <a:prstDash val="solid"/>
                    </a:lnB>
                  </a:tcPr>
                </a:tc>
              </a:tr>
              <a:tr h="135635">
                <a:tc>
                  <a:txBody>
                    <a:bodyPr/>
                    <a:lstStyle/>
                    <a:p>
                      <a:pPr/>
                      <a:endParaRPr sz="800">
                        <a:latin typeface="Calibri"/>
                        <a:cs typeface="Calibri"/>
                      </a:endParaRPr>
                    </a:p>
                  </a:txBody>
                  <a:tcPr marL="0" marR="0" marB="0" marT="0">
                    <a:lnL w="9143">
                      <a:solidFill>
                        <a:srgbClr val="000000"/>
                      </a:solidFill>
                      <a:prstDash val="solid"/>
                    </a:lnL>
                    <a:lnR w="9143">
                      <a:solidFill>
                        <a:srgbClr val="000000"/>
                      </a:solidFill>
                      <a:prstDash val="solid"/>
                    </a:lnR>
                    <a:lnT w="9143">
                      <a:solidFill>
                        <a:srgbClr val="000000"/>
                      </a:solidFill>
                      <a:prstDash val="solid"/>
                    </a:lnT>
                    <a:lnB w="9144">
                      <a:solidFill>
                        <a:srgbClr val="000000"/>
                      </a:solidFill>
                      <a:prstDash val="solid"/>
                    </a:lnB>
                  </a:tcPr>
                </a:tc>
                <a:tc>
                  <a:txBody>
                    <a:bodyPr/>
                    <a:lstStyle/>
                    <a:p>
                      <a:pPr marL="13335">
                        <a:lnSpc>
                          <a:spcPts val="919"/>
                        </a:lnSpc>
                      </a:pPr>
                      <a:r>
                        <a:rPr dirty="0" sz="800" spc="10">
                          <a:latin typeface="Calibri"/>
                          <a:cs typeface="Calibri"/>
                        </a:rPr>
                        <a:t>New </a:t>
                      </a:r>
                      <a:r>
                        <a:rPr dirty="0" sz="800" spc="5">
                          <a:latin typeface="Calibri"/>
                          <a:cs typeface="Calibri"/>
                        </a:rPr>
                        <a:t>Principals'</a:t>
                      </a:r>
                      <a:r>
                        <a:rPr dirty="0" sz="800" spc="-75">
                          <a:latin typeface="Calibri"/>
                          <a:cs typeface="Calibri"/>
                        </a:rPr>
                        <a:t> </a:t>
                      </a:r>
                      <a:r>
                        <a:rPr dirty="0" sz="800" spc="5">
                          <a:latin typeface="Calibri"/>
                          <a:cs typeface="Calibri"/>
                        </a:rPr>
                        <a:t>Conference</a:t>
                      </a:r>
                      <a:endParaRPr sz="800">
                        <a:latin typeface="Calibri"/>
                        <a:cs typeface="Calibri"/>
                      </a:endParaRPr>
                    </a:p>
                  </a:txBody>
                  <a:tcPr marL="0" marR="0" marB="0" marT="0">
                    <a:lnL w="9143">
                      <a:solidFill>
                        <a:srgbClr val="000000"/>
                      </a:solidFill>
                      <a:prstDash val="solid"/>
                    </a:lnL>
                    <a:lnR w="9144">
                      <a:solidFill>
                        <a:srgbClr val="000000"/>
                      </a:solidFill>
                      <a:prstDash val="solid"/>
                    </a:lnR>
                    <a:lnT w="9143">
                      <a:solidFill>
                        <a:srgbClr val="000000"/>
                      </a:solidFill>
                      <a:prstDash val="solid"/>
                    </a:lnT>
                    <a:lnB w="9144">
                      <a:solidFill>
                        <a:srgbClr val="000000"/>
                      </a:solidFill>
                      <a:prstDash val="solid"/>
                    </a:lnB>
                  </a:tcPr>
                </a:tc>
                <a:tc>
                  <a:txBody>
                    <a:bodyPr/>
                    <a:lstStyle/>
                    <a:p>
                      <a:pPr marL="44450">
                        <a:lnSpc>
                          <a:spcPts val="919"/>
                        </a:lnSpc>
                        <a:tabLst>
                          <a:tab pos="276860" algn="l"/>
                        </a:tabLst>
                      </a:pPr>
                      <a:r>
                        <a:rPr dirty="0" sz="800" spc="5">
                          <a:latin typeface="Calibri"/>
                          <a:cs typeface="Calibri"/>
                        </a:rPr>
                        <a:t>$	18,000.00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4">
                      <a:solidFill>
                        <a:srgbClr val="000000"/>
                      </a:solidFill>
                      <a:prstDash val="solid"/>
                    </a:lnB>
                  </a:tcPr>
                </a:tc>
                <a:tc>
                  <a:txBody>
                    <a:bodyPr/>
                    <a:lstStyle/>
                    <a:p>
                      <a:pPr algn="ctr">
                        <a:lnSpc>
                          <a:spcPts val="919"/>
                        </a:lnSpc>
                        <a:tabLst>
                          <a:tab pos="261620" algn="l"/>
                        </a:tabLst>
                      </a:pPr>
                      <a:r>
                        <a:rPr dirty="0" sz="800" spc="5">
                          <a:latin typeface="Calibri"/>
                          <a:cs typeface="Calibri"/>
                        </a:rPr>
                        <a:t>$	3,190.00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4">
                      <a:solidFill>
                        <a:srgbClr val="000000"/>
                      </a:solidFill>
                      <a:prstDash val="solid"/>
                    </a:lnB>
                  </a:tcPr>
                </a:tc>
                <a:tc>
                  <a:txBody>
                    <a:bodyPr/>
                    <a:lstStyle/>
                    <a:p>
                      <a:pPr marL="44450">
                        <a:lnSpc>
                          <a:spcPts val="919"/>
                        </a:lnSpc>
                        <a:tabLst>
                          <a:tab pos="254000" algn="l"/>
                        </a:tabLst>
                      </a:pPr>
                      <a:r>
                        <a:rPr dirty="0" sz="800" spc="5">
                          <a:latin typeface="Calibri"/>
                          <a:cs typeface="Calibri"/>
                        </a:rPr>
                        <a:t>$	21,485.88</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4">
                      <a:solidFill>
                        <a:srgbClr val="000000"/>
                      </a:solidFill>
                      <a:prstDash val="solid"/>
                    </a:lnB>
                  </a:tcPr>
                </a:tc>
                <a:tc>
                  <a:txBody>
                    <a:bodyPr/>
                    <a:lstStyle/>
                    <a:p>
                      <a:pPr marL="44450">
                        <a:lnSpc>
                          <a:spcPts val="919"/>
                        </a:lnSpc>
                        <a:tabLst>
                          <a:tab pos="306705" algn="l"/>
                        </a:tabLst>
                      </a:pPr>
                      <a:r>
                        <a:rPr dirty="0" sz="800" spc="5">
                          <a:latin typeface="Calibri"/>
                          <a:cs typeface="Calibri"/>
                        </a:rPr>
                        <a:t>$	7,876.00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4">
                      <a:solidFill>
                        <a:srgbClr val="000000"/>
                      </a:solidFill>
                      <a:prstDash val="solid"/>
                    </a:lnB>
                  </a:tcPr>
                </a:tc>
                <a:tc>
                  <a:txBody>
                    <a:bodyPr/>
                    <a:lstStyle/>
                    <a:p>
                      <a:pPr marL="44450">
                        <a:lnSpc>
                          <a:spcPts val="919"/>
                        </a:lnSpc>
                        <a:tabLst>
                          <a:tab pos="254000" algn="l"/>
                        </a:tabLst>
                      </a:pPr>
                      <a:r>
                        <a:rPr dirty="0" sz="800" spc="5">
                          <a:latin typeface="Calibri"/>
                          <a:cs typeface="Calibri"/>
                        </a:rPr>
                        <a:t>$	11,373.00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4">
                      <a:solidFill>
                        <a:srgbClr val="000000"/>
                      </a:solidFill>
                      <a:prstDash val="solid"/>
                    </a:lnB>
                  </a:tcPr>
                </a:tc>
                <a:tc>
                  <a:txBody>
                    <a:bodyPr/>
                    <a:lstStyle/>
                    <a:p>
                      <a:pPr marL="44450">
                        <a:lnSpc>
                          <a:spcPts val="919"/>
                        </a:lnSpc>
                        <a:tabLst>
                          <a:tab pos="254000" algn="l"/>
                        </a:tabLst>
                      </a:pPr>
                      <a:r>
                        <a:rPr dirty="0" sz="800" spc="5">
                          <a:latin typeface="Calibri"/>
                          <a:cs typeface="Calibri"/>
                        </a:rPr>
                        <a:t>$	13,764.00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3">
                      <a:solidFill>
                        <a:srgbClr val="000000"/>
                      </a:solidFill>
                      <a:prstDash val="solid"/>
                    </a:lnT>
                    <a:lnB w="9144">
                      <a:solidFill>
                        <a:srgbClr val="000000"/>
                      </a:solidFill>
                      <a:prstDash val="solid"/>
                    </a:lnB>
                  </a:tcPr>
                </a:tc>
              </a:tr>
              <a:tr h="135635">
                <a:tc>
                  <a:txBody>
                    <a:bodyPr/>
                    <a:lstStyle/>
                    <a:p>
                      <a:pPr/>
                      <a:endParaRPr sz="800">
                        <a:latin typeface="Calibri"/>
                        <a:cs typeface="Calibri"/>
                      </a:endParaRPr>
                    </a:p>
                  </a:txBody>
                  <a:tcPr marL="0" marR="0" marB="0" marT="0">
                    <a:lnL w="9143">
                      <a:solidFill>
                        <a:srgbClr val="000000"/>
                      </a:solidFill>
                      <a:prstDash val="solid"/>
                    </a:lnL>
                    <a:lnR w="9143">
                      <a:solidFill>
                        <a:srgbClr val="000000"/>
                      </a:solidFill>
                      <a:prstDash val="solid"/>
                    </a:lnR>
                    <a:lnT w="9144">
                      <a:solidFill>
                        <a:srgbClr val="000000"/>
                      </a:solidFill>
                      <a:prstDash val="solid"/>
                    </a:lnT>
                    <a:lnB w="9144">
                      <a:solidFill>
                        <a:srgbClr val="000000"/>
                      </a:solidFill>
                      <a:prstDash val="solid"/>
                    </a:lnB>
                  </a:tcPr>
                </a:tc>
                <a:tc>
                  <a:txBody>
                    <a:bodyPr/>
                    <a:lstStyle/>
                    <a:p>
                      <a:pPr/>
                      <a:endParaRPr sz="800">
                        <a:latin typeface="Calibri"/>
                        <a:cs typeface="Calibri"/>
                      </a:endParaRPr>
                    </a:p>
                  </a:txBody>
                  <a:tcPr marL="0" marR="0" marB="0" marT="0">
                    <a:lnL w="9143">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algn="ctr">
                        <a:lnSpc>
                          <a:spcPts val="919"/>
                        </a:lnSpc>
                        <a:tabLst>
                          <a:tab pos="208915" algn="l"/>
                        </a:tabLst>
                      </a:pPr>
                      <a:r>
                        <a:rPr dirty="0" sz="800" spc="5">
                          <a:latin typeface="Calibri"/>
                          <a:cs typeface="Calibri"/>
                        </a:rPr>
                        <a:t>$	17,430.00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4450">
                        <a:lnSpc>
                          <a:spcPts val="919"/>
                        </a:lnSpc>
                        <a:tabLst>
                          <a:tab pos="306705" algn="l"/>
                        </a:tabLst>
                      </a:pPr>
                      <a:r>
                        <a:rPr dirty="0" sz="800" spc="5">
                          <a:latin typeface="Calibri"/>
                          <a:cs typeface="Calibri"/>
                        </a:rPr>
                        <a:t>$	9,168.00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4450">
                        <a:lnSpc>
                          <a:spcPts val="919"/>
                        </a:lnSpc>
                        <a:tabLst>
                          <a:tab pos="254000" algn="l"/>
                        </a:tabLst>
                      </a:pPr>
                      <a:r>
                        <a:rPr dirty="0" sz="800" spc="5">
                          <a:latin typeface="Calibri"/>
                          <a:cs typeface="Calibri"/>
                        </a:rPr>
                        <a:t>$	13,058.00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4450">
                        <a:lnSpc>
                          <a:spcPts val="919"/>
                        </a:lnSpc>
                        <a:tabLst>
                          <a:tab pos="306705" algn="l"/>
                        </a:tabLst>
                      </a:pPr>
                      <a:r>
                        <a:rPr dirty="0" sz="800" spc="5">
                          <a:latin typeface="Calibri"/>
                          <a:cs typeface="Calibri"/>
                        </a:rPr>
                        <a:t>$	6,403.00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4450">
                        <a:lnSpc>
                          <a:spcPts val="919"/>
                        </a:lnSpc>
                        <a:tabLst>
                          <a:tab pos="306705" algn="l"/>
                        </a:tabLst>
                      </a:pPr>
                      <a:r>
                        <a:rPr dirty="0" sz="800" spc="5">
                          <a:latin typeface="Calibri"/>
                          <a:cs typeface="Calibri"/>
                        </a:rPr>
                        <a:t>$	4,189.00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r>
              <a:tr h="135636">
                <a:tc>
                  <a:txBody>
                    <a:bodyPr/>
                    <a:lstStyle/>
                    <a:p>
                      <a:pPr/>
                      <a:endParaRPr sz="800">
                        <a:latin typeface="Calibri"/>
                        <a:cs typeface="Calibri"/>
                      </a:endParaRPr>
                    </a:p>
                  </a:txBody>
                  <a:tcPr marL="0" marR="0" marB="0" marT="0">
                    <a:lnL w="9143">
                      <a:solidFill>
                        <a:srgbClr val="000000"/>
                      </a:solidFill>
                      <a:prstDash val="solid"/>
                    </a:lnL>
                    <a:lnR w="9143">
                      <a:solidFill>
                        <a:srgbClr val="000000"/>
                      </a:solidFill>
                      <a:prstDash val="solid"/>
                    </a:lnR>
                    <a:lnT w="9144">
                      <a:solidFill>
                        <a:srgbClr val="000000"/>
                      </a:solidFill>
                      <a:prstDash val="solid"/>
                    </a:lnT>
                    <a:lnB w="9144">
                      <a:solidFill>
                        <a:srgbClr val="000000"/>
                      </a:solidFill>
                      <a:prstDash val="solid"/>
                    </a:lnB>
                  </a:tcPr>
                </a:tc>
                <a:tc>
                  <a:txBody>
                    <a:bodyPr/>
                    <a:lstStyle/>
                    <a:p>
                      <a:pPr marL="13335">
                        <a:lnSpc>
                          <a:spcPts val="919"/>
                        </a:lnSpc>
                      </a:pPr>
                      <a:r>
                        <a:rPr dirty="0" sz="800" spc="5">
                          <a:latin typeface="Calibri"/>
                          <a:cs typeface="Calibri"/>
                        </a:rPr>
                        <a:t>Womens' Leadership</a:t>
                      </a:r>
                      <a:r>
                        <a:rPr dirty="0" sz="800" spc="-45">
                          <a:latin typeface="Calibri"/>
                          <a:cs typeface="Calibri"/>
                        </a:rPr>
                        <a:t> </a:t>
                      </a:r>
                      <a:r>
                        <a:rPr dirty="0" sz="800" spc="5">
                          <a:latin typeface="Calibri"/>
                          <a:cs typeface="Calibri"/>
                        </a:rPr>
                        <a:t>Retreat</a:t>
                      </a:r>
                      <a:endParaRPr sz="800">
                        <a:latin typeface="Calibri"/>
                        <a:cs typeface="Calibri"/>
                      </a:endParaRPr>
                    </a:p>
                  </a:txBody>
                  <a:tcPr marL="0" marR="0" marB="0" marT="0">
                    <a:lnL w="9143">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4450">
                        <a:lnSpc>
                          <a:spcPts val="919"/>
                        </a:lnSpc>
                        <a:tabLst>
                          <a:tab pos="276860" algn="l"/>
                        </a:tabLst>
                      </a:pPr>
                      <a:r>
                        <a:rPr dirty="0" sz="800" spc="5">
                          <a:latin typeface="Calibri"/>
                          <a:cs typeface="Calibri"/>
                        </a:rPr>
                        <a:t>$	10,000.00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algn="ctr">
                        <a:lnSpc>
                          <a:spcPts val="919"/>
                        </a:lnSpc>
                        <a:tabLst>
                          <a:tab pos="261620" algn="l"/>
                        </a:tabLst>
                      </a:pPr>
                      <a:r>
                        <a:rPr dirty="0" sz="800" spc="5">
                          <a:latin typeface="Calibri"/>
                          <a:cs typeface="Calibri"/>
                        </a:rPr>
                        <a:t>$	3,402.00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4450">
                        <a:lnSpc>
                          <a:spcPts val="919"/>
                        </a:lnSpc>
                        <a:tabLst>
                          <a:tab pos="536575" algn="l"/>
                        </a:tabLst>
                      </a:pPr>
                      <a:r>
                        <a:rPr dirty="0" sz="800" spc="5">
                          <a:latin typeface="Calibri"/>
                          <a:cs typeface="Calibri"/>
                        </a:rPr>
                        <a:t>$	</a:t>
                      </a:r>
                      <a:r>
                        <a:rPr dirty="0" sz="800">
                          <a:latin typeface="Calibri"/>
                          <a:cs typeface="Calibri"/>
                        </a:rPr>
                        <a:t>‐</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4450">
                        <a:lnSpc>
                          <a:spcPts val="919"/>
                        </a:lnSpc>
                        <a:tabLst>
                          <a:tab pos="536575" algn="l"/>
                        </a:tabLst>
                      </a:pPr>
                      <a:r>
                        <a:rPr dirty="0" sz="800" spc="5">
                          <a:latin typeface="Calibri"/>
                          <a:cs typeface="Calibri"/>
                        </a:rPr>
                        <a:t>$	</a:t>
                      </a:r>
                      <a:r>
                        <a:rPr dirty="0" sz="800">
                          <a:latin typeface="Calibri"/>
                          <a:cs typeface="Calibri"/>
                        </a:rPr>
                        <a:t>‐</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4450">
                        <a:lnSpc>
                          <a:spcPts val="919"/>
                        </a:lnSpc>
                        <a:tabLst>
                          <a:tab pos="536575" algn="l"/>
                        </a:tabLst>
                      </a:pPr>
                      <a:r>
                        <a:rPr dirty="0" sz="800" spc="5">
                          <a:latin typeface="Calibri"/>
                          <a:cs typeface="Calibri"/>
                        </a:rPr>
                        <a:t>$	</a:t>
                      </a:r>
                      <a:r>
                        <a:rPr dirty="0" sz="800">
                          <a:latin typeface="Calibri"/>
                          <a:cs typeface="Calibri"/>
                        </a:rPr>
                        <a:t>‐</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4450">
                        <a:lnSpc>
                          <a:spcPts val="919"/>
                        </a:lnSpc>
                        <a:tabLst>
                          <a:tab pos="536575" algn="l"/>
                        </a:tabLst>
                      </a:pPr>
                      <a:r>
                        <a:rPr dirty="0" sz="800" spc="5">
                          <a:latin typeface="Calibri"/>
                          <a:cs typeface="Calibri"/>
                        </a:rPr>
                        <a:t>$	</a:t>
                      </a:r>
                      <a:r>
                        <a:rPr dirty="0" sz="800">
                          <a:latin typeface="Calibri"/>
                          <a:cs typeface="Calibri"/>
                        </a:rPr>
                        <a:t>‐</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r>
              <a:tr h="271272">
                <a:tc>
                  <a:txBody>
                    <a:bodyPr/>
                    <a:lstStyle/>
                    <a:p>
                      <a:pPr/>
                      <a:endParaRPr sz="800">
                        <a:latin typeface="Calibri"/>
                        <a:cs typeface="Calibri"/>
                      </a:endParaRPr>
                    </a:p>
                  </a:txBody>
                  <a:tcPr marL="0" marR="0" marB="0" marT="0">
                    <a:lnL w="9143">
                      <a:solidFill>
                        <a:srgbClr val="000000"/>
                      </a:solidFill>
                      <a:prstDash val="solid"/>
                    </a:lnL>
                    <a:lnR w="9143">
                      <a:solidFill>
                        <a:srgbClr val="000000"/>
                      </a:solidFill>
                      <a:prstDash val="solid"/>
                    </a:lnR>
                    <a:lnT w="9144">
                      <a:solidFill>
                        <a:srgbClr val="000000"/>
                      </a:solidFill>
                      <a:prstDash val="solid"/>
                    </a:lnT>
                    <a:lnB w="9144">
                      <a:solidFill>
                        <a:srgbClr val="000000"/>
                      </a:solidFill>
                      <a:prstDash val="solid"/>
                    </a:lnB>
                  </a:tcPr>
                </a:tc>
                <a:tc>
                  <a:txBody>
                    <a:bodyPr/>
                    <a:lstStyle/>
                    <a:p>
                      <a:pPr>
                        <a:lnSpc>
                          <a:spcPct val="100000"/>
                        </a:lnSpc>
                        <a:spcBef>
                          <a:spcPts val="40"/>
                        </a:spcBef>
                      </a:pPr>
                      <a:endParaRPr sz="850">
                        <a:latin typeface="Times New Roman"/>
                        <a:cs typeface="Times New Roman"/>
                      </a:endParaRPr>
                    </a:p>
                    <a:p>
                      <a:pPr marL="13335">
                        <a:lnSpc>
                          <a:spcPct val="100000"/>
                        </a:lnSpc>
                      </a:pPr>
                      <a:r>
                        <a:rPr dirty="0" sz="800" spc="5">
                          <a:latin typeface="Calibri"/>
                          <a:cs typeface="Calibri"/>
                        </a:rPr>
                        <a:t>Professional Development</a:t>
                      </a:r>
                      <a:r>
                        <a:rPr dirty="0" sz="800" spc="-30">
                          <a:latin typeface="Calibri"/>
                          <a:cs typeface="Calibri"/>
                        </a:rPr>
                        <a:t> </a:t>
                      </a:r>
                      <a:r>
                        <a:rPr dirty="0" sz="800" spc="5">
                          <a:latin typeface="Calibri"/>
                          <a:cs typeface="Calibri"/>
                        </a:rPr>
                        <a:t>Workshops</a:t>
                      </a:r>
                      <a:endParaRPr sz="800">
                        <a:latin typeface="Calibri"/>
                        <a:cs typeface="Calibri"/>
                      </a:endParaRPr>
                    </a:p>
                  </a:txBody>
                  <a:tcPr marL="0" marR="0" marB="0" marT="5080">
                    <a:lnL w="9143">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a:lnSpc>
                          <a:spcPct val="100000"/>
                        </a:lnSpc>
                      </a:pPr>
                      <a:endParaRPr sz="850">
                        <a:latin typeface="Times New Roman"/>
                        <a:cs typeface="Times New Roman"/>
                      </a:endParaRPr>
                    </a:p>
                    <a:p>
                      <a:pPr marL="48260">
                        <a:lnSpc>
                          <a:spcPct val="100000"/>
                        </a:lnSpc>
                        <a:tabLst>
                          <a:tab pos="236854" algn="l"/>
                        </a:tabLst>
                      </a:pPr>
                      <a:r>
                        <a:rPr dirty="0" sz="850" spc="15">
                          <a:latin typeface="Calibri"/>
                          <a:cs typeface="Calibri"/>
                        </a:rPr>
                        <a:t>$	18,705.00</a:t>
                      </a:r>
                      <a:endParaRPr sz="85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a:lnSpc>
                          <a:spcPct val="100000"/>
                        </a:lnSpc>
                      </a:pPr>
                      <a:endParaRPr sz="850">
                        <a:latin typeface="Times New Roman"/>
                        <a:cs typeface="Times New Roman"/>
                      </a:endParaRPr>
                    </a:p>
                    <a:p>
                      <a:pPr algn="ctr">
                        <a:lnSpc>
                          <a:spcPct val="100000"/>
                        </a:lnSpc>
                      </a:pPr>
                      <a:r>
                        <a:rPr dirty="0" sz="850" spc="15">
                          <a:latin typeface="Calibri"/>
                          <a:cs typeface="Calibri"/>
                        </a:rPr>
                        <a:t>$  </a:t>
                      </a:r>
                      <a:r>
                        <a:rPr dirty="0" sz="850" spc="165">
                          <a:latin typeface="Calibri"/>
                          <a:cs typeface="Calibri"/>
                        </a:rPr>
                        <a:t> </a:t>
                      </a:r>
                      <a:r>
                        <a:rPr dirty="0" sz="850" spc="15">
                          <a:latin typeface="Calibri"/>
                          <a:cs typeface="Calibri"/>
                        </a:rPr>
                        <a:t>13,582.59</a:t>
                      </a:r>
                      <a:endParaRPr sz="85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a:lnSpc>
                          <a:spcPct val="100000"/>
                        </a:lnSpc>
                      </a:pPr>
                      <a:endParaRPr sz="850">
                        <a:latin typeface="Times New Roman"/>
                        <a:cs typeface="Times New Roman"/>
                      </a:endParaRPr>
                    </a:p>
                    <a:p>
                      <a:pPr marL="48260">
                        <a:lnSpc>
                          <a:spcPct val="100000"/>
                        </a:lnSpc>
                      </a:pPr>
                      <a:r>
                        <a:rPr dirty="0" sz="850" spc="15">
                          <a:latin typeface="Calibri"/>
                          <a:cs typeface="Calibri"/>
                        </a:rPr>
                        <a:t>$  </a:t>
                      </a:r>
                      <a:r>
                        <a:rPr dirty="0" sz="850" spc="165">
                          <a:latin typeface="Calibri"/>
                          <a:cs typeface="Calibri"/>
                        </a:rPr>
                        <a:t> </a:t>
                      </a:r>
                      <a:r>
                        <a:rPr dirty="0" sz="850" spc="15">
                          <a:latin typeface="Calibri"/>
                          <a:cs typeface="Calibri"/>
                        </a:rPr>
                        <a:t>20,720.28</a:t>
                      </a:r>
                      <a:endParaRPr sz="85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a:lnSpc>
                          <a:spcPct val="100000"/>
                        </a:lnSpc>
                      </a:pPr>
                      <a:endParaRPr sz="850">
                        <a:latin typeface="Times New Roman"/>
                        <a:cs typeface="Times New Roman"/>
                      </a:endParaRPr>
                    </a:p>
                    <a:p>
                      <a:pPr marL="48260">
                        <a:lnSpc>
                          <a:spcPct val="100000"/>
                        </a:lnSpc>
                        <a:tabLst>
                          <a:tab pos="271145" algn="l"/>
                        </a:tabLst>
                      </a:pPr>
                      <a:r>
                        <a:rPr dirty="0" sz="850" spc="15">
                          <a:latin typeface="Calibri"/>
                          <a:cs typeface="Calibri"/>
                        </a:rPr>
                        <a:t>$	7,816.80</a:t>
                      </a:r>
                      <a:endParaRPr sz="85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a:lnSpc>
                          <a:spcPct val="100000"/>
                        </a:lnSpc>
                      </a:pPr>
                      <a:endParaRPr sz="850">
                        <a:latin typeface="Times New Roman"/>
                        <a:cs typeface="Times New Roman"/>
                      </a:endParaRPr>
                    </a:p>
                    <a:p>
                      <a:pPr marL="48260">
                        <a:lnSpc>
                          <a:spcPct val="100000"/>
                        </a:lnSpc>
                      </a:pPr>
                      <a:r>
                        <a:rPr dirty="0" sz="850" spc="15">
                          <a:latin typeface="Calibri"/>
                          <a:cs typeface="Calibri"/>
                        </a:rPr>
                        <a:t>$  </a:t>
                      </a:r>
                      <a:r>
                        <a:rPr dirty="0" sz="850" spc="165">
                          <a:latin typeface="Calibri"/>
                          <a:cs typeface="Calibri"/>
                        </a:rPr>
                        <a:t> </a:t>
                      </a:r>
                      <a:r>
                        <a:rPr dirty="0" sz="850" spc="15">
                          <a:latin typeface="Calibri"/>
                          <a:cs typeface="Calibri"/>
                        </a:rPr>
                        <a:t>72,587.15</a:t>
                      </a:r>
                      <a:endParaRPr sz="85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a:lnSpc>
                          <a:spcPct val="100000"/>
                        </a:lnSpc>
                      </a:pPr>
                      <a:endParaRPr sz="850">
                        <a:latin typeface="Times New Roman"/>
                        <a:cs typeface="Times New Roman"/>
                      </a:endParaRPr>
                    </a:p>
                    <a:p>
                      <a:pPr marL="48260">
                        <a:lnSpc>
                          <a:spcPct val="100000"/>
                        </a:lnSpc>
                      </a:pPr>
                      <a:r>
                        <a:rPr dirty="0" sz="850" spc="15">
                          <a:latin typeface="Calibri"/>
                          <a:cs typeface="Calibri"/>
                        </a:rPr>
                        <a:t>$  </a:t>
                      </a:r>
                      <a:r>
                        <a:rPr dirty="0" sz="850" spc="165">
                          <a:latin typeface="Calibri"/>
                          <a:cs typeface="Calibri"/>
                        </a:rPr>
                        <a:t> </a:t>
                      </a:r>
                      <a:r>
                        <a:rPr dirty="0" sz="850" spc="15">
                          <a:latin typeface="Calibri"/>
                          <a:cs typeface="Calibri"/>
                        </a:rPr>
                        <a:t>71,150.52</a:t>
                      </a:r>
                      <a:endParaRPr sz="85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r>
              <a:tr h="162306">
                <a:tc>
                  <a:txBody>
                    <a:bodyPr/>
                    <a:lstStyle/>
                    <a:p>
                      <a:pPr/>
                      <a:endParaRPr sz="850">
                        <a:latin typeface="Calibri"/>
                        <a:cs typeface="Calibri"/>
                      </a:endParaRPr>
                    </a:p>
                  </a:txBody>
                  <a:tcPr marL="0" marR="0" marB="0" marT="0">
                    <a:lnL w="9143">
                      <a:solidFill>
                        <a:srgbClr val="000000"/>
                      </a:solidFill>
                      <a:prstDash val="solid"/>
                    </a:lnL>
                    <a:lnR w="9143">
                      <a:solidFill>
                        <a:srgbClr val="000000"/>
                      </a:solidFill>
                      <a:prstDash val="solid"/>
                    </a:lnR>
                    <a:lnT w="9144">
                      <a:solidFill>
                        <a:srgbClr val="000000"/>
                      </a:solidFill>
                      <a:prstDash val="solid"/>
                    </a:lnT>
                    <a:lnB w="9144">
                      <a:solidFill>
                        <a:srgbClr val="000000"/>
                      </a:solidFill>
                      <a:prstDash val="solid"/>
                    </a:lnB>
                  </a:tcPr>
                </a:tc>
                <a:tc>
                  <a:txBody>
                    <a:bodyPr/>
                    <a:lstStyle/>
                    <a:p>
                      <a:pPr algn="r" marR="27940">
                        <a:lnSpc>
                          <a:spcPts val="960"/>
                        </a:lnSpc>
                      </a:pPr>
                      <a:r>
                        <a:rPr dirty="0" sz="850" spc="15" i="1">
                          <a:latin typeface="Calibri"/>
                          <a:cs typeface="Calibri"/>
                        </a:rPr>
                        <a:t>Designated </a:t>
                      </a:r>
                      <a:r>
                        <a:rPr dirty="0" sz="850" spc="10" i="1">
                          <a:latin typeface="Calibri"/>
                          <a:cs typeface="Calibri"/>
                        </a:rPr>
                        <a:t>for </a:t>
                      </a:r>
                      <a:r>
                        <a:rPr dirty="0" sz="850" spc="15" i="1">
                          <a:latin typeface="Calibri"/>
                          <a:cs typeface="Calibri"/>
                        </a:rPr>
                        <a:t>Next</a:t>
                      </a:r>
                      <a:r>
                        <a:rPr dirty="0" sz="850" spc="-55" i="1">
                          <a:latin typeface="Calibri"/>
                          <a:cs typeface="Calibri"/>
                        </a:rPr>
                        <a:t> </a:t>
                      </a:r>
                      <a:r>
                        <a:rPr dirty="0" sz="850" spc="15" i="1">
                          <a:latin typeface="Calibri"/>
                          <a:cs typeface="Calibri"/>
                        </a:rPr>
                        <a:t>Year</a:t>
                      </a:r>
                      <a:endParaRPr sz="850">
                        <a:latin typeface="Calibri"/>
                        <a:cs typeface="Calibri"/>
                      </a:endParaRPr>
                    </a:p>
                  </a:txBody>
                  <a:tcPr marL="0" marR="0" marB="0" marT="0">
                    <a:lnL w="9143">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8260">
                        <a:lnSpc>
                          <a:spcPts val="960"/>
                        </a:lnSpc>
                        <a:tabLst>
                          <a:tab pos="544195" algn="l"/>
                        </a:tabLst>
                      </a:pPr>
                      <a:r>
                        <a:rPr dirty="0" sz="850" spc="15" u="sng">
                          <a:latin typeface="Calibri"/>
                          <a:cs typeface="Calibri"/>
                        </a:rPr>
                        <a:t>$	</a:t>
                      </a:r>
                      <a:r>
                        <a:rPr dirty="0" sz="850" spc="10" u="sng">
                          <a:latin typeface="Calibri"/>
                          <a:cs typeface="Calibri"/>
                        </a:rPr>
                        <a:t>‐ </a:t>
                      </a:r>
                      <a:endParaRPr sz="85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algn="ctr" marL="8255">
                        <a:lnSpc>
                          <a:spcPts val="960"/>
                        </a:lnSpc>
                        <a:tabLst>
                          <a:tab pos="481330" algn="l"/>
                        </a:tabLst>
                      </a:pPr>
                      <a:r>
                        <a:rPr dirty="0" sz="850" spc="15" u="sng">
                          <a:latin typeface="Calibri"/>
                          <a:cs typeface="Calibri"/>
                        </a:rPr>
                        <a:t>$	</a:t>
                      </a:r>
                      <a:r>
                        <a:rPr dirty="0" sz="850" spc="10" u="sng">
                          <a:latin typeface="Calibri"/>
                          <a:cs typeface="Calibri"/>
                        </a:rPr>
                        <a:t>‐ </a:t>
                      </a:r>
                      <a:endParaRPr sz="85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8260">
                        <a:lnSpc>
                          <a:spcPts val="960"/>
                        </a:lnSpc>
                        <a:tabLst>
                          <a:tab pos="521334" algn="l"/>
                        </a:tabLst>
                      </a:pPr>
                      <a:r>
                        <a:rPr dirty="0" sz="850" spc="15" u="sng">
                          <a:latin typeface="Calibri"/>
                          <a:cs typeface="Calibri"/>
                        </a:rPr>
                        <a:t>$	</a:t>
                      </a:r>
                      <a:r>
                        <a:rPr dirty="0" sz="850" spc="10" u="sng">
                          <a:latin typeface="Calibri"/>
                          <a:cs typeface="Calibri"/>
                        </a:rPr>
                        <a:t>‐ </a:t>
                      </a:r>
                      <a:endParaRPr sz="85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8260">
                        <a:lnSpc>
                          <a:spcPts val="960"/>
                        </a:lnSpc>
                        <a:tabLst>
                          <a:tab pos="521334" algn="l"/>
                        </a:tabLst>
                      </a:pPr>
                      <a:r>
                        <a:rPr dirty="0" sz="850" spc="15" u="sng">
                          <a:latin typeface="Calibri"/>
                          <a:cs typeface="Calibri"/>
                        </a:rPr>
                        <a:t>$	</a:t>
                      </a:r>
                      <a:r>
                        <a:rPr dirty="0" sz="850" spc="10" u="sng">
                          <a:latin typeface="Calibri"/>
                          <a:cs typeface="Calibri"/>
                        </a:rPr>
                        <a:t>‐ </a:t>
                      </a:r>
                      <a:endParaRPr sz="85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8260">
                        <a:lnSpc>
                          <a:spcPts val="960"/>
                        </a:lnSpc>
                        <a:tabLst>
                          <a:tab pos="521334" algn="l"/>
                        </a:tabLst>
                      </a:pPr>
                      <a:r>
                        <a:rPr dirty="0" sz="850" spc="15" u="sng">
                          <a:latin typeface="Calibri"/>
                          <a:cs typeface="Calibri"/>
                        </a:rPr>
                        <a:t>$	</a:t>
                      </a:r>
                      <a:r>
                        <a:rPr dirty="0" sz="850" spc="10" u="sng">
                          <a:latin typeface="Calibri"/>
                          <a:cs typeface="Calibri"/>
                        </a:rPr>
                        <a:t>‐ </a:t>
                      </a:r>
                      <a:endParaRPr sz="85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8260">
                        <a:lnSpc>
                          <a:spcPts val="960"/>
                        </a:lnSpc>
                        <a:tabLst>
                          <a:tab pos="356235" algn="l"/>
                        </a:tabLst>
                      </a:pPr>
                      <a:r>
                        <a:rPr dirty="0" sz="850" spc="15" u="sng">
                          <a:latin typeface="Calibri"/>
                          <a:cs typeface="Calibri"/>
                        </a:rPr>
                        <a:t>$	447.00</a:t>
                      </a:r>
                      <a:endParaRPr sz="85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r>
              <a:tr h="135635">
                <a:tc>
                  <a:txBody>
                    <a:bodyPr/>
                    <a:lstStyle/>
                    <a:p>
                      <a:pPr/>
                      <a:endParaRPr sz="850">
                        <a:latin typeface="Calibri"/>
                        <a:cs typeface="Calibri"/>
                      </a:endParaRPr>
                    </a:p>
                  </a:txBody>
                  <a:tcPr marL="0" marR="0" marB="0" marT="0">
                    <a:lnL w="9143">
                      <a:solidFill>
                        <a:srgbClr val="000000"/>
                      </a:solidFill>
                      <a:prstDash val="solid"/>
                    </a:lnL>
                    <a:lnR w="9143">
                      <a:solidFill>
                        <a:srgbClr val="000000"/>
                      </a:solidFill>
                      <a:prstDash val="solid"/>
                    </a:lnR>
                    <a:lnT w="9144">
                      <a:solidFill>
                        <a:srgbClr val="000000"/>
                      </a:solidFill>
                      <a:prstDash val="solid"/>
                    </a:lnT>
                    <a:lnB w="9144">
                      <a:solidFill>
                        <a:srgbClr val="000000"/>
                      </a:solidFill>
                      <a:prstDash val="solid"/>
                    </a:lnB>
                  </a:tcPr>
                </a:tc>
                <a:tc>
                  <a:txBody>
                    <a:bodyPr/>
                    <a:lstStyle/>
                    <a:p>
                      <a:pPr/>
                      <a:endParaRPr sz="850">
                        <a:latin typeface="Calibri"/>
                        <a:cs typeface="Calibri"/>
                      </a:endParaRPr>
                    </a:p>
                  </a:txBody>
                  <a:tcPr marL="0" marR="0" marB="0" marT="0">
                    <a:lnL w="9143">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4450">
                        <a:lnSpc>
                          <a:spcPts val="919"/>
                        </a:lnSpc>
                        <a:tabLst>
                          <a:tab pos="224154" algn="l"/>
                        </a:tabLst>
                      </a:pPr>
                      <a:r>
                        <a:rPr dirty="0" sz="800" spc="5">
                          <a:latin typeface="Calibri"/>
                          <a:cs typeface="Calibri"/>
                        </a:rPr>
                        <a:t>$	306,705.00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algn="ctr">
                        <a:lnSpc>
                          <a:spcPts val="919"/>
                        </a:lnSpc>
                      </a:pPr>
                      <a:r>
                        <a:rPr dirty="0" sz="800" spc="5">
                          <a:latin typeface="Calibri"/>
                          <a:cs typeface="Calibri"/>
                        </a:rPr>
                        <a:t>$    347,509.59</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4450">
                        <a:lnSpc>
                          <a:spcPts val="919"/>
                        </a:lnSpc>
                      </a:pPr>
                      <a:r>
                        <a:rPr dirty="0" sz="800" spc="5">
                          <a:latin typeface="Calibri"/>
                          <a:cs typeface="Calibri"/>
                        </a:rPr>
                        <a:t>$    369,853.16</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4450">
                        <a:lnSpc>
                          <a:spcPts val="919"/>
                        </a:lnSpc>
                      </a:pPr>
                      <a:r>
                        <a:rPr dirty="0" sz="800" spc="5">
                          <a:latin typeface="Calibri"/>
                          <a:cs typeface="Calibri"/>
                        </a:rPr>
                        <a:t>$    239,234.80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4450">
                        <a:lnSpc>
                          <a:spcPts val="919"/>
                        </a:lnSpc>
                      </a:pPr>
                      <a:r>
                        <a:rPr dirty="0" sz="800" spc="5">
                          <a:latin typeface="Calibri"/>
                          <a:cs typeface="Calibri"/>
                        </a:rPr>
                        <a:t>$    375,409.15</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4450">
                        <a:lnSpc>
                          <a:spcPts val="919"/>
                        </a:lnSpc>
                      </a:pPr>
                      <a:r>
                        <a:rPr dirty="0" sz="800" spc="5">
                          <a:latin typeface="Calibri"/>
                          <a:cs typeface="Calibri"/>
                        </a:rPr>
                        <a:t>$    367,592.07</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r>
              <a:tr h="142494">
                <a:tc gridSpan="2">
                  <a:txBody>
                    <a:bodyPr/>
                    <a:lstStyle/>
                    <a:p>
                      <a:pPr marL="13970">
                        <a:lnSpc>
                          <a:spcPts val="985"/>
                        </a:lnSpc>
                      </a:pPr>
                      <a:r>
                        <a:rPr dirty="0" sz="850" spc="15">
                          <a:latin typeface="Calibri"/>
                          <a:cs typeface="Calibri"/>
                        </a:rPr>
                        <a:t>Administrative</a:t>
                      </a:r>
                      <a:endParaRPr sz="850">
                        <a:latin typeface="Calibri"/>
                        <a:cs typeface="Calibri"/>
                      </a:endParaRPr>
                    </a:p>
                  </a:txBody>
                  <a:tcPr marL="0" marR="0" marB="0" marT="0">
                    <a:lnL w="9143">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hMerge="1">
                  <a:txBody>
                    <a:bodyPr/>
                    <a:lstStyle/>
                    <a:p>
                      <a:pPr/>
                    </a:p>
                  </a:txBody>
                  <a:tcPr marL="0" marR="0" marB="0" marT="0"/>
                </a:tc>
                <a:tc>
                  <a:txBody>
                    <a:bodyPr/>
                    <a:lstStyle/>
                    <a:p>
                      <a:pPr/>
                      <a:endParaRPr sz="85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a:endParaRPr sz="85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a:endParaRPr sz="85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a:endParaRPr sz="85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a:endParaRPr sz="85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a:endParaRPr sz="85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r>
              <a:tr h="135636">
                <a:tc>
                  <a:txBody>
                    <a:bodyPr/>
                    <a:lstStyle/>
                    <a:p>
                      <a:pPr/>
                      <a:endParaRPr sz="850">
                        <a:latin typeface="Calibri"/>
                        <a:cs typeface="Calibri"/>
                      </a:endParaRPr>
                    </a:p>
                  </a:txBody>
                  <a:tcPr marL="0" marR="0" marB="0" marT="0">
                    <a:lnL w="9143">
                      <a:solidFill>
                        <a:srgbClr val="000000"/>
                      </a:solidFill>
                      <a:prstDash val="solid"/>
                    </a:lnL>
                    <a:lnR w="9143">
                      <a:solidFill>
                        <a:srgbClr val="000000"/>
                      </a:solidFill>
                      <a:prstDash val="solid"/>
                    </a:lnR>
                    <a:lnT w="25908">
                      <a:solidFill>
                        <a:srgbClr val="000000"/>
                      </a:solidFill>
                      <a:prstDash val="solid"/>
                    </a:lnT>
                    <a:lnB w="9144">
                      <a:solidFill>
                        <a:srgbClr val="000000"/>
                      </a:solidFill>
                      <a:prstDash val="solid"/>
                    </a:lnB>
                  </a:tcPr>
                </a:tc>
                <a:tc>
                  <a:txBody>
                    <a:bodyPr/>
                    <a:lstStyle/>
                    <a:p>
                      <a:pPr marL="13335">
                        <a:lnSpc>
                          <a:spcPts val="855"/>
                        </a:lnSpc>
                      </a:pPr>
                      <a:r>
                        <a:rPr dirty="0" sz="800" spc="5">
                          <a:latin typeface="Calibri"/>
                          <a:cs typeface="Calibri"/>
                        </a:rPr>
                        <a:t>Building</a:t>
                      </a:r>
                      <a:r>
                        <a:rPr dirty="0" sz="800" spc="-80">
                          <a:latin typeface="Calibri"/>
                          <a:cs typeface="Calibri"/>
                        </a:rPr>
                        <a:t> </a:t>
                      </a:r>
                      <a:r>
                        <a:rPr dirty="0" sz="800" spc="5">
                          <a:latin typeface="Calibri"/>
                          <a:cs typeface="Calibri"/>
                        </a:rPr>
                        <a:t>Rent</a:t>
                      </a:r>
                      <a:endParaRPr sz="800">
                        <a:latin typeface="Calibri"/>
                        <a:cs typeface="Calibri"/>
                      </a:endParaRPr>
                    </a:p>
                  </a:txBody>
                  <a:tcPr marL="0" marR="0" marB="0" marT="0">
                    <a:lnL w="9143">
                      <a:solidFill>
                        <a:srgbClr val="000000"/>
                      </a:solidFill>
                      <a:prstDash val="solid"/>
                    </a:lnL>
                    <a:lnR w="9144">
                      <a:solidFill>
                        <a:srgbClr val="000000"/>
                      </a:solidFill>
                      <a:prstDash val="solid"/>
                    </a:lnR>
                    <a:lnT w="25908">
                      <a:solidFill>
                        <a:srgbClr val="000000"/>
                      </a:solidFill>
                      <a:prstDash val="solid"/>
                    </a:lnT>
                    <a:lnB w="9144">
                      <a:solidFill>
                        <a:srgbClr val="000000"/>
                      </a:solidFill>
                      <a:prstDash val="solid"/>
                    </a:lnB>
                  </a:tcPr>
                </a:tc>
                <a:tc>
                  <a:txBody>
                    <a:bodyPr/>
                    <a:lstStyle/>
                    <a:p>
                      <a:pPr marL="44450">
                        <a:lnSpc>
                          <a:spcPts val="919"/>
                        </a:lnSpc>
                        <a:tabLst>
                          <a:tab pos="276860" algn="l"/>
                        </a:tabLst>
                      </a:pPr>
                      <a:r>
                        <a:rPr dirty="0" sz="800" spc="5">
                          <a:latin typeface="Calibri"/>
                          <a:cs typeface="Calibri"/>
                        </a:rPr>
                        <a:t>$	12,000.00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algn="ctr">
                        <a:lnSpc>
                          <a:spcPts val="919"/>
                        </a:lnSpc>
                        <a:tabLst>
                          <a:tab pos="208915" algn="l"/>
                        </a:tabLst>
                      </a:pPr>
                      <a:r>
                        <a:rPr dirty="0" sz="800" spc="5">
                          <a:latin typeface="Calibri"/>
                          <a:cs typeface="Calibri"/>
                        </a:rPr>
                        <a:t>$	12,000.00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4450">
                        <a:lnSpc>
                          <a:spcPts val="919"/>
                        </a:lnSpc>
                        <a:tabLst>
                          <a:tab pos="254000" algn="l"/>
                        </a:tabLst>
                      </a:pPr>
                      <a:r>
                        <a:rPr dirty="0" sz="800" spc="5">
                          <a:latin typeface="Calibri"/>
                          <a:cs typeface="Calibri"/>
                        </a:rPr>
                        <a:t>$	12,000.00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4450">
                        <a:lnSpc>
                          <a:spcPts val="919"/>
                        </a:lnSpc>
                        <a:tabLst>
                          <a:tab pos="254000" algn="l"/>
                        </a:tabLst>
                      </a:pPr>
                      <a:r>
                        <a:rPr dirty="0" sz="800" spc="5">
                          <a:latin typeface="Calibri"/>
                          <a:cs typeface="Calibri"/>
                        </a:rPr>
                        <a:t>$	12,000.00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4450">
                        <a:lnSpc>
                          <a:spcPts val="919"/>
                        </a:lnSpc>
                        <a:tabLst>
                          <a:tab pos="254000" algn="l"/>
                        </a:tabLst>
                      </a:pPr>
                      <a:r>
                        <a:rPr dirty="0" sz="800" spc="5">
                          <a:latin typeface="Calibri"/>
                          <a:cs typeface="Calibri"/>
                        </a:rPr>
                        <a:t>$	12,000.00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4450">
                        <a:lnSpc>
                          <a:spcPts val="919"/>
                        </a:lnSpc>
                        <a:tabLst>
                          <a:tab pos="254000" algn="l"/>
                        </a:tabLst>
                      </a:pPr>
                      <a:r>
                        <a:rPr dirty="0" sz="800" spc="5">
                          <a:latin typeface="Calibri"/>
                          <a:cs typeface="Calibri"/>
                        </a:rPr>
                        <a:t>$	18,000.00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r>
              <a:tr h="135636">
                <a:tc>
                  <a:txBody>
                    <a:bodyPr/>
                    <a:lstStyle/>
                    <a:p>
                      <a:pPr/>
                      <a:endParaRPr sz="800">
                        <a:latin typeface="Calibri"/>
                        <a:cs typeface="Calibri"/>
                      </a:endParaRPr>
                    </a:p>
                  </a:txBody>
                  <a:tcPr marL="0" marR="0" marB="0" marT="0">
                    <a:lnL w="9143">
                      <a:solidFill>
                        <a:srgbClr val="000000"/>
                      </a:solidFill>
                      <a:prstDash val="solid"/>
                    </a:lnL>
                    <a:lnR w="9143">
                      <a:solidFill>
                        <a:srgbClr val="000000"/>
                      </a:solidFill>
                      <a:prstDash val="solid"/>
                    </a:lnR>
                    <a:lnT w="9144">
                      <a:solidFill>
                        <a:srgbClr val="000000"/>
                      </a:solidFill>
                      <a:prstDash val="solid"/>
                    </a:lnT>
                    <a:lnB w="9144">
                      <a:solidFill>
                        <a:srgbClr val="000000"/>
                      </a:solidFill>
                      <a:prstDash val="solid"/>
                    </a:lnB>
                  </a:tcPr>
                </a:tc>
                <a:tc>
                  <a:txBody>
                    <a:bodyPr/>
                    <a:lstStyle/>
                    <a:p>
                      <a:pPr marL="13335">
                        <a:lnSpc>
                          <a:spcPts val="919"/>
                        </a:lnSpc>
                      </a:pPr>
                      <a:r>
                        <a:rPr dirty="0" sz="800" spc="5">
                          <a:latin typeface="Calibri"/>
                          <a:cs typeface="Calibri"/>
                        </a:rPr>
                        <a:t>AssetMark</a:t>
                      </a:r>
                      <a:r>
                        <a:rPr dirty="0" sz="800" spc="-65">
                          <a:latin typeface="Calibri"/>
                          <a:cs typeface="Calibri"/>
                        </a:rPr>
                        <a:t> </a:t>
                      </a:r>
                      <a:r>
                        <a:rPr dirty="0" sz="800" spc="5">
                          <a:latin typeface="Calibri"/>
                          <a:cs typeface="Calibri"/>
                        </a:rPr>
                        <a:t>Value</a:t>
                      </a:r>
                      <a:endParaRPr sz="800">
                        <a:latin typeface="Calibri"/>
                        <a:cs typeface="Calibri"/>
                      </a:endParaRPr>
                    </a:p>
                  </a:txBody>
                  <a:tcPr marL="0" marR="0" marB="0" marT="0">
                    <a:lnL w="9143">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algn="ctr" marL="31115">
                        <a:lnSpc>
                          <a:spcPts val="919"/>
                        </a:lnSpc>
                        <a:tabLst>
                          <a:tab pos="262255" algn="l"/>
                        </a:tabLst>
                      </a:pPr>
                      <a:r>
                        <a:rPr dirty="0" sz="800">
                          <a:latin typeface="Calibri"/>
                          <a:cs typeface="Calibri"/>
                        </a:rPr>
                        <a:t>$</a:t>
                      </a:r>
                      <a:r>
                        <a:rPr dirty="0" sz="800">
                          <a:latin typeface="Calibri"/>
                          <a:cs typeface="Calibri"/>
                        </a:rPr>
                        <a:t>	</a:t>
                      </a:r>
                      <a:r>
                        <a:rPr dirty="0" sz="800">
                          <a:latin typeface="Calibri"/>
                          <a:cs typeface="Calibri"/>
                        </a:rPr>
                        <a:t>(2,615.96)</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r>
              <a:tr h="135636">
                <a:tc>
                  <a:txBody>
                    <a:bodyPr/>
                    <a:lstStyle/>
                    <a:p>
                      <a:pPr/>
                      <a:endParaRPr sz="800">
                        <a:latin typeface="Calibri"/>
                        <a:cs typeface="Calibri"/>
                      </a:endParaRPr>
                    </a:p>
                  </a:txBody>
                  <a:tcPr marL="0" marR="0" marB="0" marT="0">
                    <a:lnL w="9143">
                      <a:solidFill>
                        <a:srgbClr val="000000"/>
                      </a:solidFill>
                      <a:prstDash val="solid"/>
                    </a:lnL>
                    <a:lnR w="9143">
                      <a:solidFill>
                        <a:srgbClr val="000000"/>
                      </a:solidFill>
                      <a:prstDash val="solid"/>
                    </a:lnR>
                    <a:lnT w="9144">
                      <a:solidFill>
                        <a:srgbClr val="000000"/>
                      </a:solidFill>
                      <a:prstDash val="solid"/>
                    </a:lnT>
                    <a:lnB w="9144">
                      <a:solidFill>
                        <a:srgbClr val="000000"/>
                      </a:solidFill>
                      <a:prstDash val="solid"/>
                    </a:lnB>
                  </a:tcPr>
                </a:tc>
                <a:tc>
                  <a:txBody>
                    <a:bodyPr/>
                    <a:lstStyle/>
                    <a:p>
                      <a:pPr marL="13335">
                        <a:lnSpc>
                          <a:spcPts val="919"/>
                        </a:lnSpc>
                      </a:pPr>
                      <a:r>
                        <a:rPr dirty="0" sz="800" spc="5">
                          <a:latin typeface="Calibri"/>
                          <a:cs typeface="Calibri"/>
                        </a:rPr>
                        <a:t>Investment</a:t>
                      </a:r>
                      <a:r>
                        <a:rPr dirty="0" sz="800" spc="-65">
                          <a:latin typeface="Calibri"/>
                          <a:cs typeface="Calibri"/>
                        </a:rPr>
                        <a:t> </a:t>
                      </a:r>
                      <a:r>
                        <a:rPr dirty="0" sz="800" spc="5">
                          <a:latin typeface="Calibri"/>
                          <a:cs typeface="Calibri"/>
                        </a:rPr>
                        <a:t>Interest</a:t>
                      </a:r>
                      <a:endParaRPr sz="800">
                        <a:latin typeface="Calibri"/>
                        <a:cs typeface="Calibri"/>
                      </a:endParaRPr>
                    </a:p>
                  </a:txBody>
                  <a:tcPr marL="0" marR="0" marB="0" marT="0">
                    <a:lnL w="9143">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4450">
                        <a:lnSpc>
                          <a:spcPts val="919"/>
                        </a:lnSpc>
                        <a:tabLst>
                          <a:tab pos="329565" algn="l"/>
                        </a:tabLst>
                      </a:pPr>
                      <a:r>
                        <a:rPr dirty="0" sz="800" spc="5">
                          <a:latin typeface="Calibri"/>
                          <a:cs typeface="Calibri"/>
                        </a:rPr>
                        <a:t>$	1,500.00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algn="ctr">
                        <a:lnSpc>
                          <a:spcPts val="919"/>
                        </a:lnSpc>
                        <a:tabLst>
                          <a:tab pos="261620" algn="l"/>
                        </a:tabLst>
                      </a:pPr>
                      <a:r>
                        <a:rPr dirty="0" sz="800" spc="5">
                          <a:latin typeface="Calibri"/>
                          <a:cs typeface="Calibri"/>
                        </a:rPr>
                        <a:t>$	8,555.85</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4450">
                        <a:lnSpc>
                          <a:spcPts val="919"/>
                        </a:lnSpc>
                        <a:tabLst>
                          <a:tab pos="306705" algn="l"/>
                        </a:tabLst>
                      </a:pPr>
                      <a:r>
                        <a:rPr dirty="0" sz="800" spc="5">
                          <a:latin typeface="Calibri"/>
                          <a:cs typeface="Calibri"/>
                        </a:rPr>
                        <a:t>$	1,234.07</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4450">
                        <a:lnSpc>
                          <a:spcPts val="919"/>
                        </a:lnSpc>
                        <a:tabLst>
                          <a:tab pos="306705" algn="l"/>
                        </a:tabLst>
                      </a:pPr>
                      <a:r>
                        <a:rPr dirty="0" sz="800" spc="5">
                          <a:latin typeface="Calibri"/>
                          <a:cs typeface="Calibri"/>
                        </a:rPr>
                        <a:t>$	4,431.19</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4450">
                        <a:lnSpc>
                          <a:spcPts val="919"/>
                        </a:lnSpc>
                        <a:tabLst>
                          <a:tab pos="254000" algn="l"/>
                        </a:tabLst>
                      </a:pPr>
                      <a:r>
                        <a:rPr dirty="0" sz="800" spc="5">
                          <a:latin typeface="Calibri"/>
                          <a:cs typeface="Calibri"/>
                        </a:rPr>
                        <a:t>$	12,296.56</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4450">
                        <a:lnSpc>
                          <a:spcPts val="919"/>
                        </a:lnSpc>
                        <a:tabLst>
                          <a:tab pos="306705" algn="l"/>
                        </a:tabLst>
                      </a:pPr>
                      <a:r>
                        <a:rPr dirty="0" sz="800" spc="5">
                          <a:latin typeface="Calibri"/>
                          <a:cs typeface="Calibri"/>
                        </a:rPr>
                        <a:t>$	8,075.36</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r>
              <a:tr h="135635">
                <a:tc>
                  <a:txBody>
                    <a:bodyPr/>
                    <a:lstStyle/>
                    <a:p>
                      <a:pPr/>
                      <a:endParaRPr sz="800">
                        <a:latin typeface="Calibri"/>
                        <a:cs typeface="Calibri"/>
                      </a:endParaRPr>
                    </a:p>
                  </a:txBody>
                  <a:tcPr marL="0" marR="0" marB="0" marT="0">
                    <a:lnL w="9143">
                      <a:solidFill>
                        <a:srgbClr val="000000"/>
                      </a:solidFill>
                      <a:prstDash val="solid"/>
                    </a:lnL>
                    <a:lnR w="9143">
                      <a:solidFill>
                        <a:srgbClr val="000000"/>
                      </a:solidFill>
                      <a:prstDash val="solid"/>
                    </a:lnR>
                    <a:lnT w="9144">
                      <a:solidFill>
                        <a:srgbClr val="000000"/>
                      </a:solidFill>
                      <a:prstDash val="solid"/>
                    </a:lnT>
                    <a:lnB w="9144">
                      <a:solidFill>
                        <a:srgbClr val="000000"/>
                      </a:solidFill>
                      <a:prstDash val="solid"/>
                    </a:lnB>
                  </a:tcPr>
                </a:tc>
                <a:tc>
                  <a:txBody>
                    <a:bodyPr/>
                    <a:lstStyle/>
                    <a:p>
                      <a:pPr marL="13335">
                        <a:lnSpc>
                          <a:spcPts val="919"/>
                        </a:lnSpc>
                      </a:pPr>
                      <a:r>
                        <a:rPr dirty="0" sz="800" spc="5">
                          <a:latin typeface="Calibri"/>
                          <a:cs typeface="Calibri"/>
                        </a:rPr>
                        <a:t>ELN (Micro</a:t>
                      </a:r>
                      <a:r>
                        <a:rPr dirty="0" sz="800" spc="-70">
                          <a:latin typeface="Calibri"/>
                          <a:cs typeface="Calibri"/>
                        </a:rPr>
                        <a:t> </a:t>
                      </a:r>
                      <a:r>
                        <a:rPr dirty="0" sz="800" spc="5">
                          <a:latin typeface="Calibri"/>
                          <a:cs typeface="Calibri"/>
                        </a:rPr>
                        <a:t>Credentials)</a:t>
                      </a:r>
                      <a:endParaRPr sz="800">
                        <a:latin typeface="Calibri"/>
                        <a:cs typeface="Calibri"/>
                      </a:endParaRPr>
                    </a:p>
                  </a:txBody>
                  <a:tcPr marL="0" marR="0" marB="0" marT="0">
                    <a:lnL w="9143">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algn="ctr">
                        <a:lnSpc>
                          <a:spcPts val="919"/>
                        </a:lnSpc>
                        <a:tabLst>
                          <a:tab pos="261620" algn="l"/>
                        </a:tabLst>
                      </a:pPr>
                      <a:r>
                        <a:rPr dirty="0" sz="800" spc="5">
                          <a:latin typeface="Calibri"/>
                          <a:cs typeface="Calibri"/>
                        </a:rPr>
                        <a:t>$	2,876.81</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4450">
                        <a:lnSpc>
                          <a:spcPts val="919"/>
                        </a:lnSpc>
                        <a:tabLst>
                          <a:tab pos="306705" algn="l"/>
                        </a:tabLst>
                      </a:pPr>
                      <a:r>
                        <a:rPr dirty="0" sz="800" spc="5">
                          <a:latin typeface="Calibri"/>
                          <a:cs typeface="Calibri"/>
                        </a:rPr>
                        <a:t>$	1,065.18</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4450">
                        <a:lnSpc>
                          <a:spcPts val="919"/>
                        </a:lnSpc>
                        <a:tabLst>
                          <a:tab pos="385445" algn="l"/>
                        </a:tabLst>
                      </a:pPr>
                      <a:r>
                        <a:rPr dirty="0" sz="800" spc="5">
                          <a:latin typeface="Calibri"/>
                          <a:cs typeface="Calibri"/>
                        </a:rPr>
                        <a:t>$	488.08</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4450">
                        <a:lnSpc>
                          <a:spcPts val="919"/>
                        </a:lnSpc>
                        <a:tabLst>
                          <a:tab pos="306705" algn="l"/>
                        </a:tabLst>
                      </a:pPr>
                      <a:r>
                        <a:rPr dirty="0" sz="800" spc="5">
                          <a:latin typeface="Calibri"/>
                          <a:cs typeface="Calibri"/>
                        </a:rPr>
                        <a:t>$	1,337.94</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4450">
                        <a:lnSpc>
                          <a:spcPts val="919"/>
                        </a:lnSpc>
                        <a:tabLst>
                          <a:tab pos="306705" algn="l"/>
                        </a:tabLst>
                      </a:pPr>
                      <a:r>
                        <a:rPr dirty="0" sz="800" spc="5">
                          <a:latin typeface="Calibri"/>
                          <a:cs typeface="Calibri"/>
                        </a:rPr>
                        <a:t>$	1,049.49</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r>
              <a:tr h="135636">
                <a:tc>
                  <a:txBody>
                    <a:bodyPr/>
                    <a:lstStyle/>
                    <a:p>
                      <a:pPr/>
                      <a:endParaRPr sz="800">
                        <a:latin typeface="Calibri"/>
                        <a:cs typeface="Calibri"/>
                      </a:endParaRPr>
                    </a:p>
                  </a:txBody>
                  <a:tcPr marL="0" marR="0" marB="0" marT="0">
                    <a:lnL w="9143">
                      <a:solidFill>
                        <a:srgbClr val="000000"/>
                      </a:solidFill>
                      <a:prstDash val="solid"/>
                    </a:lnL>
                    <a:lnR w="9143">
                      <a:solidFill>
                        <a:srgbClr val="000000"/>
                      </a:solidFill>
                      <a:prstDash val="solid"/>
                    </a:lnR>
                    <a:lnT w="9144">
                      <a:solidFill>
                        <a:srgbClr val="000000"/>
                      </a:solidFill>
                      <a:prstDash val="solid"/>
                    </a:lnT>
                    <a:lnB w="9144">
                      <a:solidFill>
                        <a:srgbClr val="000000"/>
                      </a:solidFill>
                      <a:prstDash val="solid"/>
                    </a:lnB>
                  </a:tcPr>
                </a:tc>
                <a:tc>
                  <a:txBody>
                    <a:bodyPr/>
                    <a:lstStyle/>
                    <a:p>
                      <a:pPr marL="13335">
                        <a:lnSpc>
                          <a:spcPts val="919"/>
                        </a:lnSpc>
                      </a:pPr>
                      <a:r>
                        <a:rPr dirty="0" sz="800" spc="5">
                          <a:latin typeface="Calibri"/>
                          <a:cs typeface="Calibri"/>
                        </a:rPr>
                        <a:t>Miscellaneous</a:t>
                      </a:r>
                      <a:endParaRPr sz="800">
                        <a:latin typeface="Calibri"/>
                        <a:cs typeface="Calibri"/>
                      </a:endParaRPr>
                    </a:p>
                  </a:txBody>
                  <a:tcPr marL="0" marR="0" marB="0" marT="0">
                    <a:lnL w="9143">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algn="ctr">
                        <a:lnSpc>
                          <a:spcPts val="919"/>
                        </a:lnSpc>
                        <a:tabLst>
                          <a:tab pos="340360" algn="l"/>
                        </a:tabLst>
                      </a:pPr>
                      <a:r>
                        <a:rPr dirty="0" sz="800" spc="5">
                          <a:latin typeface="Calibri"/>
                          <a:cs typeface="Calibri"/>
                        </a:rPr>
                        <a:t>$	817.55</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4450">
                        <a:lnSpc>
                          <a:spcPts val="919"/>
                        </a:lnSpc>
                        <a:tabLst>
                          <a:tab pos="536575" algn="l"/>
                        </a:tabLst>
                      </a:pPr>
                      <a:r>
                        <a:rPr dirty="0" sz="800" spc="5">
                          <a:latin typeface="Calibri"/>
                          <a:cs typeface="Calibri"/>
                        </a:rPr>
                        <a:t>$	</a:t>
                      </a:r>
                      <a:r>
                        <a:rPr dirty="0" sz="800">
                          <a:latin typeface="Calibri"/>
                          <a:cs typeface="Calibri"/>
                        </a:rPr>
                        <a:t>‐</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4450">
                        <a:lnSpc>
                          <a:spcPts val="919"/>
                        </a:lnSpc>
                        <a:tabLst>
                          <a:tab pos="536575" algn="l"/>
                        </a:tabLst>
                      </a:pPr>
                      <a:r>
                        <a:rPr dirty="0" sz="800" spc="5">
                          <a:latin typeface="Calibri"/>
                          <a:cs typeface="Calibri"/>
                        </a:rPr>
                        <a:t>$	</a:t>
                      </a:r>
                      <a:r>
                        <a:rPr dirty="0" sz="800">
                          <a:latin typeface="Calibri"/>
                          <a:cs typeface="Calibri"/>
                        </a:rPr>
                        <a:t>‐</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4450">
                        <a:lnSpc>
                          <a:spcPts val="919"/>
                        </a:lnSpc>
                        <a:tabLst>
                          <a:tab pos="536575" algn="l"/>
                        </a:tabLst>
                      </a:pPr>
                      <a:r>
                        <a:rPr dirty="0" sz="800" spc="5">
                          <a:latin typeface="Calibri"/>
                          <a:cs typeface="Calibri"/>
                        </a:rPr>
                        <a:t>$	</a:t>
                      </a:r>
                      <a:r>
                        <a:rPr dirty="0" sz="800">
                          <a:latin typeface="Calibri"/>
                          <a:cs typeface="Calibri"/>
                        </a:rPr>
                        <a:t>‐</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4450">
                        <a:lnSpc>
                          <a:spcPts val="919"/>
                        </a:lnSpc>
                        <a:tabLst>
                          <a:tab pos="536575" algn="l"/>
                        </a:tabLst>
                      </a:pPr>
                      <a:r>
                        <a:rPr dirty="0" sz="800" spc="5">
                          <a:latin typeface="Calibri"/>
                          <a:cs typeface="Calibri"/>
                        </a:rPr>
                        <a:t>$	</a:t>
                      </a:r>
                      <a:r>
                        <a:rPr dirty="0" sz="800">
                          <a:latin typeface="Calibri"/>
                          <a:cs typeface="Calibri"/>
                        </a:rPr>
                        <a:t>‐</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r>
              <a:tr h="135636">
                <a:tc>
                  <a:txBody>
                    <a:bodyPr/>
                    <a:lstStyle/>
                    <a:p>
                      <a:pPr/>
                      <a:endParaRPr sz="800">
                        <a:latin typeface="Calibri"/>
                        <a:cs typeface="Calibri"/>
                      </a:endParaRPr>
                    </a:p>
                  </a:txBody>
                  <a:tcPr marL="0" marR="0" marB="0" marT="0">
                    <a:lnL w="9143">
                      <a:solidFill>
                        <a:srgbClr val="000000"/>
                      </a:solidFill>
                      <a:prstDash val="solid"/>
                    </a:lnL>
                    <a:lnR w="9143">
                      <a:solidFill>
                        <a:srgbClr val="000000"/>
                      </a:solidFill>
                      <a:prstDash val="solid"/>
                    </a:lnR>
                    <a:lnT w="9144">
                      <a:solidFill>
                        <a:srgbClr val="000000"/>
                      </a:solidFill>
                      <a:prstDash val="solid"/>
                    </a:lnT>
                    <a:lnB w="9144">
                      <a:solidFill>
                        <a:srgbClr val="000000"/>
                      </a:solidFill>
                      <a:prstDash val="solid"/>
                    </a:lnB>
                  </a:tcPr>
                </a:tc>
                <a:tc>
                  <a:txBody>
                    <a:bodyPr/>
                    <a:lstStyle/>
                    <a:p>
                      <a:pPr marL="13335">
                        <a:lnSpc>
                          <a:spcPts val="919"/>
                        </a:lnSpc>
                      </a:pPr>
                      <a:r>
                        <a:rPr dirty="0" sz="800" spc="5">
                          <a:latin typeface="Calibri"/>
                          <a:cs typeface="Calibri"/>
                        </a:rPr>
                        <a:t>Principal Support (Exec</a:t>
                      </a:r>
                      <a:r>
                        <a:rPr dirty="0" sz="800" spc="-55">
                          <a:latin typeface="Calibri"/>
                          <a:cs typeface="Calibri"/>
                        </a:rPr>
                        <a:t> </a:t>
                      </a:r>
                      <a:r>
                        <a:rPr dirty="0" sz="800" spc="5">
                          <a:latin typeface="Calibri"/>
                          <a:cs typeface="Calibri"/>
                        </a:rPr>
                        <a:t>Coaching)*</a:t>
                      </a:r>
                      <a:endParaRPr sz="800">
                        <a:latin typeface="Calibri"/>
                        <a:cs typeface="Calibri"/>
                      </a:endParaRPr>
                    </a:p>
                  </a:txBody>
                  <a:tcPr marL="0" marR="0" marB="0" marT="0">
                    <a:lnL w="9143">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4450">
                        <a:lnSpc>
                          <a:spcPts val="919"/>
                        </a:lnSpc>
                        <a:tabLst>
                          <a:tab pos="276225" algn="l"/>
                        </a:tabLst>
                      </a:pPr>
                      <a:r>
                        <a:rPr dirty="0" sz="800" spc="5">
                          <a:latin typeface="Calibri"/>
                          <a:cs typeface="Calibri"/>
                        </a:rPr>
                        <a:t>$	38,425.00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algn="ctr">
                        <a:lnSpc>
                          <a:spcPts val="919"/>
                        </a:lnSpc>
                        <a:tabLst>
                          <a:tab pos="208915" algn="l"/>
                        </a:tabLst>
                      </a:pPr>
                      <a:r>
                        <a:rPr dirty="0" sz="800" spc="5">
                          <a:latin typeface="Calibri"/>
                          <a:cs typeface="Calibri"/>
                        </a:rPr>
                        <a:t>$	25,000.00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4450">
                        <a:lnSpc>
                          <a:spcPts val="919"/>
                        </a:lnSpc>
                        <a:tabLst>
                          <a:tab pos="536575" algn="l"/>
                        </a:tabLst>
                      </a:pPr>
                      <a:r>
                        <a:rPr dirty="0" sz="800" spc="5">
                          <a:latin typeface="Calibri"/>
                          <a:cs typeface="Calibri"/>
                        </a:rPr>
                        <a:t>$	</a:t>
                      </a:r>
                      <a:r>
                        <a:rPr dirty="0" sz="800">
                          <a:latin typeface="Calibri"/>
                          <a:cs typeface="Calibri"/>
                        </a:rPr>
                        <a:t>‐</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4450">
                        <a:lnSpc>
                          <a:spcPts val="919"/>
                        </a:lnSpc>
                        <a:tabLst>
                          <a:tab pos="536575" algn="l"/>
                        </a:tabLst>
                      </a:pPr>
                      <a:r>
                        <a:rPr dirty="0" sz="800" spc="5">
                          <a:latin typeface="Calibri"/>
                          <a:cs typeface="Calibri"/>
                        </a:rPr>
                        <a:t>$	</a:t>
                      </a:r>
                      <a:r>
                        <a:rPr dirty="0" sz="800">
                          <a:latin typeface="Calibri"/>
                          <a:cs typeface="Calibri"/>
                        </a:rPr>
                        <a:t>‐</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4450">
                        <a:lnSpc>
                          <a:spcPts val="919"/>
                        </a:lnSpc>
                        <a:tabLst>
                          <a:tab pos="536575" algn="l"/>
                        </a:tabLst>
                      </a:pPr>
                      <a:r>
                        <a:rPr dirty="0" sz="800" spc="5">
                          <a:latin typeface="Calibri"/>
                          <a:cs typeface="Calibri"/>
                        </a:rPr>
                        <a:t>$	</a:t>
                      </a:r>
                      <a:r>
                        <a:rPr dirty="0" sz="800">
                          <a:latin typeface="Calibri"/>
                          <a:cs typeface="Calibri"/>
                        </a:rPr>
                        <a:t>‐</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4450">
                        <a:lnSpc>
                          <a:spcPts val="919"/>
                        </a:lnSpc>
                        <a:tabLst>
                          <a:tab pos="536575" algn="l"/>
                        </a:tabLst>
                      </a:pPr>
                      <a:r>
                        <a:rPr dirty="0" sz="800" spc="5">
                          <a:latin typeface="Calibri"/>
                          <a:cs typeface="Calibri"/>
                        </a:rPr>
                        <a:t>$	</a:t>
                      </a:r>
                      <a:r>
                        <a:rPr dirty="0" sz="800">
                          <a:latin typeface="Calibri"/>
                          <a:cs typeface="Calibri"/>
                        </a:rPr>
                        <a:t>‐</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r>
              <a:tr h="135636">
                <a:tc>
                  <a:txBody>
                    <a:bodyPr/>
                    <a:lstStyle/>
                    <a:p>
                      <a:pPr/>
                      <a:endParaRPr sz="800">
                        <a:latin typeface="Calibri"/>
                        <a:cs typeface="Calibri"/>
                      </a:endParaRPr>
                    </a:p>
                  </a:txBody>
                  <a:tcPr marL="0" marR="0" marB="0" marT="0">
                    <a:lnL w="9143">
                      <a:solidFill>
                        <a:srgbClr val="000000"/>
                      </a:solidFill>
                      <a:prstDash val="solid"/>
                    </a:lnL>
                    <a:lnR w="9143">
                      <a:solidFill>
                        <a:srgbClr val="000000"/>
                      </a:solidFill>
                      <a:prstDash val="solid"/>
                    </a:lnR>
                    <a:lnT w="9144">
                      <a:solidFill>
                        <a:srgbClr val="000000"/>
                      </a:solidFill>
                      <a:prstDash val="solid"/>
                    </a:lnT>
                    <a:lnB w="9144">
                      <a:solidFill>
                        <a:srgbClr val="000000"/>
                      </a:solidFill>
                      <a:prstDash val="solid"/>
                    </a:lnB>
                  </a:tcPr>
                </a:tc>
                <a:tc>
                  <a:txBody>
                    <a:bodyPr/>
                    <a:lstStyle/>
                    <a:p>
                      <a:pPr marL="13335">
                        <a:lnSpc>
                          <a:spcPts val="919"/>
                        </a:lnSpc>
                      </a:pPr>
                      <a:r>
                        <a:rPr dirty="0" sz="800" spc="5">
                          <a:latin typeface="Calibri"/>
                          <a:cs typeface="Calibri"/>
                        </a:rPr>
                        <a:t>Publications</a:t>
                      </a:r>
                      <a:endParaRPr sz="800">
                        <a:latin typeface="Calibri"/>
                        <a:cs typeface="Calibri"/>
                      </a:endParaRPr>
                    </a:p>
                  </a:txBody>
                  <a:tcPr marL="0" marR="0" marB="0" marT="0">
                    <a:lnL w="9143">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4450">
                        <a:lnSpc>
                          <a:spcPts val="919"/>
                        </a:lnSpc>
                        <a:tabLst>
                          <a:tab pos="329565" algn="l"/>
                        </a:tabLst>
                      </a:pPr>
                      <a:r>
                        <a:rPr dirty="0" sz="800" spc="5">
                          <a:latin typeface="Calibri"/>
                          <a:cs typeface="Calibri"/>
                        </a:rPr>
                        <a:t>$	2,500.00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algn="ctr">
                        <a:lnSpc>
                          <a:spcPts val="919"/>
                        </a:lnSpc>
                        <a:tabLst>
                          <a:tab pos="261620" algn="l"/>
                        </a:tabLst>
                      </a:pPr>
                      <a:r>
                        <a:rPr dirty="0" sz="800" spc="5">
                          <a:latin typeface="Calibri"/>
                          <a:cs typeface="Calibri"/>
                        </a:rPr>
                        <a:t>$	2,085.00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4450">
                        <a:lnSpc>
                          <a:spcPts val="919"/>
                        </a:lnSpc>
                        <a:tabLst>
                          <a:tab pos="306705" algn="l"/>
                        </a:tabLst>
                      </a:pPr>
                      <a:r>
                        <a:rPr dirty="0" sz="800" spc="5">
                          <a:latin typeface="Calibri"/>
                          <a:cs typeface="Calibri"/>
                        </a:rPr>
                        <a:t>$	2,405.00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4450">
                        <a:lnSpc>
                          <a:spcPts val="919"/>
                        </a:lnSpc>
                        <a:tabLst>
                          <a:tab pos="306705" algn="l"/>
                        </a:tabLst>
                      </a:pPr>
                      <a:r>
                        <a:rPr dirty="0" sz="800" spc="5">
                          <a:latin typeface="Calibri"/>
                          <a:cs typeface="Calibri"/>
                        </a:rPr>
                        <a:t>$	3,995.00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4450">
                        <a:lnSpc>
                          <a:spcPts val="919"/>
                        </a:lnSpc>
                        <a:tabLst>
                          <a:tab pos="306705" algn="l"/>
                        </a:tabLst>
                      </a:pPr>
                      <a:r>
                        <a:rPr dirty="0" sz="800" spc="5">
                          <a:latin typeface="Calibri"/>
                          <a:cs typeface="Calibri"/>
                        </a:rPr>
                        <a:t>$	6,015.00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4450">
                        <a:lnSpc>
                          <a:spcPts val="919"/>
                        </a:lnSpc>
                        <a:tabLst>
                          <a:tab pos="306705" algn="l"/>
                        </a:tabLst>
                      </a:pPr>
                      <a:r>
                        <a:rPr dirty="0" sz="800" spc="5">
                          <a:latin typeface="Calibri"/>
                          <a:cs typeface="Calibri"/>
                        </a:rPr>
                        <a:t>$	4,245.00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r>
              <a:tr h="162306">
                <a:tc>
                  <a:txBody>
                    <a:bodyPr/>
                    <a:lstStyle/>
                    <a:p>
                      <a:pPr/>
                      <a:endParaRPr sz="800">
                        <a:latin typeface="Calibri"/>
                        <a:cs typeface="Calibri"/>
                      </a:endParaRPr>
                    </a:p>
                  </a:txBody>
                  <a:tcPr marL="0" marR="0" marB="0" marT="0">
                    <a:lnL w="9143">
                      <a:solidFill>
                        <a:srgbClr val="000000"/>
                      </a:solidFill>
                      <a:prstDash val="solid"/>
                    </a:lnL>
                    <a:lnR w="9143">
                      <a:solidFill>
                        <a:srgbClr val="000000"/>
                      </a:solidFill>
                      <a:prstDash val="solid"/>
                    </a:lnR>
                    <a:lnT w="9144">
                      <a:solidFill>
                        <a:srgbClr val="000000"/>
                      </a:solidFill>
                      <a:prstDash val="solid"/>
                    </a:lnT>
                    <a:lnB w="9144">
                      <a:solidFill>
                        <a:srgbClr val="000000"/>
                      </a:solidFill>
                      <a:prstDash val="solid"/>
                    </a:lnB>
                  </a:tcPr>
                </a:tc>
                <a:tc>
                  <a:txBody>
                    <a:bodyPr/>
                    <a:lstStyle/>
                    <a:p>
                      <a:pPr marL="13335">
                        <a:lnSpc>
                          <a:spcPts val="950"/>
                        </a:lnSpc>
                      </a:pPr>
                      <a:r>
                        <a:rPr dirty="0" sz="800" spc="5">
                          <a:latin typeface="Calibri"/>
                          <a:cs typeface="Calibri"/>
                        </a:rPr>
                        <a:t>Public</a:t>
                      </a:r>
                      <a:r>
                        <a:rPr dirty="0" sz="800" spc="-80">
                          <a:latin typeface="Calibri"/>
                          <a:cs typeface="Calibri"/>
                        </a:rPr>
                        <a:t> </a:t>
                      </a:r>
                      <a:r>
                        <a:rPr dirty="0" sz="800" spc="5">
                          <a:latin typeface="Calibri"/>
                          <a:cs typeface="Calibri"/>
                        </a:rPr>
                        <a:t>Relations</a:t>
                      </a:r>
                      <a:endParaRPr sz="800">
                        <a:latin typeface="Calibri"/>
                        <a:cs typeface="Calibri"/>
                      </a:endParaRPr>
                    </a:p>
                  </a:txBody>
                  <a:tcPr marL="0" marR="0" marB="0" marT="0">
                    <a:lnL w="9143">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8260">
                        <a:lnSpc>
                          <a:spcPts val="960"/>
                        </a:lnSpc>
                        <a:tabLst>
                          <a:tab pos="294005" algn="l"/>
                        </a:tabLst>
                      </a:pPr>
                      <a:r>
                        <a:rPr dirty="0" sz="850" spc="15" u="sng">
                          <a:latin typeface="Calibri"/>
                          <a:cs typeface="Calibri"/>
                        </a:rPr>
                        <a:t>$	4,000.00</a:t>
                      </a:r>
                      <a:endParaRPr sz="85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algn="ctr">
                        <a:lnSpc>
                          <a:spcPts val="960"/>
                        </a:lnSpc>
                        <a:tabLst>
                          <a:tab pos="222250" algn="l"/>
                        </a:tabLst>
                      </a:pPr>
                      <a:r>
                        <a:rPr dirty="0" sz="850" spc="15" u="sng">
                          <a:latin typeface="Calibri"/>
                          <a:cs typeface="Calibri"/>
                        </a:rPr>
                        <a:t>$	6,585.00</a:t>
                      </a:r>
                      <a:endParaRPr sz="85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8260">
                        <a:lnSpc>
                          <a:spcPts val="960"/>
                        </a:lnSpc>
                        <a:tabLst>
                          <a:tab pos="271145" algn="l"/>
                        </a:tabLst>
                      </a:pPr>
                      <a:r>
                        <a:rPr dirty="0" sz="850" spc="15" u="sng">
                          <a:latin typeface="Calibri"/>
                          <a:cs typeface="Calibri"/>
                        </a:rPr>
                        <a:t>$	5,075.00</a:t>
                      </a:r>
                      <a:endParaRPr sz="85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8260">
                        <a:lnSpc>
                          <a:spcPts val="960"/>
                        </a:lnSpc>
                        <a:tabLst>
                          <a:tab pos="271145" algn="l"/>
                        </a:tabLst>
                      </a:pPr>
                      <a:r>
                        <a:rPr dirty="0" sz="850" spc="15" u="sng">
                          <a:latin typeface="Calibri"/>
                          <a:cs typeface="Calibri"/>
                        </a:rPr>
                        <a:t>$	4,992.00</a:t>
                      </a:r>
                      <a:endParaRPr sz="85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8260">
                        <a:lnSpc>
                          <a:spcPts val="960"/>
                        </a:lnSpc>
                        <a:tabLst>
                          <a:tab pos="271145" algn="l"/>
                        </a:tabLst>
                      </a:pPr>
                      <a:r>
                        <a:rPr dirty="0" sz="850" spc="15" u="sng">
                          <a:latin typeface="Calibri"/>
                          <a:cs typeface="Calibri"/>
                        </a:rPr>
                        <a:t>$	5,304.00</a:t>
                      </a:r>
                      <a:endParaRPr sz="85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8260">
                        <a:lnSpc>
                          <a:spcPts val="960"/>
                        </a:lnSpc>
                        <a:tabLst>
                          <a:tab pos="271145" algn="l"/>
                        </a:tabLst>
                      </a:pPr>
                      <a:r>
                        <a:rPr dirty="0" sz="850" spc="15" u="sng">
                          <a:latin typeface="Calibri"/>
                          <a:cs typeface="Calibri"/>
                        </a:rPr>
                        <a:t>$	4,230.00</a:t>
                      </a:r>
                      <a:endParaRPr sz="85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r>
              <a:tr h="135635">
                <a:tc>
                  <a:txBody>
                    <a:bodyPr/>
                    <a:lstStyle/>
                    <a:p>
                      <a:pPr/>
                      <a:endParaRPr sz="850">
                        <a:latin typeface="Calibri"/>
                        <a:cs typeface="Calibri"/>
                      </a:endParaRPr>
                    </a:p>
                  </a:txBody>
                  <a:tcPr marL="0" marR="0" marB="0" marT="0">
                    <a:lnL w="9143">
                      <a:solidFill>
                        <a:srgbClr val="000000"/>
                      </a:solidFill>
                      <a:prstDash val="solid"/>
                    </a:lnL>
                    <a:lnR w="9143">
                      <a:solidFill>
                        <a:srgbClr val="000000"/>
                      </a:solidFill>
                      <a:prstDash val="solid"/>
                    </a:lnR>
                    <a:lnT w="9144">
                      <a:solidFill>
                        <a:srgbClr val="000000"/>
                      </a:solidFill>
                      <a:prstDash val="solid"/>
                    </a:lnT>
                    <a:lnB w="9144">
                      <a:solidFill>
                        <a:srgbClr val="000000"/>
                      </a:solidFill>
                      <a:prstDash val="solid"/>
                    </a:lnB>
                  </a:tcPr>
                </a:tc>
                <a:tc>
                  <a:txBody>
                    <a:bodyPr/>
                    <a:lstStyle/>
                    <a:p>
                      <a:pPr/>
                      <a:endParaRPr sz="850">
                        <a:latin typeface="Calibri"/>
                        <a:cs typeface="Calibri"/>
                      </a:endParaRPr>
                    </a:p>
                  </a:txBody>
                  <a:tcPr marL="0" marR="0" marB="0" marT="0">
                    <a:lnL w="9143">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4450">
                        <a:lnSpc>
                          <a:spcPts val="919"/>
                        </a:lnSpc>
                        <a:tabLst>
                          <a:tab pos="276860" algn="l"/>
                        </a:tabLst>
                      </a:pPr>
                      <a:r>
                        <a:rPr dirty="0" sz="800" spc="5">
                          <a:latin typeface="Calibri"/>
                          <a:cs typeface="Calibri"/>
                        </a:rPr>
                        <a:t>$	58,425.00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algn="ctr">
                        <a:lnSpc>
                          <a:spcPts val="919"/>
                        </a:lnSpc>
                        <a:tabLst>
                          <a:tab pos="208915" algn="l"/>
                        </a:tabLst>
                      </a:pPr>
                      <a:r>
                        <a:rPr dirty="0" sz="800" spc="5">
                          <a:latin typeface="Calibri"/>
                          <a:cs typeface="Calibri"/>
                        </a:rPr>
                        <a:t>$	55,304.25</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4450">
                        <a:lnSpc>
                          <a:spcPts val="919"/>
                        </a:lnSpc>
                        <a:tabLst>
                          <a:tab pos="254000" algn="l"/>
                        </a:tabLst>
                      </a:pPr>
                      <a:r>
                        <a:rPr dirty="0" sz="800" spc="5">
                          <a:latin typeface="Calibri"/>
                          <a:cs typeface="Calibri"/>
                        </a:rPr>
                        <a:t>$	21,779.25</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4450">
                        <a:lnSpc>
                          <a:spcPts val="919"/>
                        </a:lnSpc>
                        <a:tabLst>
                          <a:tab pos="254000" algn="l"/>
                        </a:tabLst>
                      </a:pPr>
                      <a:r>
                        <a:rPr dirty="0" sz="800" spc="5">
                          <a:latin typeface="Calibri"/>
                          <a:cs typeface="Calibri"/>
                        </a:rPr>
                        <a:t>$	25,906.27</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4450">
                        <a:lnSpc>
                          <a:spcPts val="919"/>
                        </a:lnSpc>
                        <a:tabLst>
                          <a:tab pos="254000" algn="l"/>
                        </a:tabLst>
                      </a:pPr>
                      <a:r>
                        <a:rPr dirty="0" sz="800" spc="5">
                          <a:latin typeface="Calibri"/>
                          <a:cs typeface="Calibri"/>
                        </a:rPr>
                        <a:t>$	36,953.50</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4450">
                        <a:lnSpc>
                          <a:spcPts val="919"/>
                        </a:lnSpc>
                        <a:tabLst>
                          <a:tab pos="254000" algn="l"/>
                        </a:tabLst>
                      </a:pPr>
                      <a:r>
                        <a:rPr dirty="0" sz="800" spc="5">
                          <a:latin typeface="Calibri"/>
                          <a:cs typeface="Calibri"/>
                        </a:rPr>
                        <a:t>$	35,599.85</a:t>
                      </a:r>
                      <a:endParaRPr sz="80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r>
              <a:tr h="142494">
                <a:tc>
                  <a:txBody>
                    <a:bodyPr/>
                    <a:lstStyle/>
                    <a:p>
                      <a:pPr/>
                      <a:endParaRPr sz="800">
                        <a:latin typeface="Calibri"/>
                        <a:cs typeface="Calibri"/>
                      </a:endParaRPr>
                    </a:p>
                  </a:txBody>
                  <a:tcPr marL="0" marR="0" marB="0" marT="0">
                    <a:lnL w="9143">
                      <a:solidFill>
                        <a:srgbClr val="000000"/>
                      </a:solidFill>
                      <a:prstDash val="solid"/>
                    </a:lnL>
                    <a:lnR w="9143">
                      <a:solidFill>
                        <a:srgbClr val="000000"/>
                      </a:solidFill>
                      <a:prstDash val="solid"/>
                    </a:lnR>
                    <a:lnT w="9144">
                      <a:solidFill>
                        <a:srgbClr val="000000"/>
                      </a:solidFill>
                      <a:prstDash val="solid"/>
                    </a:lnT>
                    <a:lnB w="9144">
                      <a:solidFill>
                        <a:srgbClr val="000000"/>
                      </a:solidFill>
                      <a:prstDash val="solid"/>
                    </a:lnB>
                  </a:tcPr>
                </a:tc>
                <a:tc>
                  <a:txBody>
                    <a:bodyPr/>
                    <a:lstStyle/>
                    <a:p>
                      <a:pPr algn="r" marR="3810">
                        <a:lnSpc>
                          <a:spcPts val="985"/>
                        </a:lnSpc>
                      </a:pPr>
                      <a:r>
                        <a:rPr dirty="0" sz="850" b="1">
                          <a:latin typeface="Calibri"/>
                          <a:cs typeface="Calibri"/>
                        </a:rPr>
                        <a:t>Total</a:t>
                      </a:r>
                      <a:endParaRPr sz="850">
                        <a:latin typeface="Calibri"/>
                        <a:cs typeface="Calibri"/>
                      </a:endParaRPr>
                    </a:p>
                  </a:txBody>
                  <a:tcPr marL="0" marR="0" marB="0" marT="0">
                    <a:lnL w="9143">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8895">
                        <a:lnSpc>
                          <a:spcPts val="985"/>
                        </a:lnSpc>
                      </a:pPr>
                      <a:r>
                        <a:rPr dirty="0" sz="850" spc="15" b="1">
                          <a:latin typeface="Calibri"/>
                          <a:cs typeface="Calibri"/>
                        </a:rPr>
                        <a:t>$ </a:t>
                      </a:r>
                      <a:r>
                        <a:rPr dirty="0" sz="850" spc="75" b="1">
                          <a:latin typeface="Calibri"/>
                          <a:cs typeface="Calibri"/>
                        </a:rPr>
                        <a:t> </a:t>
                      </a:r>
                      <a:r>
                        <a:rPr dirty="0" sz="850" spc="15" b="1">
                          <a:latin typeface="Calibri"/>
                          <a:cs typeface="Calibri"/>
                        </a:rPr>
                        <a:t>754,130.00</a:t>
                      </a:r>
                      <a:endParaRPr sz="850">
                        <a:latin typeface="Calibri"/>
                        <a:cs typeface="Calibri"/>
                      </a:endParaRPr>
                    </a:p>
                  </a:txBody>
                  <a:tcPr marL="0" marR="0" marB="0" marT="0">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algn="ctr">
                        <a:lnSpc>
                          <a:spcPct val="100000"/>
                        </a:lnSpc>
                        <a:spcBef>
                          <a:spcPts val="15"/>
                        </a:spcBef>
                      </a:pPr>
                      <a:r>
                        <a:rPr dirty="0" sz="800" spc="5">
                          <a:latin typeface="Calibri"/>
                          <a:cs typeface="Calibri"/>
                        </a:rPr>
                        <a:t>$    878,035.34</a:t>
                      </a:r>
                      <a:endParaRPr sz="800">
                        <a:latin typeface="Calibri"/>
                        <a:cs typeface="Calibri"/>
                      </a:endParaRPr>
                    </a:p>
                  </a:txBody>
                  <a:tcPr marL="0" marR="0" marB="0" marT="1905">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4450">
                        <a:lnSpc>
                          <a:spcPct val="100000"/>
                        </a:lnSpc>
                        <a:spcBef>
                          <a:spcPts val="15"/>
                        </a:spcBef>
                      </a:pPr>
                      <a:r>
                        <a:rPr dirty="0" sz="800" spc="5">
                          <a:latin typeface="Calibri"/>
                          <a:cs typeface="Calibri"/>
                        </a:rPr>
                        <a:t>$    851,963.44</a:t>
                      </a:r>
                      <a:endParaRPr sz="800">
                        <a:latin typeface="Calibri"/>
                        <a:cs typeface="Calibri"/>
                      </a:endParaRPr>
                    </a:p>
                  </a:txBody>
                  <a:tcPr marL="0" marR="0" marB="0" marT="1905">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4450">
                        <a:lnSpc>
                          <a:spcPct val="100000"/>
                        </a:lnSpc>
                        <a:spcBef>
                          <a:spcPts val="15"/>
                        </a:spcBef>
                      </a:pPr>
                      <a:r>
                        <a:rPr dirty="0" sz="800" spc="5">
                          <a:latin typeface="Calibri"/>
                          <a:cs typeface="Calibri"/>
                        </a:rPr>
                        <a:t>$    685,010.57</a:t>
                      </a:r>
                      <a:endParaRPr sz="800">
                        <a:latin typeface="Calibri"/>
                        <a:cs typeface="Calibri"/>
                      </a:endParaRPr>
                    </a:p>
                  </a:txBody>
                  <a:tcPr marL="0" marR="0" marB="0" marT="1905">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4450">
                        <a:lnSpc>
                          <a:spcPct val="100000"/>
                        </a:lnSpc>
                        <a:spcBef>
                          <a:spcPts val="15"/>
                        </a:spcBef>
                      </a:pPr>
                      <a:r>
                        <a:rPr dirty="0" sz="800" spc="5">
                          <a:latin typeface="Calibri"/>
                          <a:cs typeface="Calibri"/>
                        </a:rPr>
                        <a:t>$    841,248.65</a:t>
                      </a:r>
                      <a:endParaRPr sz="800">
                        <a:latin typeface="Calibri"/>
                        <a:cs typeface="Calibri"/>
                      </a:endParaRPr>
                    </a:p>
                  </a:txBody>
                  <a:tcPr marL="0" marR="0" marB="0" marT="1905">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c>
                  <a:txBody>
                    <a:bodyPr/>
                    <a:lstStyle/>
                    <a:p>
                      <a:pPr marL="44450">
                        <a:lnSpc>
                          <a:spcPct val="100000"/>
                        </a:lnSpc>
                        <a:spcBef>
                          <a:spcPts val="15"/>
                        </a:spcBef>
                      </a:pPr>
                      <a:r>
                        <a:rPr dirty="0" sz="800" spc="5">
                          <a:latin typeface="Calibri"/>
                          <a:cs typeface="Calibri"/>
                        </a:rPr>
                        <a:t>$    844,653.42</a:t>
                      </a:r>
                      <a:endParaRPr sz="800">
                        <a:latin typeface="Calibri"/>
                        <a:cs typeface="Calibri"/>
                      </a:endParaRPr>
                    </a:p>
                  </a:txBody>
                  <a:tcPr marL="0" marR="0" marB="0" marT="1905">
                    <a:lnL w="9144">
                      <a:solidFill>
                        <a:srgbClr val="000000"/>
                      </a:solidFill>
                      <a:prstDash val="solid"/>
                    </a:lnL>
                    <a:lnR w="9144">
                      <a:solidFill>
                        <a:srgbClr val="000000"/>
                      </a:solidFill>
                      <a:prstDash val="solid"/>
                    </a:lnR>
                    <a:lnT w="9144">
                      <a:solidFill>
                        <a:srgbClr val="000000"/>
                      </a:solidFill>
                      <a:prstDash val="solid"/>
                    </a:lnT>
                    <a:lnB w="9144">
                      <a:solidFill>
                        <a:srgbClr val="000000"/>
                      </a:solidFill>
                      <a:prstDash val="solid"/>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63216" y="675925"/>
            <a:ext cx="2926715" cy="363855"/>
          </a:xfrm>
          <a:prstGeom prst="rect">
            <a:avLst/>
          </a:prstGeom>
        </p:spPr>
        <p:txBody>
          <a:bodyPr wrap="square" lIns="0" tIns="0" rIns="0" bIns="0" rtlCol="0" vert="horz">
            <a:spAutoFit/>
          </a:bodyPr>
          <a:lstStyle/>
          <a:p>
            <a:pPr marL="454025" marR="5080" indent="-441959">
              <a:lnSpc>
                <a:spcPct val="107600"/>
              </a:lnSpc>
            </a:pPr>
            <a:r>
              <a:rPr dirty="0" sz="1050" spc="-5" b="1">
                <a:latin typeface="Calibri"/>
                <a:cs typeface="Calibri"/>
              </a:rPr>
              <a:t>Missouri Association of Elementary School Principals  5 Year Budget Summary</a:t>
            </a:r>
            <a:r>
              <a:rPr dirty="0" sz="1050" spc="-40" b="1">
                <a:latin typeface="Calibri"/>
                <a:cs typeface="Calibri"/>
              </a:rPr>
              <a:t> </a:t>
            </a:r>
            <a:r>
              <a:rPr dirty="0" sz="1050" spc="-5" b="1">
                <a:latin typeface="Calibri"/>
                <a:cs typeface="Calibri"/>
              </a:rPr>
              <a:t>Comparison</a:t>
            </a:r>
            <a:endParaRPr sz="1050">
              <a:latin typeface="Calibri"/>
              <a:cs typeface="Calibri"/>
            </a:endParaRPr>
          </a:p>
        </p:txBody>
      </p:sp>
      <p:sp>
        <p:nvSpPr>
          <p:cNvPr id="3" name="object 3"/>
          <p:cNvSpPr txBox="1"/>
          <p:nvPr/>
        </p:nvSpPr>
        <p:spPr>
          <a:xfrm>
            <a:off x="241806" y="1376948"/>
            <a:ext cx="749935" cy="179705"/>
          </a:xfrm>
          <a:prstGeom prst="rect">
            <a:avLst/>
          </a:prstGeom>
        </p:spPr>
        <p:txBody>
          <a:bodyPr wrap="square" lIns="0" tIns="0" rIns="0" bIns="0" rtlCol="0" vert="horz">
            <a:spAutoFit/>
          </a:bodyPr>
          <a:lstStyle/>
          <a:p>
            <a:pPr marL="12700">
              <a:lnSpc>
                <a:spcPct val="100000"/>
              </a:lnSpc>
            </a:pPr>
            <a:r>
              <a:rPr dirty="0" sz="1050" spc="-15" b="1">
                <a:latin typeface="Calibri"/>
                <a:cs typeface="Calibri"/>
              </a:rPr>
              <a:t>E</a:t>
            </a:r>
            <a:r>
              <a:rPr dirty="0" sz="1050" spc="-5" b="1">
                <a:latin typeface="Calibri"/>
                <a:cs typeface="Calibri"/>
              </a:rPr>
              <a:t>x</a:t>
            </a:r>
            <a:r>
              <a:rPr dirty="0" sz="1050" spc="-5" b="1">
                <a:latin typeface="Calibri"/>
                <a:cs typeface="Calibri"/>
              </a:rPr>
              <a:t>pend</a:t>
            </a:r>
            <a:r>
              <a:rPr dirty="0" sz="1050" spc="-10" b="1">
                <a:latin typeface="Calibri"/>
                <a:cs typeface="Calibri"/>
              </a:rPr>
              <a:t>i</a:t>
            </a:r>
            <a:r>
              <a:rPr dirty="0" sz="1050" spc="-10" b="1">
                <a:latin typeface="Calibri"/>
                <a:cs typeface="Calibri"/>
              </a:rPr>
              <a:t>t</a:t>
            </a:r>
            <a:r>
              <a:rPr dirty="0" sz="1050" spc="-5" b="1">
                <a:latin typeface="Calibri"/>
                <a:cs typeface="Calibri"/>
              </a:rPr>
              <a:t>u</a:t>
            </a:r>
            <a:r>
              <a:rPr dirty="0" sz="1050" spc="-5" b="1">
                <a:latin typeface="Calibri"/>
                <a:cs typeface="Calibri"/>
              </a:rPr>
              <a:t>res</a:t>
            </a:r>
            <a:endParaRPr sz="1050">
              <a:latin typeface="Calibri"/>
              <a:cs typeface="Calibri"/>
            </a:endParaRPr>
          </a:p>
        </p:txBody>
      </p:sp>
      <p:sp>
        <p:nvSpPr>
          <p:cNvPr id="4" name="object 4"/>
          <p:cNvSpPr txBox="1"/>
          <p:nvPr/>
        </p:nvSpPr>
        <p:spPr>
          <a:xfrm>
            <a:off x="2638452" y="1203218"/>
            <a:ext cx="603885" cy="351790"/>
          </a:xfrm>
          <a:prstGeom prst="rect">
            <a:avLst/>
          </a:prstGeom>
        </p:spPr>
        <p:txBody>
          <a:bodyPr wrap="square" lIns="0" tIns="0" rIns="0" bIns="0" rtlCol="0" vert="horz">
            <a:spAutoFit/>
          </a:bodyPr>
          <a:lstStyle/>
          <a:p>
            <a:pPr algn="ctr">
              <a:lnSpc>
                <a:spcPct val="100000"/>
              </a:lnSpc>
            </a:pPr>
            <a:r>
              <a:rPr dirty="0" sz="1050" spc="-10" b="1">
                <a:latin typeface="Calibri"/>
                <a:cs typeface="Calibri"/>
              </a:rPr>
              <a:t>2023‐2024</a:t>
            </a:r>
            <a:endParaRPr sz="1050">
              <a:latin typeface="Calibri"/>
              <a:cs typeface="Calibri"/>
            </a:endParaRPr>
          </a:p>
          <a:p>
            <a:pPr algn="ctr" marR="19685">
              <a:lnSpc>
                <a:spcPct val="100000"/>
              </a:lnSpc>
              <a:spcBef>
                <a:spcPts val="95"/>
              </a:spcBef>
            </a:pPr>
            <a:r>
              <a:rPr dirty="0" sz="1050" spc="-5" b="1">
                <a:latin typeface="Calibri"/>
                <a:cs typeface="Calibri"/>
              </a:rPr>
              <a:t>Budget</a:t>
            </a:r>
            <a:endParaRPr sz="1050">
              <a:latin typeface="Calibri"/>
              <a:cs typeface="Calibri"/>
            </a:endParaRPr>
          </a:p>
        </p:txBody>
      </p:sp>
      <p:sp>
        <p:nvSpPr>
          <p:cNvPr id="5" name="object 5"/>
          <p:cNvSpPr txBox="1"/>
          <p:nvPr/>
        </p:nvSpPr>
        <p:spPr>
          <a:xfrm>
            <a:off x="3422389" y="1203218"/>
            <a:ext cx="656590" cy="351790"/>
          </a:xfrm>
          <a:prstGeom prst="rect">
            <a:avLst/>
          </a:prstGeom>
        </p:spPr>
        <p:txBody>
          <a:bodyPr wrap="square" lIns="0" tIns="0" rIns="0" bIns="0" rtlCol="0" vert="horz">
            <a:spAutoFit/>
          </a:bodyPr>
          <a:lstStyle/>
          <a:p>
            <a:pPr marL="54610">
              <a:lnSpc>
                <a:spcPct val="100000"/>
              </a:lnSpc>
            </a:pPr>
            <a:r>
              <a:rPr dirty="0" sz="1050" spc="-10" b="1">
                <a:latin typeface="Calibri"/>
                <a:cs typeface="Calibri"/>
              </a:rPr>
              <a:t>2022‐2023</a:t>
            </a:r>
            <a:endParaRPr sz="1050">
              <a:latin typeface="Calibri"/>
              <a:cs typeface="Calibri"/>
            </a:endParaRPr>
          </a:p>
          <a:p>
            <a:pPr marL="12700">
              <a:lnSpc>
                <a:spcPct val="100000"/>
              </a:lnSpc>
              <a:spcBef>
                <a:spcPts val="95"/>
              </a:spcBef>
            </a:pPr>
            <a:r>
              <a:rPr dirty="0" sz="1050" spc="-10" b="1">
                <a:latin typeface="Calibri"/>
                <a:cs typeface="Calibri"/>
              </a:rPr>
              <a:t>End </a:t>
            </a:r>
            <a:r>
              <a:rPr dirty="0" sz="1050" spc="-5" b="1">
                <a:latin typeface="Calibri"/>
                <a:cs typeface="Calibri"/>
              </a:rPr>
              <a:t>of</a:t>
            </a:r>
            <a:r>
              <a:rPr dirty="0" sz="1050" spc="-70" b="1">
                <a:latin typeface="Calibri"/>
                <a:cs typeface="Calibri"/>
              </a:rPr>
              <a:t> </a:t>
            </a:r>
            <a:r>
              <a:rPr dirty="0" sz="1050" spc="-5" b="1">
                <a:latin typeface="Calibri"/>
                <a:cs typeface="Calibri"/>
              </a:rPr>
              <a:t>Year</a:t>
            </a:r>
            <a:endParaRPr sz="1050">
              <a:latin typeface="Calibri"/>
              <a:cs typeface="Calibri"/>
            </a:endParaRPr>
          </a:p>
        </p:txBody>
      </p:sp>
      <p:sp>
        <p:nvSpPr>
          <p:cNvPr id="6" name="object 6"/>
          <p:cNvSpPr txBox="1"/>
          <p:nvPr/>
        </p:nvSpPr>
        <p:spPr>
          <a:xfrm>
            <a:off x="4236203" y="1203218"/>
            <a:ext cx="656590" cy="351790"/>
          </a:xfrm>
          <a:prstGeom prst="rect">
            <a:avLst/>
          </a:prstGeom>
        </p:spPr>
        <p:txBody>
          <a:bodyPr wrap="square" lIns="0" tIns="0" rIns="0" bIns="0" rtlCol="0" vert="horz">
            <a:spAutoFit/>
          </a:bodyPr>
          <a:lstStyle/>
          <a:p>
            <a:pPr marL="54610">
              <a:lnSpc>
                <a:spcPct val="100000"/>
              </a:lnSpc>
            </a:pPr>
            <a:r>
              <a:rPr dirty="0" sz="1050" spc="-10" b="1">
                <a:latin typeface="Calibri"/>
                <a:cs typeface="Calibri"/>
              </a:rPr>
              <a:t>2021‐2022</a:t>
            </a:r>
            <a:endParaRPr sz="1050">
              <a:latin typeface="Calibri"/>
              <a:cs typeface="Calibri"/>
            </a:endParaRPr>
          </a:p>
          <a:p>
            <a:pPr marL="12700">
              <a:lnSpc>
                <a:spcPct val="100000"/>
              </a:lnSpc>
              <a:spcBef>
                <a:spcPts val="95"/>
              </a:spcBef>
            </a:pPr>
            <a:r>
              <a:rPr dirty="0" sz="1050" spc="-10" b="1">
                <a:latin typeface="Calibri"/>
                <a:cs typeface="Calibri"/>
              </a:rPr>
              <a:t>End </a:t>
            </a:r>
            <a:r>
              <a:rPr dirty="0" sz="1050" spc="-5" b="1">
                <a:latin typeface="Calibri"/>
                <a:cs typeface="Calibri"/>
              </a:rPr>
              <a:t>of</a:t>
            </a:r>
            <a:r>
              <a:rPr dirty="0" sz="1050" spc="-70" b="1">
                <a:latin typeface="Calibri"/>
                <a:cs typeface="Calibri"/>
              </a:rPr>
              <a:t> </a:t>
            </a:r>
            <a:r>
              <a:rPr dirty="0" sz="1050" spc="-5" b="1">
                <a:latin typeface="Calibri"/>
                <a:cs typeface="Calibri"/>
              </a:rPr>
              <a:t>Year</a:t>
            </a:r>
            <a:endParaRPr sz="1050">
              <a:latin typeface="Calibri"/>
              <a:cs typeface="Calibri"/>
            </a:endParaRPr>
          </a:p>
        </p:txBody>
      </p:sp>
      <p:sp>
        <p:nvSpPr>
          <p:cNvPr id="7" name="object 7"/>
          <p:cNvSpPr txBox="1"/>
          <p:nvPr/>
        </p:nvSpPr>
        <p:spPr>
          <a:xfrm>
            <a:off x="5050017" y="1203218"/>
            <a:ext cx="656590" cy="351790"/>
          </a:xfrm>
          <a:prstGeom prst="rect">
            <a:avLst/>
          </a:prstGeom>
        </p:spPr>
        <p:txBody>
          <a:bodyPr wrap="square" lIns="0" tIns="0" rIns="0" bIns="0" rtlCol="0" vert="horz">
            <a:spAutoFit/>
          </a:bodyPr>
          <a:lstStyle/>
          <a:p>
            <a:pPr marL="54610">
              <a:lnSpc>
                <a:spcPct val="100000"/>
              </a:lnSpc>
            </a:pPr>
            <a:r>
              <a:rPr dirty="0" sz="1050" spc="-10" b="1">
                <a:latin typeface="Calibri"/>
                <a:cs typeface="Calibri"/>
              </a:rPr>
              <a:t>2020‐2021</a:t>
            </a:r>
            <a:endParaRPr sz="1050">
              <a:latin typeface="Calibri"/>
              <a:cs typeface="Calibri"/>
            </a:endParaRPr>
          </a:p>
          <a:p>
            <a:pPr marL="12700">
              <a:lnSpc>
                <a:spcPct val="100000"/>
              </a:lnSpc>
              <a:spcBef>
                <a:spcPts val="95"/>
              </a:spcBef>
            </a:pPr>
            <a:r>
              <a:rPr dirty="0" sz="1050" spc="-10" b="1">
                <a:latin typeface="Calibri"/>
                <a:cs typeface="Calibri"/>
              </a:rPr>
              <a:t>End </a:t>
            </a:r>
            <a:r>
              <a:rPr dirty="0" sz="1050" spc="-5" b="1">
                <a:latin typeface="Calibri"/>
                <a:cs typeface="Calibri"/>
              </a:rPr>
              <a:t>of</a:t>
            </a:r>
            <a:r>
              <a:rPr dirty="0" sz="1050" spc="-70" b="1">
                <a:latin typeface="Calibri"/>
                <a:cs typeface="Calibri"/>
              </a:rPr>
              <a:t> </a:t>
            </a:r>
            <a:r>
              <a:rPr dirty="0" sz="1050" spc="-5" b="1">
                <a:latin typeface="Calibri"/>
                <a:cs typeface="Calibri"/>
              </a:rPr>
              <a:t>Year</a:t>
            </a:r>
            <a:endParaRPr sz="1050">
              <a:latin typeface="Calibri"/>
              <a:cs typeface="Calibri"/>
            </a:endParaRPr>
          </a:p>
        </p:txBody>
      </p:sp>
      <p:sp>
        <p:nvSpPr>
          <p:cNvPr id="8" name="object 8"/>
          <p:cNvSpPr txBox="1"/>
          <p:nvPr/>
        </p:nvSpPr>
        <p:spPr>
          <a:xfrm>
            <a:off x="5863831" y="1203218"/>
            <a:ext cx="656590" cy="351790"/>
          </a:xfrm>
          <a:prstGeom prst="rect">
            <a:avLst/>
          </a:prstGeom>
        </p:spPr>
        <p:txBody>
          <a:bodyPr wrap="square" lIns="0" tIns="0" rIns="0" bIns="0" rtlCol="0" vert="horz">
            <a:spAutoFit/>
          </a:bodyPr>
          <a:lstStyle/>
          <a:p>
            <a:pPr marL="54610">
              <a:lnSpc>
                <a:spcPct val="100000"/>
              </a:lnSpc>
            </a:pPr>
            <a:r>
              <a:rPr dirty="0" sz="1050" spc="-10" b="1">
                <a:latin typeface="Calibri"/>
                <a:cs typeface="Calibri"/>
              </a:rPr>
              <a:t>2019‐2020</a:t>
            </a:r>
            <a:endParaRPr sz="1050">
              <a:latin typeface="Calibri"/>
              <a:cs typeface="Calibri"/>
            </a:endParaRPr>
          </a:p>
          <a:p>
            <a:pPr marL="12700">
              <a:lnSpc>
                <a:spcPct val="100000"/>
              </a:lnSpc>
              <a:spcBef>
                <a:spcPts val="95"/>
              </a:spcBef>
            </a:pPr>
            <a:r>
              <a:rPr dirty="0" sz="1050" spc="-10" b="1">
                <a:latin typeface="Calibri"/>
                <a:cs typeface="Calibri"/>
              </a:rPr>
              <a:t>End </a:t>
            </a:r>
            <a:r>
              <a:rPr dirty="0" sz="1050" spc="-5" b="1">
                <a:latin typeface="Calibri"/>
                <a:cs typeface="Calibri"/>
              </a:rPr>
              <a:t>of</a:t>
            </a:r>
            <a:r>
              <a:rPr dirty="0" sz="1050" spc="-70" b="1">
                <a:latin typeface="Calibri"/>
                <a:cs typeface="Calibri"/>
              </a:rPr>
              <a:t> </a:t>
            </a:r>
            <a:r>
              <a:rPr dirty="0" sz="1050" spc="-5" b="1">
                <a:latin typeface="Calibri"/>
                <a:cs typeface="Calibri"/>
              </a:rPr>
              <a:t>Year</a:t>
            </a:r>
            <a:endParaRPr sz="1050">
              <a:latin typeface="Calibri"/>
              <a:cs typeface="Calibri"/>
            </a:endParaRPr>
          </a:p>
        </p:txBody>
      </p:sp>
      <p:sp>
        <p:nvSpPr>
          <p:cNvPr id="9" name="object 9"/>
          <p:cNvSpPr txBox="1"/>
          <p:nvPr/>
        </p:nvSpPr>
        <p:spPr>
          <a:xfrm>
            <a:off x="6677645" y="1203218"/>
            <a:ext cx="656590" cy="351790"/>
          </a:xfrm>
          <a:prstGeom prst="rect">
            <a:avLst/>
          </a:prstGeom>
        </p:spPr>
        <p:txBody>
          <a:bodyPr wrap="square" lIns="0" tIns="0" rIns="0" bIns="0" rtlCol="0" vert="horz">
            <a:spAutoFit/>
          </a:bodyPr>
          <a:lstStyle/>
          <a:p>
            <a:pPr marL="54610">
              <a:lnSpc>
                <a:spcPct val="100000"/>
              </a:lnSpc>
            </a:pPr>
            <a:r>
              <a:rPr dirty="0" sz="1050" spc="-10" b="1">
                <a:latin typeface="Calibri"/>
                <a:cs typeface="Calibri"/>
              </a:rPr>
              <a:t>2018‐2019</a:t>
            </a:r>
            <a:endParaRPr sz="1050">
              <a:latin typeface="Calibri"/>
              <a:cs typeface="Calibri"/>
            </a:endParaRPr>
          </a:p>
          <a:p>
            <a:pPr marL="12700">
              <a:lnSpc>
                <a:spcPct val="100000"/>
              </a:lnSpc>
              <a:spcBef>
                <a:spcPts val="95"/>
              </a:spcBef>
            </a:pPr>
            <a:r>
              <a:rPr dirty="0" sz="1050" spc="-10" b="1">
                <a:latin typeface="Calibri"/>
                <a:cs typeface="Calibri"/>
              </a:rPr>
              <a:t>End </a:t>
            </a:r>
            <a:r>
              <a:rPr dirty="0" sz="1050" spc="-5" b="1">
                <a:latin typeface="Calibri"/>
                <a:cs typeface="Calibri"/>
              </a:rPr>
              <a:t>of</a:t>
            </a:r>
            <a:r>
              <a:rPr dirty="0" sz="1050" spc="-70" b="1">
                <a:latin typeface="Calibri"/>
                <a:cs typeface="Calibri"/>
              </a:rPr>
              <a:t> </a:t>
            </a:r>
            <a:r>
              <a:rPr dirty="0" sz="1050" spc="-5" b="1">
                <a:latin typeface="Calibri"/>
                <a:cs typeface="Calibri"/>
              </a:rPr>
              <a:t>Year</a:t>
            </a:r>
            <a:endParaRPr sz="1050">
              <a:latin typeface="Calibri"/>
              <a:cs typeface="Calibri"/>
            </a:endParaRPr>
          </a:p>
        </p:txBody>
      </p:sp>
      <p:graphicFrame>
        <p:nvGraphicFramePr>
          <p:cNvPr id="10" name="object 10"/>
          <p:cNvGraphicFramePr>
            <a:graphicFrameLocks noGrp="1"/>
          </p:cNvGraphicFramePr>
          <p:nvPr/>
        </p:nvGraphicFramePr>
        <p:xfrm>
          <a:off x="227075" y="1546860"/>
          <a:ext cx="7195820" cy="6533515"/>
        </p:xfrm>
        <a:graphic>
          <a:graphicData uri="http://schemas.openxmlformats.org/drawingml/2006/table">
            <a:tbl>
              <a:tblPr firstRow="1" bandRow="1">
                <a:tableStyleId>{2D5ABB26-0587-4C30-8999-92F81FD0307C}</a:tableStyleId>
              </a:tblPr>
              <a:tblGrid>
                <a:gridCol w="318515"/>
                <a:gridCol w="1953768"/>
                <a:gridCol w="838200"/>
                <a:gridCol w="813815"/>
                <a:gridCol w="813816"/>
                <a:gridCol w="813815"/>
                <a:gridCol w="813816"/>
                <a:gridCol w="813815"/>
              </a:tblGrid>
              <a:tr h="172211">
                <a:tc gridSpan="2">
                  <a:txBody>
                    <a:bodyPr/>
                    <a:lstStyle/>
                    <a:p>
                      <a:pPr marL="16510">
                        <a:lnSpc>
                          <a:spcPts val="1195"/>
                        </a:lnSpc>
                      </a:pPr>
                      <a:r>
                        <a:rPr dirty="0" sz="1050" spc="-10" u="sng">
                          <a:latin typeface="Calibri"/>
                          <a:cs typeface="Calibri"/>
                        </a:rPr>
                        <a:t>Memberships</a:t>
                      </a: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7">
                      <a:solidFill>
                        <a:srgbClr val="000000"/>
                      </a:solidFill>
                      <a:prstDash val="solid"/>
                    </a:lnT>
                    <a:lnB w="10668">
                      <a:solidFill>
                        <a:srgbClr val="000000"/>
                      </a:solidFill>
                      <a:prstDash val="solid"/>
                    </a:lnB>
                  </a:tcPr>
                </a:tc>
                <a:tc hMerge="1">
                  <a:txBody>
                    <a:bodyPr/>
                    <a:lstStyle/>
                    <a:p>
                      <a:pPr/>
                    </a:p>
                  </a:txBody>
                  <a:tcPr marL="0" marR="0" marB="0" marT="0"/>
                </a:tc>
                <a:tc>
                  <a:txBody>
                    <a:bodyPr/>
                    <a:lstStyle/>
                    <a:p>
                      <a:pP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7">
                      <a:solidFill>
                        <a:srgbClr val="000000"/>
                      </a:solidFill>
                      <a:prstDash val="solid"/>
                    </a:lnT>
                    <a:lnB w="10668">
                      <a:solidFill>
                        <a:srgbClr val="000000"/>
                      </a:solidFill>
                      <a:prstDash val="solid"/>
                    </a:lnB>
                  </a:tcPr>
                </a:tc>
                <a:tc>
                  <a:txBody>
                    <a:bodyPr/>
                    <a:lstStyle/>
                    <a:p>
                      <a:pPr/>
                      <a:endParaRPr sz="1050">
                        <a:latin typeface="Calibri"/>
                        <a:cs typeface="Calibri"/>
                      </a:endParaRPr>
                    </a:p>
                  </a:txBody>
                  <a:tcPr marL="0" marR="0" marB="0" marT="0">
                    <a:lnL w="10667">
                      <a:solidFill>
                        <a:srgbClr val="000000"/>
                      </a:solidFill>
                      <a:prstDash val="solid"/>
                    </a:lnL>
                    <a:lnR w="10667">
                      <a:solidFill>
                        <a:srgbClr val="000000"/>
                      </a:solidFill>
                      <a:prstDash val="solid"/>
                    </a:lnR>
                    <a:lnT w="10667">
                      <a:solidFill>
                        <a:srgbClr val="000000"/>
                      </a:solidFill>
                      <a:prstDash val="solid"/>
                    </a:lnT>
                    <a:lnB w="10668">
                      <a:solidFill>
                        <a:srgbClr val="000000"/>
                      </a:solidFill>
                      <a:prstDash val="solid"/>
                    </a:lnB>
                  </a:tcPr>
                </a:tc>
                <a:tc>
                  <a:txBody>
                    <a:bodyPr/>
                    <a:lstStyle/>
                    <a:p>
                      <a:pP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7">
                      <a:solidFill>
                        <a:srgbClr val="000000"/>
                      </a:solidFill>
                      <a:prstDash val="solid"/>
                    </a:lnT>
                    <a:lnB w="10668">
                      <a:solidFill>
                        <a:srgbClr val="000000"/>
                      </a:solidFill>
                      <a:prstDash val="solid"/>
                    </a:lnB>
                  </a:tcPr>
                </a:tc>
                <a:tc>
                  <a:txBody>
                    <a:bodyPr/>
                    <a:lstStyle/>
                    <a:p>
                      <a:pP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7">
                      <a:solidFill>
                        <a:srgbClr val="000000"/>
                      </a:solidFill>
                      <a:prstDash val="solid"/>
                    </a:lnT>
                    <a:lnB w="10668">
                      <a:solidFill>
                        <a:srgbClr val="000000"/>
                      </a:solidFill>
                      <a:prstDash val="solid"/>
                    </a:lnB>
                  </a:tcPr>
                </a:tc>
                <a:tc>
                  <a:txBody>
                    <a:bodyPr/>
                    <a:lstStyle/>
                    <a:p>
                      <a:pP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7">
                      <a:solidFill>
                        <a:srgbClr val="000000"/>
                      </a:solidFill>
                      <a:prstDash val="solid"/>
                    </a:lnT>
                    <a:lnB w="10668">
                      <a:solidFill>
                        <a:srgbClr val="000000"/>
                      </a:solidFill>
                      <a:prstDash val="solid"/>
                    </a:lnB>
                  </a:tcPr>
                </a:tc>
                <a:tc>
                  <a:txBody>
                    <a:bodyPr/>
                    <a:lstStyle/>
                    <a:p>
                      <a:pP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7">
                      <a:solidFill>
                        <a:srgbClr val="000000"/>
                      </a:solidFill>
                      <a:prstDash val="solid"/>
                    </a:lnT>
                    <a:lnB w="10668">
                      <a:solidFill>
                        <a:srgbClr val="000000"/>
                      </a:solidFill>
                      <a:prstDash val="solid"/>
                    </a:lnB>
                  </a:tcPr>
                </a:tc>
              </a:tr>
              <a:tr h="172212">
                <a:tc>
                  <a:txBody>
                    <a:bodyPr/>
                    <a:lstStyle/>
                    <a:p>
                      <a:pP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8">
                      <a:solidFill>
                        <a:srgbClr val="000000"/>
                      </a:solidFill>
                      <a:prstDash val="solid"/>
                    </a:lnT>
                    <a:lnB w="10667">
                      <a:solidFill>
                        <a:srgbClr val="000000"/>
                      </a:solidFill>
                      <a:prstDash val="solid"/>
                    </a:lnB>
                  </a:tcPr>
                </a:tc>
                <a:tc>
                  <a:txBody>
                    <a:bodyPr/>
                    <a:lstStyle/>
                    <a:p>
                      <a:pPr marL="16510">
                        <a:lnSpc>
                          <a:spcPts val="1180"/>
                        </a:lnSpc>
                      </a:pPr>
                      <a:r>
                        <a:rPr dirty="0" sz="1050" spc="-10">
                          <a:latin typeface="Calibri"/>
                          <a:cs typeface="Calibri"/>
                        </a:rPr>
                        <a:t>MAESP </a:t>
                      </a:r>
                      <a:r>
                        <a:rPr dirty="0" sz="1050" spc="-5">
                          <a:latin typeface="Calibri"/>
                          <a:cs typeface="Calibri"/>
                        </a:rPr>
                        <a:t>District</a:t>
                      </a:r>
                      <a:r>
                        <a:rPr dirty="0" sz="1050" spc="-65">
                          <a:latin typeface="Calibri"/>
                          <a:cs typeface="Calibri"/>
                        </a:rPr>
                        <a:t> </a:t>
                      </a:r>
                      <a:r>
                        <a:rPr dirty="0" sz="1050" spc="-10">
                          <a:latin typeface="Calibri"/>
                          <a:cs typeface="Calibri"/>
                        </a:rPr>
                        <a:t>Dues*</a:t>
                      </a: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8">
                      <a:solidFill>
                        <a:srgbClr val="000000"/>
                      </a:solidFill>
                      <a:prstDash val="solid"/>
                    </a:lnT>
                    <a:lnB w="10667">
                      <a:solidFill>
                        <a:srgbClr val="000000"/>
                      </a:solidFill>
                      <a:prstDash val="solid"/>
                    </a:lnB>
                  </a:tcPr>
                </a:tc>
                <a:tc>
                  <a:txBody>
                    <a:bodyPr/>
                    <a:lstStyle/>
                    <a:p>
                      <a:pPr marL="55880">
                        <a:lnSpc>
                          <a:spcPts val="1195"/>
                        </a:lnSpc>
                      </a:pPr>
                      <a:r>
                        <a:rPr dirty="0" sz="1050" spc="-5">
                          <a:latin typeface="Calibri"/>
                          <a:cs typeface="Calibri"/>
                        </a:rPr>
                        <a:t>$  </a:t>
                      </a:r>
                      <a:r>
                        <a:rPr dirty="0" sz="1050" spc="95">
                          <a:latin typeface="Calibri"/>
                          <a:cs typeface="Calibri"/>
                        </a:rPr>
                        <a:t> </a:t>
                      </a:r>
                      <a:r>
                        <a:rPr dirty="0" sz="1050" spc="-10">
                          <a:latin typeface="Calibri"/>
                          <a:cs typeface="Calibri"/>
                        </a:rPr>
                        <a:t>15,000.00</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8">
                      <a:solidFill>
                        <a:srgbClr val="000000"/>
                      </a:solidFill>
                      <a:prstDash val="solid"/>
                    </a:lnT>
                    <a:lnB w="10667">
                      <a:solidFill>
                        <a:srgbClr val="000000"/>
                      </a:solidFill>
                      <a:prstDash val="solid"/>
                    </a:lnB>
                  </a:tcPr>
                </a:tc>
                <a:tc>
                  <a:txBody>
                    <a:bodyPr/>
                    <a:lstStyle/>
                    <a:p>
                      <a:pPr marL="55880">
                        <a:lnSpc>
                          <a:spcPts val="1195"/>
                        </a:lnSpc>
                      </a:pPr>
                      <a:r>
                        <a:rPr dirty="0" sz="1050" spc="-5">
                          <a:latin typeface="Calibri"/>
                          <a:cs typeface="Calibri"/>
                        </a:rPr>
                        <a:t>$ </a:t>
                      </a:r>
                      <a:r>
                        <a:rPr dirty="0" sz="1050" spc="125">
                          <a:latin typeface="Calibri"/>
                          <a:cs typeface="Calibri"/>
                        </a:rPr>
                        <a:t> </a:t>
                      </a:r>
                      <a:r>
                        <a:rPr dirty="0" sz="1050" spc="-5">
                          <a:latin typeface="Calibri"/>
                          <a:cs typeface="Calibri"/>
                        </a:rPr>
                        <a:t>15,274.77</a:t>
                      </a:r>
                      <a:endParaRPr sz="1050">
                        <a:latin typeface="Calibri"/>
                        <a:cs typeface="Calibri"/>
                      </a:endParaRPr>
                    </a:p>
                  </a:txBody>
                  <a:tcPr marL="0" marR="0" marB="0" marT="0">
                    <a:lnL w="10667">
                      <a:solidFill>
                        <a:srgbClr val="000000"/>
                      </a:solidFill>
                      <a:prstDash val="solid"/>
                    </a:lnL>
                    <a:lnR w="10667">
                      <a:solidFill>
                        <a:srgbClr val="000000"/>
                      </a:solidFill>
                      <a:prstDash val="solid"/>
                    </a:lnR>
                    <a:lnT w="10668">
                      <a:solidFill>
                        <a:srgbClr val="000000"/>
                      </a:solidFill>
                      <a:prstDash val="solid"/>
                    </a:lnT>
                    <a:lnB w="10667">
                      <a:solidFill>
                        <a:srgbClr val="000000"/>
                      </a:solidFill>
                      <a:prstDash val="solid"/>
                    </a:lnB>
                  </a:tcPr>
                </a:tc>
                <a:tc>
                  <a:txBody>
                    <a:bodyPr/>
                    <a:lstStyle/>
                    <a:p>
                      <a:pPr marL="55880">
                        <a:lnSpc>
                          <a:spcPts val="1195"/>
                        </a:lnSpc>
                      </a:pPr>
                      <a:r>
                        <a:rPr dirty="0" sz="1050" spc="-5">
                          <a:latin typeface="Calibri"/>
                          <a:cs typeface="Calibri"/>
                        </a:rPr>
                        <a:t>$ </a:t>
                      </a:r>
                      <a:r>
                        <a:rPr dirty="0" sz="1050" spc="130">
                          <a:latin typeface="Calibri"/>
                          <a:cs typeface="Calibri"/>
                        </a:rPr>
                        <a:t> </a:t>
                      </a:r>
                      <a:r>
                        <a:rPr dirty="0" sz="1050" spc="-5">
                          <a:latin typeface="Calibri"/>
                          <a:cs typeface="Calibri"/>
                        </a:rPr>
                        <a:t>11,846.31</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8">
                      <a:solidFill>
                        <a:srgbClr val="000000"/>
                      </a:solidFill>
                      <a:prstDash val="solid"/>
                    </a:lnT>
                    <a:lnB w="10667">
                      <a:solidFill>
                        <a:srgbClr val="000000"/>
                      </a:solidFill>
                      <a:prstDash val="solid"/>
                    </a:lnB>
                  </a:tcPr>
                </a:tc>
                <a:tc>
                  <a:txBody>
                    <a:bodyPr/>
                    <a:lstStyle/>
                    <a:p>
                      <a:pPr marL="55880">
                        <a:lnSpc>
                          <a:spcPts val="1195"/>
                        </a:lnSpc>
                        <a:tabLst>
                          <a:tab pos="276225" algn="l"/>
                        </a:tabLst>
                      </a:pPr>
                      <a:r>
                        <a:rPr dirty="0" sz="1050" spc="-5">
                          <a:latin typeface="Calibri"/>
                          <a:cs typeface="Calibri"/>
                        </a:rPr>
                        <a:t>$	2,285.86</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8">
                      <a:solidFill>
                        <a:srgbClr val="000000"/>
                      </a:solidFill>
                      <a:prstDash val="solid"/>
                    </a:lnT>
                    <a:lnB w="10667">
                      <a:solidFill>
                        <a:srgbClr val="000000"/>
                      </a:solidFill>
                      <a:prstDash val="solid"/>
                    </a:lnB>
                  </a:tcPr>
                </a:tc>
                <a:tc>
                  <a:txBody>
                    <a:bodyPr/>
                    <a:lstStyle/>
                    <a:p>
                      <a:pPr marL="55880">
                        <a:lnSpc>
                          <a:spcPts val="1195"/>
                        </a:lnSpc>
                        <a:tabLst>
                          <a:tab pos="275590" algn="l"/>
                        </a:tabLst>
                      </a:pPr>
                      <a:r>
                        <a:rPr dirty="0" sz="1050" spc="-5">
                          <a:latin typeface="Calibri"/>
                          <a:cs typeface="Calibri"/>
                        </a:rPr>
                        <a:t>$	4,854.29</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8">
                      <a:solidFill>
                        <a:srgbClr val="000000"/>
                      </a:solidFill>
                      <a:prstDash val="solid"/>
                    </a:lnT>
                    <a:lnB w="10667">
                      <a:solidFill>
                        <a:srgbClr val="000000"/>
                      </a:solidFill>
                      <a:prstDash val="solid"/>
                    </a:lnB>
                  </a:tcPr>
                </a:tc>
                <a:tc>
                  <a:txBody>
                    <a:bodyPr/>
                    <a:lstStyle/>
                    <a:p>
                      <a:pPr marL="55880">
                        <a:lnSpc>
                          <a:spcPts val="1195"/>
                        </a:lnSpc>
                      </a:pPr>
                      <a:r>
                        <a:rPr dirty="0" sz="1050" spc="-5">
                          <a:latin typeface="Calibri"/>
                          <a:cs typeface="Calibri"/>
                        </a:rPr>
                        <a:t>$ </a:t>
                      </a:r>
                      <a:r>
                        <a:rPr dirty="0" sz="1050" spc="120">
                          <a:latin typeface="Calibri"/>
                          <a:cs typeface="Calibri"/>
                        </a:rPr>
                        <a:t> </a:t>
                      </a:r>
                      <a:r>
                        <a:rPr dirty="0" sz="1050" spc="-5">
                          <a:latin typeface="Calibri"/>
                          <a:cs typeface="Calibri"/>
                        </a:rPr>
                        <a:t>15,012.78</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8">
                      <a:solidFill>
                        <a:srgbClr val="000000"/>
                      </a:solidFill>
                      <a:prstDash val="solid"/>
                    </a:lnT>
                    <a:lnB w="10667">
                      <a:solidFill>
                        <a:srgbClr val="000000"/>
                      </a:solidFill>
                      <a:prstDash val="solid"/>
                    </a:lnB>
                  </a:tcPr>
                </a:tc>
              </a:tr>
              <a:tr h="172211">
                <a:tc>
                  <a:txBody>
                    <a:bodyPr/>
                    <a:lstStyle/>
                    <a:p>
                      <a:pP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7">
                      <a:solidFill>
                        <a:srgbClr val="000000"/>
                      </a:solidFill>
                      <a:prstDash val="solid"/>
                    </a:lnT>
                    <a:lnB w="10668">
                      <a:solidFill>
                        <a:srgbClr val="000000"/>
                      </a:solidFill>
                      <a:prstDash val="solid"/>
                    </a:lnB>
                  </a:tcPr>
                </a:tc>
                <a:tc>
                  <a:txBody>
                    <a:bodyPr/>
                    <a:lstStyle/>
                    <a:p>
                      <a:pPr marL="16510">
                        <a:lnSpc>
                          <a:spcPts val="1180"/>
                        </a:lnSpc>
                      </a:pPr>
                      <a:r>
                        <a:rPr dirty="0" sz="1050" spc="-10">
                          <a:latin typeface="Calibri"/>
                          <a:cs typeface="Calibri"/>
                        </a:rPr>
                        <a:t>NAESP Membership</a:t>
                      </a:r>
                      <a:r>
                        <a:rPr dirty="0" sz="1050" spc="-30">
                          <a:latin typeface="Calibri"/>
                          <a:cs typeface="Calibri"/>
                        </a:rPr>
                        <a:t> </a:t>
                      </a:r>
                      <a:r>
                        <a:rPr dirty="0" sz="1050" spc="-10">
                          <a:latin typeface="Calibri"/>
                          <a:cs typeface="Calibri"/>
                        </a:rPr>
                        <a:t>Dues*</a:t>
                      </a: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7">
                      <a:solidFill>
                        <a:srgbClr val="000000"/>
                      </a:solidFill>
                      <a:prstDash val="solid"/>
                    </a:lnT>
                    <a:lnB w="10668">
                      <a:solidFill>
                        <a:srgbClr val="000000"/>
                      </a:solidFill>
                      <a:prstDash val="solid"/>
                    </a:lnB>
                  </a:tcPr>
                </a:tc>
                <a:tc>
                  <a:txBody>
                    <a:bodyPr/>
                    <a:lstStyle/>
                    <a:p>
                      <a:pPr marL="55880">
                        <a:lnSpc>
                          <a:spcPts val="1195"/>
                        </a:lnSpc>
                      </a:pPr>
                      <a:r>
                        <a:rPr dirty="0" sz="1050" spc="-5">
                          <a:latin typeface="Calibri"/>
                          <a:cs typeface="Calibri"/>
                        </a:rPr>
                        <a:t>$  </a:t>
                      </a:r>
                      <a:r>
                        <a:rPr dirty="0" sz="1050" spc="95">
                          <a:latin typeface="Calibri"/>
                          <a:cs typeface="Calibri"/>
                        </a:rPr>
                        <a:t> </a:t>
                      </a:r>
                      <a:r>
                        <a:rPr dirty="0" sz="1050" spc="-10">
                          <a:latin typeface="Calibri"/>
                          <a:cs typeface="Calibri"/>
                        </a:rPr>
                        <a:t>85,000.00</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7">
                      <a:solidFill>
                        <a:srgbClr val="000000"/>
                      </a:solidFill>
                      <a:prstDash val="solid"/>
                    </a:lnT>
                    <a:lnB w="10668">
                      <a:solidFill>
                        <a:srgbClr val="000000"/>
                      </a:solidFill>
                      <a:prstDash val="solid"/>
                    </a:lnB>
                  </a:tcPr>
                </a:tc>
                <a:tc>
                  <a:txBody>
                    <a:bodyPr/>
                    <a:lstStyle/>
                    <a:p>
                      <a:pPr marL="55880">
                        <a:lnSpc>
                          <a:spcPts val="1195"/>
                        </a:lnSpc>
                      </a:pPr>
                      <a:r>
                        <a:rPr dirty="0" sz="1050" spc="-5">
                          <a:latin typeface="Calibri"/>
                          <a:cs typeface="Calibri"/>
                        </a:rPr>
                        <a:t>$</a:t>
                      </a:r>
                      <a:r>
                        <a:rPr dirty="0" sz="1050" spc="-170">
                          <a:latin typeface="Calibri"/>
                          <a:cs typeface="Calibri"/>
                        </a:rPr>
                        <a:t> </a:t>
                      </a:r>
                      <a:r>
                        <a:rPr dirty="0" sz="1050" spc="-5">
                          <a:latin typeface="Calibri"/>
                          <a:cs typeface="Calibri"/>
                        </a:rPr>
                        <a:t>106,716.00</a:t>
                      </a:r>
                      <a:endParaRPr sz="1050">
                        <a:latin typeface="Calibri"/>
                        <a:cs typeface="Calibri"/>
                      </a:endParaRPr>
                    </a:p>
                  </a:txBody>
                  <a:tcPr marL="0" marR="0" marB="0" marT="0">
                    <a:lnL w="10667">
                      <a:solidFill>
                        <a:srgbClr val="000000"/>
                      </a:solidFill>
                      <a:prstDash val="solid"/>
                    </a:lnL>
                    <a:lnR w="10667">
                      <a:solidFill>
                        <a:srgbClr val="000000"/>
                      </a:solidFill>
                      <a:prstDash val="solid"/>
                    </a:lnR>
                    <a:lnT w="10667">
                      <a:solidFill>
                        <a:srgbClr val="000000"/>
                      </a:solidFill>
                      <a:prstDash val="solid"/>
                    </a:lnT>
                    <a:lnB w="10668">
                      <a:solidFill>
                        <a:srgbClr val="000000"/>
                      </a:solidFill>
                      <a:prstDash val="solid"/>
                    </a:lnB>
                  </a:tcPr>
                </a:tc>
                <a:tc>
                  <a:txBody>
                    <a:bodyPr/>
                    <a:lstStyle/>
                    <a:p>
                      <a:pPr marL="55880">
                        <a:lnSpc>
                          <a:spcPts val="1195"/>
                        </a:lnSpc>
                      </a:pPr>
                      <a:r>
                        <a:rPr dirty="0" sz="1050" spc="-5">
                          <a:latin typeface="Calibri"/>
                          <a:cs typeface="Calibri"/>
                        </a:rPr>
                        <a:t>$ </a:t>
                      </a:r>
                      <a:r>
                        <a:rPr dirty="0" sz="1050" spc="135">
                          <a:latin typeface="Calibri"/>
                          <a:cs typeface="Calibri"/>
                        </a:rPr>
                        <a:t> </a:t>
                      </a:r>
                      <a:r>
                        <a:rPr dirty="0" sz="1050" spc="-10">
                          <a:latin typeface="Calibri"/>
                          <a:cs typeface="Calibri"/>
                        </a:rPr>
                        <a:t>88,135.00</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7">
                      <a:solidFill>
                        <a:srgbClr val="000000"/>
                      </a:solidFill>
                      <a:prstDash val="solid"/>
                    </a:lnT>
                    <a:lnB w="10668">
                      <a:solidFill>
                        <a:srgbClr val="000000"/>
                      </a:solidFill>
                      <a:prstDash val="solid"/>
                    </a:lnB>
                  </a:tcPr>
                </a:tc>
                <a:tc>
                  <a:txBody>
                    <a:bodyPr/>
                    <a:lstStyle/>
                    <a:p>
                      <a:pPr marL="55880">
                        <a:lnSpc>
                          <a:spcPts val="1195"/>
                        </a:lnSpc>
                      </a:pPr>
                      <a:r>
                        <a:rPr dirty="0" sz="1050" spc="-5">
                          <a:latin typeface="Calibri"/>
                          <a:cs typeface="Calibri"/>
                        </a:rPr>
                        <a:t>$ </a:t>
                      </a:r>
                      <a:r>
                        <a:rPr dirty="0" sz="1050" spc="130">
                          <a:latin typeface="Calibri"/>
                          <a:cs typeface="Calibri"/>
                        </a:rPr>
                        <a:t> </a:t>
                      </a:r>
                      <a:r>
                        <a:rPr dirty="0" sz="1050" spc="-5">
                          <a:latin typeface="Calibri"/>
                          <a:cs typeface="Calibri"/>
                        </a:rPr>
                        <a:t>97,925.00</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7">
                      <a:solidFill>
                        <a:srgbClr val="000000"/>
                      </a:solidFill>
                      <a:prstDash val="solid"/>
                    </a:lnT>
                    <a:lnB w="10668">
                      <a:solidFill>
                        <a:srgbClr val="000000"/>
                      </a:solidFill>
                      <a:prstDash val="solid"/>
                    </a:lnB>
                  </a:tcPr>
                </a:tc>
                <a:tc>
                  <a:txBody>
                    <a:bodyPr/>
                    <a:lstStyle/>
                    <a:p>
                      <a:pPr marL="55880">
                        <a:lnSpc>
                          <a:spcPts val="1195"/>
                        </a:lnSpc>
                      </a:pPr>
                      <a:r>
                        <a:rPr dirty="0" sz="1050" spc="-5">
                          <a:latin typeface="Calibri"/>
                          <a:cs typeface="Calibri"/>
                        </a:rPr>
                        <a:t>$ </a:t>
                      </a:r>
                      <a:r>
                        <a:rPr dirty="0" sz="1050" spc="130">
                          <a:latin typeface="Calibri"/>
                          <a:cs typeface="Calibri"/>
                        </a:rPr>
                        <a:t> </a:t>
                      </a:r>
                      <a:r>
                        <a:rPr dirty="0" sz="1050" spc="-5">
                          <a:latin typeface="Calibri"/>
                          <a:cs typeface="Calibri"/>
                        </a:rPr>
                        <a:t>77,285.00</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7">
                      <a:solidFill>
                        <a:srgbClr val="000000"/>
                      </a:solidFill>
                      <a:prstDash val="solid"/>
                    </a:lnT>
                    <a:lnB w="10668">
                      <a:solidFill>
                        <a:srgbClr val="000000"/>
                      </a:solidFill>
                      <a:prstDash val="solid"/>
                    </a:lnB>
                  </a:tcPr>
                </a:tc>
                <a:tc>
                  <a:txBody>
                    <a:bodyPr/>
                    <a:lstStyle/>
                    <a:p>
                      <a:pPr marL="55880">
                        <a:lnSpc>
                          <a:spcPts val="1195"/>
                        </a:lnSpc>
                      </a:pPr>
                      <a:r>
                        <a:rPr dirty="0" sz="1050" spc="-5">
                          <a:latin typeface="Calibri"/>
                          <a:cs typeface="Calibri"/>
                        </a:rPr>
                        <a:t>$ </a:t>
                      </a:r>
                      <a:r>
                        <a:rPr dirty="0" sz="1050" spc="130">
                          <a:latin typeface="Calibri"/>
                          <a:cs typeface="Calibri"/>
                        </a:rPr>
                        <a:t> </a:t>
                      </a:r>
                      <a:r>
                        <a:rPr dirty="0" sz="1050" spc="-5">
                          <a:latin typeface="Calibri"/>
                          <a:cs typeface="Calibri"/>
                        </a:rPr>
                        <a:t>80,016.72</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7">
                      <a:solidFill>
                        <a:srgbClr val="000000"/>
                      </a:solidFill>
                      <a:prstDash val="solid"/>
                    </a:lnT>
                    <a:lnB w="10668">
                      <a:solidFill>
                        <a:srgbClr val="000000"/>
                      </a:solidFill>
                      <a:prstDash val="solid"/>
                    </a:lnB>
                  </a:tcPr>
                </a:tc>
              </a:tr>
              <a:tr h="150876">
                <a:tc>
                  <a:txBody>
                    <a:bodyPr/>
                    <a:lstStyle/>
                    <a:p>
                      <a:pP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8">
                      <a:solidFill>
                        <a:srgbClr val="000000"/>
                      </a:solidFill>
                      <a:prstDash val="solid"/>
                    </a:lnT>
                    <a:lnB w="10668">
                      <a:solidFill>
                        <a:srgbClr val="000000"/>
                      </a:solidFill>
                      <a:prstDash val="solid"/>
                    </a:lnB>
                  </a:tcPr>
                </a:tc>
                <a:tc>
                  <a:txBody>
                    <a:bodyPr/>
                    <a:lstStyle/>
                    <a:p>
                      <a:pPr marL="16510">
                        <a:lnSpc>
                          <a:spcPts val="1025"/>
                        </a:lnSpc>
                      </a:pPr>
                      <a:r>
                        <a:rPr dirty="0" sz="1050" spc="-5">
                          <a:latin typeface="Calibri"/>
                          <a:cs typeface="Calibri"/>
                        </a:rPr>
                        <a:t>Principal Support </a:t>
                      </a:r>
                      <a:r>
                        <a:rPr dirty="0" sz="1050" spc="-10">
                          <a:latin typeface="Calibri"/>
                          <a:cs typeface="Calibri"/>
                        </a:rPr>
                        <a:t>(Exec</a:t>
                      </a:r>
                      <a:r>
                        <a:rPr dirty="0" sz="1050" spc="-20">
                          <a:latin typeface="Calibri"/>
                          <a:cs typeface="Calibri"/>
                        </a:rPr>
                        <a:t> </a:t>
                      </a:r>
                      <a:r>
                        <a:rPr dirty="0" sz="1050" spc="-5">
                          <a:latin typeface="Calibri"/>
                          <a:cs typeface="Calibri"/>
                        </a:rPr>
                        <a:t>Coaching)*</a:t>
                      </a: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025"/>
                        </a:lnSpc>
                      </a:pPr>
                      <a:r>
                        <a:rPr dirty="0" sz="1050" spc="-5">
                          <a:latin typeface="Calibri"/>
                          <a:cs typeface="Calibri"/>
                        </a:rPr>
                        <a:t>$  </a:t>
                      </a:r>
                      <a:r>
                        <a:rPr dirty="0" sz="1050" spc="75">
                          <a:latin typeface="Calibri"/>
                          <a:cs typeface="Calibri"/>
                        </a:rPr>
                        <a:t> </a:t>
                      </a:r>
                      <a:r>
                        <a:rPr dirty="0" sz="1050" spc="-5">
                          <a:latin typeface="Calibri"/>
                          <a:cs typeface="Calibri"/>
                        </a:rPr>
                        <a:t>38,425.00</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025"/>
                        </a:lnSpc>
                        <a:tabLst>
                          <a:tab pos="276225" algn="l"/>
                        </a:tabLst>
                      </a:pPr>
                      <a:r>
                        <a:rPr dirty="0" sz="1050" spc="-5">
                          <a:latin typeface="Calibri"/>
                          <a:cs typeface="Calibri"/>
                        </a:rPr>
                        <a:t>$	9,136.54</a:t>
                      </a:r>
                      <a:endParaRPr sz="1050">
                        <a:latin typeface="Calibri"/>
                        <a:cs typeface="Calibri"/>
                      </a:endParaRPr>
                    </a:p>
                  </a:txBody>
                  <a:tcPr marL="0" marR="0" marB="0" marT="0">
                    <a:lnL w="10667">
                      <a:solidFill>
                        <a:srgbClr val="000000"/>
                      </a:solidFill>
                      <a:prstDash val="solid"/>
                    </a:lnL>
                    <a:lnR w="10667">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025"/>
                        </a:lnSpc>
                        <a:tabLst>
                          <a:tab pos="571500" algn="l"/>
                        </a:tabLst>
                      </a:pPr>
                      <a:r>
                        <a:rPr dirty="0" sz="1050" spc="-5">
                          <a:latin typeface="Calibri"/>
                          <a:cs typeface="Calibri"/>
                        </a:rPr>
                        <a:t>$	‐</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025"/>
                        </a:lnSpc>
                        <a:tabLst>
                          <a:tab pos="570865" algn="l"/>
                        </a:tabLst>
                      </a:pPr>
                      <a:r>
                        <a:rPr dirty="0" sz="1050" spc="-5">
                          <a:latin typeface="Calibri"/>
                          <a:cs typeface="Calibri"/>
                        </a:rPr>
                        <a:t>$	‐</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025"/>
                        </a:lnSpc>
                        <a:tabLst>
                          <a:tab pos="570865" algn="l"/>
                        </a:tabLst>
                      </a:pPr>
                      <a:r>
                        <a:rPr dirty="0" sz="1050" spc="-5">
                          <a:latin typeface="Calibri"/>
                          <a:cs typeface="Calibri"/>
                        </a:rPr>
                        <a:t>$	‐</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025"/>
                        </a:lnSpc>
                        <a:tabLst>
                          <a:tab pos="570865" algn="l"/>
                        </a:tabLst>
                      </a:pPr>
                      <a:r>
                        <a:rPr dirty="0" sz="1050" spc="-5">
                          <a:latin typeface="Calibri"/>
                          <a:cs typeface="Calibri"/>
                        </a:rPr>
                        <a:t>$	‐</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8">
                      <a:solidFill>
                        <a:srgbClr val="000000"/>
                      </a:solidFill>
                      <a:prstDash val="solid"/>
                    </a:lnT>
                    <a:lnB w="10668">
                      <a:solidFill>
                        <a:srgbClr val="000000"/>
                      </a:solidFill>
                      <a:prstDash val="solid"/>
                    </a:lnB>
                  </a:tcPr>
                </a:tc>
              </a:tr>
              <a:tr h="344423">
                <a:tc>
                  <a:txBody>
                    <a:bodyPr/>
                    <a:lstStyle/>
                    <a:p>
                      <a:pP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8">
                      <a:solidFill>
                        <a:srgbClr val="000000"/>
                      </a:solidFill>
                      <a:prstDash val="solid"/>
                    </a:lnT>
                    <a:lnB w="10668">
                      <a:solidFill>
                        <a:srgbClr val="000000"/>
                      </a:solidFill>
                      <a:prstDash val="solid"/>
                    </a:lnB>
                  </a:tcPr>
                </a:tc>
                <a:tc>
                  <a:txBody>
                    <a:bodyPr/>
                    <a:lstStyle/>
                    <a:p>
                      <a:pPr marL="16510">
                        <a:lnSpc>
                          <a:spcPts val="1180"/>
                        </a:lnSpc>
                      </a:pPr>
                      <a:r>
                        <a:rPr dirty="0" sz="1050" spc="-5">
                          <a:latin typeface="Calibri"/>
                          <a:cs typeface="Calibri"/>
                        </a:rPr>
                        <a:t>Member Benefits</a:t>
                      </a:r>
                      <a:r>
                        <a:rPr dirty="0" sz="1050" spc="-95">
                          <a:latin typeface="Calibri"/>
                          <a:cs typeface="Calibri"/>
                        </a:rPr>
                        <a:t> </a:t>
                      </a:r>
                      <a:r>
                        <a:rPr dirty="0" sz="1050" spc="-5">
                          <a:latin typeface="Calibri"/>
                          <a:cs typeface="Calibri"/>
                        </a:rPr>
                        <a:t>(Marshall</a:t>
                      </a:r>
                      <a:endParaRPr sz="1050">
                        <a:latin typeface="Calibri"/>
                        <a:cs typeface="Calibri"/>
                      </a:endParaRPr>
                    </a:p>
                    <a:p>
                      <a:pPr marL="16510">
                        <a:lnSpc>
                          <a:spcPct val="100000"/>
                        </a:lnSpc>
                        <a:spcBef>
                          <a:spcPts val="95"/>
                        </a:spcBef>
                      </a:pPr>
                      <a:r>
                        <a:rPr dirty="0" sz="1050" spc="-5">
                          <a:latin typeface="Calibri"/>
                          <a:cs typeface="Calibri"/>
                        </a:rPr>
                        <a:t>Memo/ELN)</a:t>
                      </a: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8">
                      <a:solidFill>
                        <a:srgbClr val="000000"/>
                      </a:solidFill>
                      <a:prstDash val="solid"/>
                    </a:lnT>
                    <a:lnB w="10668">
                      <a:solidFill>
                        <a:srgbClr val="000000"/>
                      </a:solidFill>
                      <a:prstDash val="solid"/>
                    </a:lnB>
                  </a:tcPr>
                </a:tc>
                <a:tc>
                  <a:txBody>
                    <a:bodyPr/>
                    <a:lstStyle/>
                    <a:p>
                      <a:pPr>
                        <a:lnSpc>
                          <a:spcPct val="100000"/>
                        </a:lnSpc>
                        <a:spcBef>
                          <a:spcPts val="25"/>
                        </a:spcBef>
                      </a:pPr>
                      <a:endParaRPr sz="1100">
                        <a:latin typeface="Times New Roman"/>
                        <a:cs typeface="Times New Roman"/>
                      </a:endParaRPr>
                    </a:p>
                    <a:p>
                      <a:pPr marL="55880">
                        <a:lnSpc>
                          <a:spcPct val="100000"/>
                        </a:lnSpc>
                      </a:pPr>
                      <a:r>
                        <a:rPr dirty="0" sz="1050" spc="-5">
                          <a:latin typeface="Calibri"/>
                          <a:cs typeface="Calibri"/>
                        </a:rPr>
                        <a:t>$  </a:t>
                      </a:r>
                      <a:r>
                        <a:rPr dirty="0" sz="1050" spc="95">
                          <a:latin typeface="Calibri"/>
                          <a:cs typeface="Calibri"/>
                        </a:rPr>
                        <a:t> </a:t>
                      </a:r>
                      <a:r>
                        <a:rPr dirty="0" sz="1050" spc="-10">
                          <a:latin typeface="Calibri"/>
                          <a:cs typeface="Calibri"/>
                        </a:rPr>
                        <a:t>10,000.00</a:t>
                      </a:r>
                      <a:endParaRPr sz="1050">
                        <a:latin typeface="Calibri"/>
                        <a:cs typeface="Calibri"/>
                      </a:endParaRPr>
                    </a:p>
                  </a:txBody>
                  <a:tcPr marL="0" marR="0" marB="0" marT="3175">
                    <a:lnL w="10668">
                      <a:solidFill>
                        <a:srgbClr val="000000"/>
                      </a:solidFill>
                      <a:prstDash val="solid"/>
                    </a:lnL>
                    <a:lnR w="10667">
                      <a:solidFill>
                        <a:srgbClr val="000000"/>
                      </a:solidFill>
                      <a:prstDash val="solid"/>
                    </a:lnR>
                    <a:lnT w="10668">
                      <a:solidFill>
                        <a:srgbClr val="000000"/>
                      </a:solidFill>
                      <a:prstDash val="solid"/>
                    </a:lnT>
                    <a:lnB w="10668">
                      <a:solidFill>
                        <a:srgbClr val="000000"/>
                      </a:solidFill>
                      <a:prstDash val="solid"/>
                    </a:lnB>
                  </a:tcPr>
                </a:tc>
                <a:tc>
                  <a:txBody>
                    <a:bodyPr/>
                    <a:lstStyle/>
                    <a:p>
                      <a:pPr>
                        <a:lnSpc>
                          <a:spcPct val="100000"/>
                        </a:lnSpc>
                        <a:spcBef>
                          <a:spcPts val="25"/>
                        </a:spcBef>
                      </a:pPr>
                      <a:endParaRPr sz="1100">
                        <a:latin typeface="Times New Roman"/>
                        <a:cs typeface="Times New Roman"/>
                      </a:endParaRPr>
                    </a:p>
                    <a:p>
                      <a:pPr marL="55880">
                        <a:lnSpc>
                          <a:spcPct val="100000"/>
                        </a:lnSpc>
                        <a:tabLst>
                          <a:tab pos="276225" algn="l"/>
                        </a:tabLst>
                      </a:pPr>
                      <a:r>
                        <a:rPr dirty="0" sz="1050" spc="-5">
                          <a:latin typeface="Calibri"/>
                          <a:cs typeface="Calibri"/>
                        </a:rPr>
                        <a:t>$	2,500.00</a:t>
                      </a:r>
                      <a:endParaRPr sz="1050">
                        <a:latin typeface="Calibri"/>
                        <a:cs typeface="Calibri"/>
                      </a:endParaRPr>
                    </a:p>
                  </a:txBody>
                  <a:tcPr marL="0" marR="0" marB="0" marT="3175">
                    <a:lnL w="10667">
                      <a:solidFill>
                        <a:srgbClr val="000000"/>
                      </a:solidFill>
                      <a:prstDash val="solid"/>
                    </a:lnL>
                    <a:lnR w="10667">
                      <a:solidFill>
                        <a:srgbClr val="000000"/>
                      </a:solidFill>
                      <a:prstDash val="solid"/>
                    </a:lnR>
                    <a:lnT w="10668">
                      <a:solidFill>
                        <a:srgbClr val="000000"/>
                      </a:solidFill>
                      <a:prstDash val="solid"/>
                    </a:lnT>
                    <a:lnB w="10668">
                      <a:solidFill>
                        <a:srgbClr val="000000"/>
                      </a:solidFill>
                      <a:prstDash val="solid"/>
                    </a:lnB>
                  </a:tcPr>
                </a:tc>
                <a:tc>
                  <a:txBody>
                    <a:bodyPr/>
                    <a:lstStyle/>
                    <a:p>
                      <a:pPr>
                        <a:lnSpc>
                          <a:spcPct val="100000"/>
                        </a:lnSpc>
                        <a:spcBef>
                          <a:spcPts val="25"/>
                        </a:spcBef>
                      </a:pPr>
                      <a:endParaRPr sz="1100">
                        <a:latin typeface="Times New Roman"/>
                        <a:cs typeface="Times New Roman"/>
                      </a:endParaRPr>
                    </a:p>
                    <a:p>
                      <a:pPr marL="55880">
                        <a:lnSpc>
                          <a:spcPct val="100000"/>
                        </a:lnSpc>
                        <a:tabLst>
                          <a:tab pos="275590" algn="l"/>
                        </a:tabLst>
                      </a:pPr>
                      <a:r>
                        <a:rPr dirty="0" sz="1050" spc="-5">
                          <a:latin typeface="Calibri"/>
                          <a:cs typeface="Calibri"/>
                        </a:rPr>
                        <a:t>$	9,194.00</a:t>
                      </a:r>
                      <a:endParaRPr sz="1050">
                        <a:latin typeface="Calibri"/>
                        <a:cs typeface="Calibri"/>
                      </a:endParaRPr>
                    </a:p>
                  </a:txBody>
                  <a:tcPr marL="0" marR="0" marB="0" marT="3175">
                    <a:lnL w="10667">
                      <a:solidFill>
                        <a:srgbClr val="000000"/>
                      </a:solidFill>
                      <a:prstDash val="solid"/>
                    </a:lnL>
                    <a:lnR w="10668">
                      <a:solidFill>
                        <a:srgbClr val="000000"/>
                      </a:solidFill>
                      <a:prstDash val="solid"/>
                    </a:lnR>
                    <a:lnT w="10668">
                      <a:solidFill>
                        <a:srgbClr val="000000"/>
                      </a:solidFill>
                      <a:prstDash val="solid"/>
                    </a:lnT>
                    <a:lnB w="10668">
                      <a:solidFill>
                        <a:srgbClr val="000000"/>
                      </a:solidFill>
                      <a:prstDash val="solid"/>
                    </a:lnB>
                  </a:tcPr>
                </a:tc>
                <a:tc>
                  <a:txBody>
                    <a:bodyPr/>
                    <a:lstStyle/>
                    <a:p>
                      <a:pPr>
                        <a:lnSpc>
                          <a:spcPct val="100000"/>
                        </a:lnSpc>
                        <a:spcBef>
                          <a:spcPts val="25"/>
                        </a:spcBef>
                      </a:pPr>
                      <a:endParaRPr sz="1100">
                        <a:latin typeface="Times New Roman"/>
                        <a:cs typeface="Times New Roman"/>
                      </a:endParaRPr>
                    </a:p>
                    <a:p>
                      <a:pPr marL="55880">
                        <a:lnSpc>
                          <a:spcPct val="100000"/>
                        </a:lnSpc>
                        <a:tabLst>
                          <a:tab pos="275590" algn="l"/>
                        </a:tabLst>
                      </a:pPr>
                      <a:r>
                        <a:rPr dirty="0" sz="1050" spc="-5">
                          <a:latin typeface="Calibri"/>
                          <a:cs typeface="Calibri"/>
                        </a:rPr>
                        <a:t>$	7,528.00</a:t>
                      </a:r>
                      <a:endParaRPr sz="1050">
                        <a:latin typeface="Calibri"/>
                        <a:cs typeface="Calibri"/>
                      </a:endParaRPr>
                    </a:p>
                  </a:txBody>
                  <a:tcPr marL="0" marR="0" marB="0" marT="3175">
                    <a:lnL w="10668">
                      <a:solidFill>
                        <a:srgbClr val="000000"/>
                      </a:solidFill>
                      <a:prstDash val="solid"/>
                    </a:lnL>
                    <a:lnR w="10667">
                      <a:solidFill>
                        <a:srgbClr val="000000"/>
                      </a:solidFill>
                      <a:prstDash val="solid"/>
                    </a:lnR>
                    <a:lnT w="10668">
                      <a:solidFill>
                        <a:srgbClr val="000000"/>
                      </a:solidFill>
                      <a:prstDash val="solid"/>
                    </a:lnT>
                    <a:lnB w="10668">
                      <a:solidFill>
                        <a:srgbClr val="000000"/>
                      </a:solidFill>
                      <a:prstDash val="solid"/>
                    </a:lnB>
                  </a:tcPr>
                </a:tc>
                <a:tc>
                  <a:txBody>
                    <a:bodyPr/>
                    <a:lstStyle/>
                    <a:p>
                      <a:pPr>
                        <a:lnSpc>
                          <a:spcPct val="100000"/>
                        </a:lnSpc>
                        <a:spcBef>
                          <a:spcPts val="25"/>
                        </a:spcBef>
                      </a:pPr>
                      <a:endParaRPr sz="1100">
                        <a:latin typeface="Times New Roman"/>
                        <a:cs typeface="Times New Roman"/>
                      </a:endParaRPr>
                    </a:p>
                    <a:p>
                      <a:pPr marL="55880">
                        <a:lnSpc>
                          <a:spcPct val="100000"/>
                        </a:lnSpc>
                        <a:tabLst>
                          <a:tab pos="275590" algn="l"/>
                        </a:tabLst>
                      </a:pPr>
                      <a:r>
                        <a:rPr dirty="0" sz="1050" spc="-5">
                          <a:latin typeface="Calibri"/>
                          <a:cs typeface="Calibri"/>
                        </a:rPr>
                        <a:t>$	6,824.00</a:t>
                      </a:r>
                      <a:endParaRPr sz="1050">
                        <a:latin typeface="Calibri"/>
                        <a:cs typeface="Calibri"/>
                      </a:endParaRPr>
                    </a:p>
                  </a:txBody>
                  <a:tcPr marL="0" marR="0" marB="0" marT="3175">
                    <a:lnL w="10667">
                      <a:solidFill>
                        <a:srgbClr val="000000"/>
                      </a:solidFill>
                      <a:prstDash val="solid"/>
                    </a:lnL>
                    <a:lnR w="10668">
                      <a:solidFill>
                        <a:srgbClr val="000000"/>
                      </a:solidFill>
                      <a:prstDash val="solid"/>
                    </a:lnR>
                    <a:lnT w="10668">
                      <a:solidFill>
                        <a:srgbClr val="000000"/>
                      </a:solidFill>
                      <a:prstDash val="solid"/>
                    </a:lnT>
                    <a:lnB w="10668">
                      <a:solidFill>
                        <a:srgbClr val="000000"/>
                      </a:solidFill>
                      <a:prstDash val="solid"/>
                    </a:lnB>
                  </a:tcPr>
                </a:tc>
                <a:tc>
                  <a:txBody>
                    <a:bodyPr/>
                    <a:lstStyle/>
                    <a:p>
                      <a:pPr>
                        <a:lnSpc>
                          <a:spcPct val="100000"/>
                        </a:lnSpc>
                        <a:spcBef>
                          <a:spcPts val="25"/>
                        </a:spcBef>
                      </a:pPr>
                      <a:endParaRPr sz="1100">
                        <a:latin typeface="Times New Roman"/>
                        <a:cs typeface="Times New Roman"/>
                      </a:endParaRPr>
                    </a:p>
                    <a:p>
                      <a:pPr marL="55880">
                        <a:lnSpc>
                          <a:spcPct val="100000"/>
                        </a:lnSpc>
                        <a:tabLst>
                          <a:tab pos="571500" algn="l"/>
                        </a:tabLst>
                      </a:pPr>
                      <a:r>
                        <a:rPr dirty="0" sz="1050" spc="-5">
                          <a:latin typeface="Calibri"/>
                          <a:cs typeface="Calibri"/>
                        </a:rPr>
                        <a:t>$	‐</a:t>
                      </a:r>
                      <a:endParaRPr sz="1050">
                        <a:latin typeface="Calibri"/>
                        <a:cs typeface="Calibri"/>
                      </a:endParaRPr>
                    </a:p>
                  </a:txBody>
                  <a:tcPr marL="0" marR="0" marB="0" marT="3175">
                    <a:lnL w="10668">
                      <a:solidFill>
                        <a:srgbClr val="000000"/>
                      </a:solidFill>
                      <a:prstDash val="solid"/>
                    </a:lnL>
                    <a:lnR w="10667">
                      <a:solidFill>
                        <a:srgbClr val="000000"/>
                      </a:solidFill>
                      <a:prstDash val="solid"/>
                    </a:lnR>
                    <a:lnT w="10668">
                      <a:solidFill>
                        <a:srgbClr val="000000"/>
                      </a:solidFill>
                      <a:prstDash val="solid"/>
                    </a:lnT>
                    <a:lnB w="10668">
                      <a:solidFill>
                        <a:srgbClr val="000000"/>
                      </a:solidFill>
                      <a:prstDash val="solid"/>
                    </a:lnB>
                  </a:tcPr>
                </a:tc>
              </a:tr>
              <a:tr h="172212">
                <a:tc>
                  <a:txBody>
                    <a:bodyPr/>
                    <a:lstStyle/>
                    <a:p>
                      <a:pP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8">
                      <a:solidFill>
                        <a:srgbClr val="000000"/>
                      </a:solidFill>
                      <a:prstDash val="solid"/>
                    </a:lnT>
                    <a:lnB w="10667">
                      <a:solidFill>
                        <a:srgbClr val="000000"/>
                      </a:solidFill>
                      <a:prstDash val="solid"/>
                    </a:lnB>
                  </a:tcPr>
                </a:tc>
                <a:tc>
                  <a:txBody>
                    <a:bodyPr/>
                    <a:lstStyle/>
                    <a:p>
                      <a:pPr marL="16510">
                        <a:lnSpc>
                          <a:spcPts val="1180"/>
                        </a:lnSpc>
                      </a:pPr>
                      <a:r>
                        <a:rPr dirty="0" sz="1050" spc="-5">
                          <a:latin typeface="Calibri"/>
                          <a:cs typeface="Calibri"/>
                        </a:rPr>
                        <a:t>Publications</a:t>
                      </a: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8">
                      <a:solidFill>
                        <a:srgbClr val="000000"/>
                      </a:solidFill>
                      <a:prstDash val="solid"/>
                    </a:lnT>
                    <a:lnB w="10667">
                      <a:solidFill>
                        <a:srgbClr val="000000"/>
                      </a:solidFill>
                      <a:prstDash val="solid"/>
                    </a:lnB>
                  </a:tcPr>
                </a:tc>
                <a:tc>
                  <a:txBody>
                    <a:bodyPr/>
                    <a:lstStyle/>
                    <a:p>
                      <a:pPr marL="55880">
                        <a:lnSpc>
                          <a:spcPts val="1195"/>
                        </a:lnSpc>
                      </a:pPr>
                      <a:r>
                        <a:rPr dirty="0" sz="1050" spc="-5">
                          <a:latin typeface="Calibri"/>
                          <a:cs typeface="Calibri"/>
                        </a:rPr>
                        <a:t>$  </a:t>
                      </a:r>
                      <a:r>
                        <a:rPr dirty="0" sz="1050" spc="95">
                          <a:latin typeface="Calibri"/>
                          <a:cs typeface="Calibri"/>
                        </a:rPr>
                        <a:t> </a:t>
                      </a:r>
                      <a:r>
                        <a:rPr dirty="0" sz="1050" spc="-10">
                          <a:latin typeface="Calibri"/>
                          <a:cs typeface="Calibri"/>
                        </a:rPr>
                        <a:t>10,000.00</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8">
                      <a:solidFill>
                        <a:srgbClr val="000000"/>
                      </a:solidFill>
                      <a:prstDash val="solid"/>
                    </a:lnT>
                    <a:lnB w="10667">
                      <a:solidFill>
                        <a:srgbClr val="000000"/>
                      </a:solidFill>
                      <a:prstDash val="solid"/>
                    </a:lnB>
                  </a:tcPr>
                </a:tc>
                <a:tc>
                  <a:txBody>
                    <a:bodyPr/>
                    <a:lstStyle/>
                    <a:p>
                      <a:pPr marL="55880">
                        <a:lnSpc>
                          <a:spcPts val="1195"/>
                        </a:lnSpc>
                        <a:tabLst>
                          <a:tab pos="276225" algn="l"/>
                        </a:tabLst>
                      </a:pPr>
                      <a:r>
                        <a:rPr dirty="0" sz="1050" spc="-5">
                          <a:latin typeface="Calibri"/>
                          <a:cs typeface="Calibri"/>
                        </a:rPr>
                        <a:t>$	8,952.63</a:t>
                      </a:r>
                      <a:endParaRPr sz="1050">
                        <a:latin typeface="Calibri"/>
                        <a:cs typeface="Calibri"/>
                      </a:endParaRPr>
                    </a:p>
                  </a:txBody>
                  <a:tcPr marL="0" marR="0" marB="0" marT="0">
                    <a:lnL w="10667">
                      <a:solidFill>
                        <a:srgbClr val="000000"/>
                      </a:solidFill>
                      <a:prstDash val="solid"/>
                    </a:lnL>
                    <a:lnR w="10667">
                      <a:solidFill>
                        <a:srgbClr val="000000"/>
                      </a:solidFill>
                      <a:prstDash val="solid"/>
                    </a:lnR>
                    <a:lnT w="10668">
                      <a:solidFill>
                        <a:srgbClr val="000000"/>
                      </a:solidFill>
                      <a:prstDash val="solid"/>
                    </a:lnT>
                    <a:lnB w="10667">
                      <a:solidFill>
                        <a:srgbClr val="000000"/>
                      </a:solidFill>
                      <a:prstDash val="solid"/>
                    </a:lnB>
                  </a:tcPr>
                </a:tc>
                <a:tc>
                  <a:txBody>
                    <a:bodyPr/>
                    <a:lstStyle/>
                    <a:p>
                      <a:pPr marL="55880">
                        <a:lnSpc>
                          <a:spcPts val="1195"/>
                        </a:lnSpc>
                        <a:tabLst>
                          <a:tab pos="275590" algn="l"/>
                        </a:tabLst>
                      </a:pPr>
                      <a:r>
                        <a:rPr dirty="0" sz="1050" spc="-5">
                          <a:latin typeface="Calibri"/>
                          <a:cs typeface="Calibri"/>
                        </a:rPr>
                        <a:t>$	8,093.84</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8">
                      <a:solidFill>
                        <a:srgbClr val="000000"/>
                      </a:solidFill>
                      <a:prstDash val="solid"/>
                    </a:lnT>
                    <a:lnB w="10667">
                      <a:solidFill>
                        <a:srgbClr val="000000"/>
                      </a:solidFill>
                      <a:prstDash val="solid"/>
                    </a:lnB>
                  </a:tcPr>
                </a:tc>
                <a:tc>
                  <a:txBody>
                    <a:bodyPr/>
                    <a:lstStyle/>
                    <a:p>
                      <a:pPr marL="55880">
                        <a:lnSpc>
                          <a:spcPts val="1195"/>
                        </a:lnSpc>
                        <a:tabLst>
                          <a:tab pos="275590" algn="l"/>
                        </a:tabLst>
                      </a:pPr>
                      <a:r>
                        <a:rPr dirty="0" sz="1050" spc="-5">
                          <a:latin typeface="Calibri"/>
                          <a:cs typeface="Calibri"/>
                        </a:rPr>
                        <a:t>$	8,652.00</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8">
                      <a:solidFill>
                        <a:srgbClr val="000000"/>
                      </a:solidFill>
                      <a:prstDash val="solid"/>
                    </a:lnT>
                    <a:lnB w="10667">
                      <a:solidFill>
                        <a:srgbClr val="000000"/>
                      </a:solidFill>
                      <a:prstDash val="solid"/>
                    </a:lnB>
                  </a:tcPr>
                </a:tc>
                <a:tc>
                  <a:txBody>
                    <a:bodyPr/>
                    <a:lstStyle/>
                    <a:p>
                      <a:pPr marL="55880">
                        <a:lnSpc>
                          <a:spcPts val="1195"/>
                        </a:lnSpc>
                      </a:pPr>
                      <a:r>
                        <a:rPr dirty="0" sz="1050" spc="-5">
                          <a:latin typeface="Calibri"/>
                          <a:cs typeface="Calibri"/>
                        </a:rPr>
                        <a:t>$ </a:t>
                      </a:r>
                      <a:r>
                        <a:rPr dirty="0" sz="1050" spc="120">
                          <a:latin typeface="Calibri"/>
                          <a:cs typeface="Calibri"/>
                        </a:rPr>
                        <a:t> </a:t>
                      </a:r>
                      <a:r>
                        <a:rPr dirty="0" sz="1050" spc="-5">
                          <a:latin typeface="Calibri"/>
                          <a:cs typeface="Calibri"/>
                        </a:rPr>
                        <a:t>10,980.81</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8">
                      <a:solidFill>
                        <a:srgbClr val="000000"/>
                      </a:solidFill>
                      <a:prstDash val="solid"/>
                    </a:lnT>
                    <a:lnB w="10667">
                      <a:solidFill>
                        <a:srgbClr val="000000"/>
                      </a:solidFill>
                      <a:prstDash val="solid"/>
                    </a:lnB>
                  </a:tcPr>
                </a:tc>
                <a:tc>
                  <a:txBody>
                    <a:bodyPr/>
                    <a:lstStyle/>
                    <a:p>
                      <a:pPr marL="55880">
                        <a:lnSpc>
                          <a:spcPts val="1195"/>
                        </a:lnSpc>
                      </a:pPr>
                      <a:r>
                        <a:rPr dirty="0" sz="1050" spc="-5">
                          <a:latin typeface="Calibri"/>
                          <a:cs typeface="Calibri"/>
                        </a:rPr>
                        <a:t>$ </a:t>
                      </a:r>
                      <a:r>
                        <a:rPr dirty="0" sz="1050" spc="130">
                          <a:latin typeface="Calibri"/>
                          <a:cs typeface="Calibri"/>
                        </a:rPr>
                        <a:t> </a:t>
                      </a:r>
                      <a:r>
                        <a:rPr dirty="0" sz="1050" spc="-5">
                          <a:latin typeface="Calibri"/>
                          <a:cs typeface="Calibri"/>
                        </a:rPr>
                        <a:t>10,710.97</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8">
                      <a:solidFill>
                        <a:srgbClr val="000000"/>
                      </a:solidFill>
                      <a:prstDash val="solid"/>
                    </a:lnT>
                    <a:lnB w="10667">
                      <a:solidFill>
                        <a:srgbClr val="000000"/>
                      </a:solidFill>
                      <a:prstDash val="solid"/>
                    </a:lnB>
                  </a:tcPr>
                </a:tc>
              </a:tr>
              <a:tr h="172211">
                <a:tc gridSpan="2">
                  <a:txBody>
                    <a:bodyPr/>
                    <a:lstStyle/>
                    <a:p>
                      <a:pPr marL="16510">
                        <a:lnSpc>
                          <a:spcPts val="1195"/>
                        </a:lnSpc>
                      </a:pPr>
                      <a:r>
                        <a:rPr dirty="0" sz="1050" spc="-10" u="sng">
                          <a:latin typeface="Calibri"/>
                          <a:cs typeface="Calibri"/>
                        </a:rPr>
                        <a:t>Conferences/Workshops</a:t>
                      </a: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7">
                      <a:solidFill>
                        <a:srgbClr val="000000"/>
                      </a:solidFill>
                      <a:prstDash val="solid"/>
                    </a:lnT>
                    <a:lnB w="10668">
                      <a:solidFill>
                        <a:srgbClr val="000000"/>
                      </a:solidFill>
                      <a:prstDash val="solid"/>
                    </a:lnB>
                  </a:tcPr>
                </a:tc>
                <a:tc hMerge="1">
                  <a:txBody>
                    <a:bodyPr/>
                    <a:lstStyle/>
                    <a:p>
                      <a:pPr/>
                    </a:p>
                  </a:txBody>
                  <a:tcPr marL="0" marR="0" marB="0" marT="0"/>
                </a:tc>
                <a:tc>
                  <a:txBody>
                    <a:bodyPr/>
                    <a:lstStyle/>
                    <a:p>
                      <a:pP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7">
                      <a:solidFill>
                        <a:srgbClr val="000000"/>
                      </a:solidFill>
                      <a:prstDash val="solid"/>
                    </a:lnT>
                    <a:lnB w="10668">
                      <a:solidFill>
                        <a:srgbClr val="000000"/>
                      </a:solidFill>
                      <a:prstDash val="solid"/>
                    </a:lnB>
                  </a:tcPr>
                </a:tc>
                <a:tc>
                  <a:txBody>
                    <a:bodyPr/>
                    <a:lstStyle/>
                    <a:p>
                      <a:pPr/>
                      <a:endParaRPr sz="1050">
                        <a:latin typeface="Calibri"/>
                        <a:cs typeface="Calibri"/>
                      </a:endParaRPr>
                    </a:p>
                  </a:txBody>
                  <a:tcPr marL="0" marR="0" marB="0" marT="0">
                    <a:lnL w="10667">
                      <a:solidFill>
                        <a:srgbClr val="000000"/>
                      </a:solidFill>
                      <a:prstDash val="solid"/>
                    </a:lnL>
                    <a:lnR w="10667">
                      <a:solidFill>
                        <a:srgbClr val="000000"/>
                      </a:solidFill>
                      <a:prstDash val="solid"/>
                    </a:lnR>
                    <a:lnT w="10667">
                      <a:solidFill>
                        <a:srgbClr val="000000"/>
                      </a:solidFill>
                      <a:prstDash val="solid"/>
                    </a:lnT>
                    <a:lnB w="10668">
                      <a:solidFill>
                        <a:srgbClr val="000000"/>
                      </a:solidFill>
                      <a:prstDash val="solid"/>
                    </a:lnB>
                  </a:tcPr>
                </a:tc>
                <a:tc>
                  <a:txBody>
                    <a:bodyPr/>
                    <a:lstStyle/>
                    <a:p>
                      <a:pP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7">
                      <a:solidFill>
                        <a:srgbClr val="000000"/>
                      </a:solidFill>
                      <a:prstDash val="solid"/>
                    </a:lnT>
                    <a:lnB w="10668">
                      <a:solidFill>
                        <a:srgbClr val="000000"/>
                      </a:solidFill>
                      <a:prstDash val="solid"/>
                    </a:lnB>
                  </a:tcPr>
                </a:tc>
                <a:tc>
                  <a:txBody>
                    <a:bodyPr/>
                    <a:lstStyle/>
                    <a:p>
                      <a:pP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7">
                      <a:solidFill>
                        <a:srgbClr val="000000"/>
                      </a:solidFill>
                      <a:prstDash val="solid"/>
                    </a:lnT>
                    <a:lnB w="10668">
                      <a:solidFill>
                        <a:srgbClr val="000000"/>
                      </a:solidFill>
                      <a:prstDash val="solid"/>
                    </a:lnB>
                  </a:tcPr>
                </a:tc>
                <a:tc>
                  <a:txBody>
                    <a:bodyPr/>
                    <a:lstStyle/>
                    <a:p>
                      <a:pP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7">
                      <a:solidFill>
                        <a:srgbClr val="000000"/>
                      </a:solidFill>
                      <a:prstDash val="solid"/>
                    </a:lnT>
                    <a:lnB w="10668">
                      <a:solidFill>
                        <a:srgbClr val="000000"/>
                      </a:solidFill>
                      <a:prstDash val="solid"/>
                    </a:lnB>
                  </a:tcPr>
                </a:tc>
                <a:tc>
                  <a:txBody>
                    <a:bodyPr/>
                    <a:lstStyle/>
                    <a:p>
                      <a:pP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7">
                      <a:solidFill>
                        <a:srgbClr val="000000"/>
                      </a:solidFill>
                      <a:prstDash val="solid"/>
                    </a:lnT>
                    <a:lnB w="10668">
                      <a:solidFill>
                        <a:srgbClr val="000000"/>
                      </a:solidFill>
                      <a:prstDash val="solid"/>
                    </a:lnB>
                  </a:tcPr>
                </a:tc>
              </a:tr>
              <a:tr h="172212">
                <a:tc>
                  <a:txBody>
                    <a:bodyPr/>
                    <a:lstStyle/>
                    <a:p>
                      <a:pP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8">
                      <a:solidFill>
                        <a:srgbClr val="000000"/>
                      </a:solidFill>
                      <a:prstDash val="solid"/>
                    </a:lnT>
                    <a:lnB w="10667">
                      <a:solidFill>
                        <a:srgbClr val="000000"/>
                      </a:solidFill>
                      <a:prstDash val="solid"/>
                    </a:lnB>
                  </a:tcPr>
                </a:tc>
                <a:tc>
                  <a:txBody>
                    <a:bodyPr/>
                    <a:lstStyle/>
                    <a:p>
                      <a:pPr marL="16510">
                        <a:lnSpc>
                          <a:spcPts val="1180"/>
                        </a:lnSpc>
                      </a:pPr>
                      <a:r>
                        <a:rPr dirty="0" sz="1050" spc="-5">
                          <a:latin typeface="Calibri"/>
                          <a:cs typeface="Calibri"/>
                        </a:rPr>
                        <a:t>Aspiring Principals</a:t>
                      </a:r>
                      <a:r>
                        <a:rPr dirty="0" sz="1050" spc="-60">
                          <a:latin typeface="Calibri"/>
                          <a:cs typeface="Calibri"/>
                        </a:rPr>
                        <a:t> </a:t>
                      </a:r>
                      <a:r>
                        <a:rPr dirty="0" sz="1050" spc="-5">
                          <a:latin typeface="Calibri"/>
                          <a:cs typeface="Calibri"/>
                        </a:rPr>
                        <a:t>Workshop</a:t>
                      </a: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8">
                      <a:solidFill>
                        <a:srgbClr val="000000"/>
                      </a:solidFill>
                      <a:prstDash val="solid"/>
                    </a:lnT>
                    <a:lnB w="10667">
                      <a:solidFill>
                        <a:srgbClr val="000000"/>
                      </a:solidFill>
                      <a:prstDash val="solid"/>
                    </a:lnB>
                  </a:tcPr>
                </a:tc>
                <a:tc>
                  <a:txBody>
                    <a:bodyPr/>
                    <a:lstStyle/>
                    <a:p>
                      <a:pPr marL="55880">
                        <a:lnSpc>
                          <a:spcPts val="1195"/>
                        </a:lnSpc>
                        <a:tabLst>
                          <a:tab pos="301625" algn="l"/>
                        </a:tabLst>
                      </a:pPr>
                      <a:r>
                        <a:rPr dirty="0" sz="1050" spc="-5">
                          <a:latin typeface="Calibri"/>
                          <a:cs typeface="Calibri"/>
                        </a:rPr>
                        <a:t>$	</a:t>
                      </a:r>
                      <a:r>
                        <a:rPr dirty="0" sz="1050" spc="-10">
                          <a:latin typeface="Calibri"/>
                          <a:cs typeface="Calibri"/>
                        </a:rPr>
                        <a:t>1,000.00</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8">
                      <a:solidFill>
                        <a:srgbClr val="000000"/>
                      </a:solidFill>
                      <a:prstDash val="solid"/>
                    </a:lnT>
                    <a:lnB w="10667">
                      <a:solidFill>
                        <a:srgbClr val="000000"/>
                      </a:solidFill>
                      <a:prstDash val="solid"/>
                    </a:lnB>
                  </a:tcPr>
                </a:tc>
                <a:tc>
                  <a:txBody>
                    <a:bodyPr/>
                    <a:lstStyle/>
                    <a:p>
                      <a:pPr marL="55880">
                        <a:lnSpc>
                          <a:spcPts val="1195"/>
                        </a:lnSpc>
                        <a:tabLst>
                          <a:tab pos="275590" algn="l"/>
                        </a:tabLst>
                      </a:pPr>
                      <a:r>
                        <a:rPr dirty="0" sz="1050" spc="-5">
                          <a:latin typeface="Calibri"/>
                          <a:cs typeface="Calibri"/>
                        </a:rPr>
                        <a:t>$	1,154.20</a:t>
                      </a:r>
                      <a:endParaRPr sz="1050">
                        <a:latin typeface="Calibri"/>
                        <a:cs typeface="Calibri"/>
                      </a:endParaRPr>
                    </a:p>
                  </a:txBody>
                  <a:tcPr marL="0" marR="0" marB="0" marT="0">
                    <a:lnL w="10667">
                      <a:solidFill>
                        <a:srgbClr val="000000"/>
                      </a:solidFill>
                      <a:prstDash val="solid"/>
                    </a:lnL>
                    <a:lnR w="10667">
                      <a:solidFill>
                        <a:srgbClr val="000000"/>
                      </a:solidFill>
                      <a:prstDash val="solid"/>
                    </a:lnR>
                    <a:lnT w="10668">
                      <a:solidFill>
                        <a:srgbClr val="000000"/>
                      </a:solidFill>
                      <a:prstDash val="solid"/>
                    </a:lnT>
                    <a:lnB w="10667">
                      <a:solidFill>
                        <a:srgbClr val="000000"/>
                      </a:solidFill>
                      <a:prstDash val="solid"/>
                    </a:lnB>
                  </a:tcPr>
                </a:tc>
                <a:tc>
                  <a:txBody>
                    <a:bodyPr/>
                    <a:lstStyle/>
                    <a:p>
                      <a:pPr marL="55880">
                        <a:lnSpc>
                          <a:spcPts val="1195"/>
                        </a:lnSpc>
                        <a:tabLst>
                          <a:tab pos="375920" algn="l"/>
                        </a:tabLst>
                      </a:pPr>
                      <a:r>
                        <a:rPr dirty="0" sz="1050" spc="-5">
                          <a:latin typeface="Calibri"/>
                          <a:cs typeface="Calibri"/>
                        </a:rPr>
                        <a:t>$	634.35</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8">
                      <a:solidFill>
                        <a:srgbClr val="000000"/>
                      </a:solidFill>
                      <a:prstDash val="solid"/>
                    </a:lnT>
                    <a:lnB w="10667">
                      <a:solidFill>
                        <a:srgbClr val="000000"/>
                      </a:solidFill>
                      <a:prstDash val="solid"/>
                    </a:lnB>
                  </a:tcPr>
                </a:tc>
                <a:tc>
                  <a:txBody>
                    <a:bodyPr/>
                    <a:lstStyle/>
                    <a:p>
                      <a:pPr marL="55880">
                        <a:lnSpc>
                          <a:spcPts val="1195"/>
                        </a:lnSpc>
                        <a:tabLst>
                          <a:tab pos="570865" algn="l"/>
                        </a:tabLst>
                      </a:pPr>
                      <a:r>
                        <a:rPr dirty="0" sz="1050" spc="-5">
                          <a:latin typeface="Calibri"/>
                          <a:cs typeface="Calibri"/>
                        </a:rPr>
                        <a:t>$	‐</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8">
                      <a:solidFill>
                        <a:srgbClr val="000000"/>
                      </a:solidFill>
                      <a:prstDash val="solid"/>
                    </a:lnT>
                    <a:lnB w="10667">
                      <a:solidFill>
                        <a:srgbClr val="000000"/>
                      </a:solidFill>
                      <a:prstDash val="solid"/>
                    </a:lnB>
                  </a:tcPr>
                </a:tc>
                <a:tc>
                  <a:txBody>
                    <a:bodyPr/>
                    <a:lstStyle/>
                    <a:p>
                      <a:pPr marL="55880">
                        <a:lnSpc>
                          <a:spcPts val="1195"/>
                        </a:lnSpc>
                        <a:tabLst>
                          <a:tab pos="377825" algn="l"/>
                        </a:tabLst>
                      </a:pPr>
                      <a:r>
                        <a:rPr dirty="0" sz="1050" spc="-5">
                          <a:latin typeface="Calibri"/>
                          <a:cs typeface="Calibri"/>
                        </a:rPr>
                        <a:t>$	</a:t>
                      </a:r>
                      <a:r>
                        <a:rPr dirty="0" sz="1050" spc="-10">
                          <a:latin typeface="Calibri"/>
                          <a:cs typeface="Calibri"/>
                        </a:rPr>
                        <a:t>378.05</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8">
                      <a:solidFill>
                        <a:srgbClr val="000000"/>
                      </a:solidFill>
                      <a:prstDash val="solid"/>
                    </a:lnT>
                    <a:lnB w="10667">
                      <a:solidFill>
                        <a:srgbClr val="000000"/>
                      </a:solidFill>
                      <a:prstDash val="solid"/>
                    </a:lnB>
                  </a:tcPr>
                </a:tc>
                <a:tc>
                  <a:txBody>
                    <a:bodyPr/>
                    <a:lstStyle/>
                    <a:p>
                      <a:pPr marL="55880">
                        <a:lnSpc>
                          <a:spcPts val="1195"/>
                        </a:lnSpc>
                        <a:tabLst>
                          <a:tab pos="375920" algn="l"/>
                        </a:tabLst>
                      </a:pPr>
                      <a:r>
                        <a:rPr dirty="0" sz="1050" spc="-5">
                          <a:latin typeface="Calibri"/>
                          <a:cs typeface="Calibri"/>
                        </a:rPr>
                        <a:t>$	526.09</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8">
                      <a:solidFill>
                        <a:srgbClr val="000000"/>
                      </a:solidFill>
                      <a:prstDash val="solid"/>
                    </a:lnT>
                    <a:lnB w="10667">
                      <a:solidFill>
                        <a:srgbClr val="000000"/>
                      </a:solidFill>
                      <a:prstDash val="solid"/>
                    </a:lnB>
                  </a:tcPr>
                </a:tc>
              </a:tr>
              <a:tr h="344424">
                <a:tc>
                  <a:txBody>
                    <a:bodyPr/>
                    <a:lstStyle/>
                    <a:p>
                      <a:pP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marL="16510">
                        <a:lnSpc>
                          <a:spcPts val="1180"/>
                        </a:lnSpc>
                      </a:pPr>
                      <a:r>
                        <a:rPr dirty="0" sz="1050" spc="-5">
                          <a:latin typeface="Calibri"/>
                          <a:cs typeface="Calibri"/>
                        </a:rPr>
                        <a:t>Educational Office</a:t>
                      </a:r>
                      <a:r>
                        <a:rPr dirty="0" sz="1050" spc="-65">
                          <a:latin typeface="Calibri"/>
                          <a:cs typeface="Calibri"/>
                        </a:rPr>
                        <a:t> </a:t>
                      </a:r>
                      <a:r>
                        <a:rPr dirty="0" sz="1050" spc="-5">
                          <a:latin typeface="Calibri"/>
                          <a:cs typeface="Calibri"/>
                        </a:rPr>
                        <a:t>Personnnel</a:t>
                      </a:r>
                      <a:endParaRPr sz="1050">
                        <a:latin typeface="Calibri"/>
                        <a:cs typeface="Calibri"/>
                      </a:endParaRPr>
                    </a:p>
                    <a:p>
                      <a:pPr marL="16510">
                        <a:lnSpc>
                          <a:spcPct val="100000"/>
                        </a:lnSpc>
                        <a:spcBef>
                          <a:spcPts val="95"/>
                        </a:spcBef>
                      </a:pPr>
                      <a:r>
                        <a:rPr dirty="0" sz="1050" spc="-5">
                          <a:latin typeface="Calibri"/>
                          <a:cs typeface="Calibri"/>
                        </a:rPr>
                        <a:t>Conference</a:t>
                      </a:r>
                      <a:r>
                        <a:rPr dirty="0" sz="1050" spc="-90">
                          <a:latin typeface="Calibri"/>
                          <a:cs typeface="Calibri"/>
                        </a:rPr>
                        <a:t> </a:t>
                      </a:r>
                      <a:r>
                        <a:rPr dirty="0" sz="1050" spc="-10">
                          <a:latin typeface="Calibri"/>
                          <a:cs typeface="Calibri"/>
                        </a:rPr>
                        <a:t>(EOP)</a:t>
                      </a: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a:lnSpc>
                          <a:spcPct val="100000"/>
                        </a:lnSpc>
                        <a:spcBef>
                          <a:spcPts val="25"/>
                        </a:spcBef>
                      </a:pPr>
                      <a:endParaRPr sz="1100">
                        <a:latin typeface="Times New Roman"/>
                        <a:cs typeface="Times New Roman"/>
                      </a:endParaRPr>
                    </a:p>
                    <a:p>
                      <a:pPr marL="55880">
                        <a:lnSpc>
                          <a:spcPct val="100000"/>
                        </a:lnSpc>
                      </a:pPr>
                      <a:r>
                        <a:rPr dirty="0" sz="1050" spc="-5">
                          <a:latin typeface="Calibri"/>
                          <a:cs typeface="Calibri"/>
                        </a:rPr>
                        <a:t>$  </a:t>
                      </a:r>
                      <a:r>
                        <a:rPr dirty="0" sz="1050" spc="95">
                          <a:latin typeface="Calibri"/>
                          <a:cs typeface="Calibri"/>
                        </a:rPr>
                        <a:t> </a:t>
                      </a:r>
                      <a:r>
                        <a:rPr dirty="0" sz="1050" spc="-10">
                          <a:latin typeface="Calibri"/>
                          <a:cs typeface="Calibri"/>
                        </a:rPr>
                        <a:t>21,000.00</a:t>
                      </a:r>
                      <a:endParaRPr sz="1050">
                        <a:latin typeface="Calibri"/>
                        <a:cs typeface="Calibri"/>
                      </a:endParaRPr>
                    </a:p>
                  </a:txBody>
                  <a:tcPr marL="0" marR="0" marB="0" marT="3175">
                    <a:lnL w="10668">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c>
                  <a:txBody>
                    <a:bodyPr/>
                    <a:lstStyle/>
                    <a:p>
                      <a:pPr>
                        <a:lnSpc>
                          <a:spcPct val="100000"/>
                        </a:lnSpc>
                        <a:spcBef>
                          <a:spcPts val="25"/>
                        </a:spcBef>
                      </a:pPr>
                      <a:endParaRPr sz="1100">
                        <a:latin typeface="Times New Roman"/>
                        <a:cs typeface="Times New Roman"/>
                      </a:endParaRPr>
                    </a:p>
                    <a:p>
                      <a:pPr marL="55880">
                        <a:lnSpc>
                          <a:spcPct val="100000"/>
                        </a:lnSpc>
                      </a:pPr>
                      <a:r>
                        <a:rPr dirty="0" sz="1050" spc="-5">
                          <a:latin typeface="Calibri"/>
                          <a:cs typeface="Calibri"/>
                        </a:rPr>
                        <a:t>$ </a:t>
                      </a:r>
                      <a:r>
                        <a:rPr dirty="0" sz="1050" spc="125">
                          <a:latin typeface="Calibri"/>
                          <a:cs typeface="Calibri"/>
                        </a:rPr>
                        <a:t> </a:t>
                      </a:r>
                      <a:r>
                        <a:rPr dirty="0" sz="1050" spc="-5">
                          <a:latin typeface="Calibri"/>
                          <a:cs typeface="Calibri"/>
                        </a:rPr>
                        <a:t>20,150.33</a:t>
                      </a:r>
                      <a:endParaRPr sz="1050">
                        <a:latin typeface="Calibri"/>
                        <a:cs typeface="Calibri"/>
                      </a:endParaRPr>
                    </a:p>
                  </a:txBody>
                  <a:tcPr marL="0" marR="0" marB="0" marT="3175">
                    <a:lnL w="10667">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c>
                  <a:txBody>
                    <a:bodyPr/>
                    <a:lstStyle/>
                    <a:p>
                      <a:pPr>
                        <a:lnSpc>
                          <a:spcPct val="100000"/>
                        </a:lnSpc>
                        <a:spcBef>
                          <a:spcPts val="25"/>
                        </a:spcBef>
                      </a:pPr>
                      <a:endParaRPr sz="1100">
                        <a:latin typeface="Times New Roman"/>
                        <a:cs typeface="Times New Roman"/>
                      </a:endParaRPr>
                    </a:p>
                    <a:p>
                      <a:pPr marL="55880">
                        <a:lnSpc>
                          <a:spcPct val="100000"/>
                        </a:lnSpc>
                      </a:pPr>
                      <a:r>
                        <a:rPr dirty="0" sz="1050" spc="-5">
                          <a:latin typeface="Calibri"/>
                          <a:cs typeface="Calibri"/>
                        </a:rPr>
                        <a:t>$ </a:t>
                      </a:r>
                      <a:r>
                        <a:rPr dirty="0" sz="1050" spc="130">
                          <a:latin typeface="Calibri"/>
                          <a:cs typeface="Calibri"/>
                        </a:rPr>
                        <a:t> </a:t>
                      </a:r>
                      <a:r>
                        <a:rPr dirty="0" sz="1050" spc="-5">
                          <a:latin typeface="Calibri"/>
                          <a:cs typeface="Calibri"/>
                        </a:rPr>
                        <a:t>18,555.00</a:t>
                      </a:r>
                      <a:endParaRPr sz="1050">
                        <a:latin typeface="Calibri"/>
                        <a:cs typeface="Calibri"/>
                      </a:endParaRPr>
                    </a:p>
                  </a:txBody>
                  <a:tcPr marL="0" marR="0" marB="0" marT="3175">
                    <a:lnL w="10667">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a:lnSpc>
                          <a:spcPct val="100000"/>
                        </a:lnSpc>
                        <a:spcBef>
                          <a:spcPts val="25"/>
                        </a:spcBef>
                      </a:pPr>
                      <a:endParaRPr sz="1100">
                        <a:latin typeface="Times New Roman"/>
                        <a:cs typeface="Times New Roman"/>
                      </a:endParaRPr>
                    </a:p>
                    <a:p>
                      <a:pPr marL="55880">
                        <a:lnSpc>
                          <a:spcPct val="100000"/>
                        </a:lnSpc>
                      </a:pPr>
                      <a:r>
                        <a:rPr dirty="0" sz="1050" spc="-5">
                          <a:latin typeface="Calibri"/>
                          <a:cs typeface="Calibri"/>
                        </a:rPr>
                        <a:t>$ </a:t>
                      </a:r>
                      <a:r>
                        <a:rPr dirty="0" sz="1050" spc="130">
                          <a:latin typeface="Calibri"/>
                          <a:cs typeface="Calibri"/>
                        </a:rPr>
                        <a:t> </a:t>
                      </a:r>
                      <a:r>
                        <a:rPr dirty="0" sz="1050" spc="-5">
                          <a:latin typeface="Calibri"/>
                          <a:cs typeface="Calibri"/>
                        </a:rPr>
                        <a:t>18,978.79</a:t>
                      </a:r>
                      <a:endParaRPr sz="1050">
                        <a:latin typeface="Calibri"/>
                        <a:cs typeface="Calibri"/>
                      </a:endParaRPr>
                    </a:p>
                  </a:txBody>
                  <a:tcPr marL="0" marR="0" marB="0" marT="3175">
                    <a:lnL w="10668">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c>
                  <a:txBody>
                    <a:bodyPr/>
                    <a:lstStyle/>
                    <a:p>
                      <a:pPr>
                        <a:lnSpc>
                          <a:spcPct val="100000"/>
                        </a:lnSpc>
                        <a:spcBef>
                          <a:spcPts val="25"/>
                        </a:spcBef>
                      </a:pPr>
                      <a:endParaRPr sz="1100">
                        <a:latin typeface="Times New Roman"/>
                        <a:cs typeface="Times New Roman"/>
                      </a:endParaRPr>
                    </a:p>
                    <a:p>
                      <a:pPr marL="55880">
                        <a:lnSpc>
                          <a:spcPct val="100000"/>
                        </a:lnSpc>
                      </a:pPr>
                      <a:r>
                        <a:rPr dirty="0" sz="1050" spc="-5">
                          <a:latin typeface="Calibri"/>
                          <a:cs typeface="Calibri"/>
                        </a:rPr>
                        <a:t>$ </a:t>
                      </a:r>
                      <a:r>
                        <a:rPr dirty="0" sz="1050" spc="130">
                          <a:latin typeface="Calibri"/>
                          <a:cs typeface="Calibri"/>
                        </a:rPr>
                        <a:t> </a:t>
                      </a:r>
                      <a:r>
                        <a:rPr dirty="0" sz="1050" spc="-5">
                          <a:latin typeface="Calibri"/>
                          <a:cs typeface="Calibri"/>
                        </a:rPr>
                        <a:t>18,344.13</a:t>
                      </a:r>
                      <a:endParaRPr sz="1050">
                        <a:latin typeface="Calibri"/>
                        <a:cs typeface="Calibri"/>
                      </a:endParaRPr>
                    </a:p>
                  </a:txBody>
                  <a:tcPr marL="0" marR="0" marB="0" marT="3175">
                    <a:lnL w="10667">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a:lnSpc>
                          <a:spcPct val="100000"/>
                        </a:lnSpc>
                        <a:spcBef>
                          <a:spcPts val="25"/>
                        </a:spcBef>
                      </a:pPr>
                      <a:endParaRPr sz="1100">
                        <a:latin typeface="Times New Roman"/>
                        <a:cs typeface="Times New Roman"/>
                      </a:endParaRPr>
                    </a:p>
                    <a:p>
                      <a:pPr marL="55880">
                        <a:lnSpc>
                          <a:spcPct val="100000"/>
                        </a:lnSpc>
                      </a:pPr>
                      <a:r>
                        <a:rPr dirty="0" sz="1050" spc="-5">
                          <a:latin typeface="Calibri"/>
                          <a:cs typeface="Calibri"/>
                        </a:rPr>
                        <a:t>$ </a:t>
                      </a:r>
                      <a:r>
                        <a:rPr dirty="0" sz="1050" spc="130">
                          <a:latin typeface="Calibri"/>
                          <a:cs typeface="Calibri"/>
                        </a:rPr>
                        <a:t> </a:t>
                      </a:r>
                      <a:r>
                        <a:rPr dirty="0" sz="1050" spc="-5">
                          <a:latin typeface="Calibri"/>
                          <a:cs typeface="Calibri"/>
                        </a:rPr>
                        <a:t>23,965.74</a:t>
                      </a:r>
                      <a:endParaRPr sz="1050">
                        <a:latin typeface="Calibri"/>
                        <a:cs typeface="Calibri"/>
                      </a:endParaRPr>
                    </a:p>
                  </a:txBody>
                  <a:tcPr marL="0" marR="0" marB="0" marT="3175">
                    <a:lnL w="10668">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r>
              <a:tr h="172211">
                <a:tc>
                  <a:txBody>
                    <a:bodyPr/>
                    <a:lstStyle/>
                    <a:p>
                      <a:pP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marL="16510">
                        <a:lnSpc>
                          <a:spcPts val="1180"/>
                        </a:lnSpc>
                      </a:pPr>
                      <a:r>
                        <a:rPr dirty="0" sz="1050" spc="-5">
                          <a:latin typeface="Calibri"/>
                          <a:cs typeface="Calibri"/>
                        </a:rPr>
                        <a:t>Leadership</a:t>
                      </a:r>
                      <a:r>
                        <a:rPr dirty="0" sz="1050" spc="-90">
                          <a:latin typeface="Calibri"/>
                          <a:cs typeface="Calibri"/>
                        </a:rPr>
                        <a:t> </a:t>
                      </a:r>
                      <a:r>
                        <a:rPr dirty="0" sz="1050" spc="-5">
                          <a:latin typeface="Calibri"/>
                          <a:cs typeface="Calibri"/>
                        </a:rPr>
                        <a:t>Conference</a:t>
                      </a: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pPr>
                      <a:r>
                        <a:rPr dirty="0" sz="1050" spc="-5">
                          <a:latin typeface="Calibri"/>
                          <a:cs typeface="Calibri"/>
                        </a:rPr>
                        <a:t>$</a:t>
                      </a:r>
                      <a:r>
                        <a:rPr dirty="0" sz="1050" spc="30">
                          <a:latin typeface="Calibri"/>
                          <a:cs typeface="Calibri"/>
                        </a:rPr>
                        <a:t> </a:t>
                      </a:r>
                      <a:r>
                        <a:rPr dirty="0" sz="1050" spc="-10">
                          <a:latin typeface="Calibri"/>
                          <a:cs typeface="Calibri"/>
                        </a:rPr>
                        <a:t>120,000.00</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pPr>
                      <a:r>
                        <a:rPr dirty="0" sz="1050" spc="-5">
                          <a:latin typeface="Calibri"/>
                          <a:cs typeface="Calibri"/>
                        </a:rPr>
                        <a:t>$</a:t>
                      </a:r>
                      <a:r>
                        <a:rPr dirty="0" sz="1050" spc="-165">
                          <a:latin typeface="Calibri"/>
                          <a:cs typeface="Calibri"/>
                        </a:rPr>
                        <a:t> </a:t>
                      </a:r>
                      <a:r>
                        <a:rPr dirty="0" sz="1050" spc="-10">
                          <a:latin typeface="Calibri"/>
                          <a:cs typeface="Calibri"/>
                        </a:rPr>
                        <a:t>122,890.89</a:t>
                      </a:r>
                      <a:endParaRPr sz="1050">
                        <a:latin typeface="Calibri"/>
                        <a:cs typeface="Calibri"/>
                      </a:endParaRPr>
                    </a:p>
                  </a:txBody>
                  <a:tcPr marL="0" marR="0" marB="0" marT="0">
                    <a:lnL w="10667">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pPr>
                      <a:r>
                        <a:rPr dirty="0" sz="1050" spc="-5">
                          <a:latin typeface="Calibri"/>
                          <a:cs typeface="Calibri"/>
                        </a:rPr>
                        <a:t>$</a:t>
                      </a:r>
                      <a:r>
                        <a:rPr dirty="0" sz="1050" spc="-160">
                          <a:latin typeface="Calibri"/>
                          <a:cs typeface="Calibri"/>
                        </a:rPr>
                        <a:t> </a:t>
                      </a:r>
                      <a:r>
                        <a:rPr dirty="0" sz="1050" spc="-10">
                          <a:latin typeface="Calibri"/>
                          <a:cs typeface="Calibri"/>
                        </a:rPr>
                        <a:t>111,856.02</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pPr>
                      <a:r>
                        <a:rPr dirty="0" sz="1050" spc="-5">
                          <a:latin typeface="Calibri"/>
                          <a:cs typeface="Calibri"/>
                        </a:rPr>
                        <a:t>$ </a:t>
                      </a:r>
                      <a:r>
                        <a:rPr dirty="0" sz="1050" spc="135">
                          <a:latin typeface="Calibri"/>
                          <a:cs typeface="Calibri"/>
                        </a:rPr>
                        <a:t> </a:t>
                      </a:r>
                      <a:r>
                        <a:rPr dirty="0" sz="1050" spc="-10">
                          <a:latin typeface="Calibri"/>
                          <a:cs typeface="Calibri"/>
                        </a:rPr>
                        <a:t>75,259.71</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pPr>
                      <a:r>
                        <a:rPr dirty="0" sz="1050" spc="-5">
                          <a:latin typeface="Calibri"/>
                          <a:cs typeface="Calibri"/>
                        </a:rPr>
                        <a:t>$ </a:t>
                      </a:r>
                      <a:r>
                        <a:rPr dirty="0" sz="1050" spc="130">
                          <a:latin typeface="Calibri"/>
                          <a:cs typeface="Calibri"/>
                        </a:rPr>
                        <a:t> </a:t>
                      </a:r>
                      <a:r>
                        <a:rPr dirty="0" sz="1050" spc="-5">
                          <a:latin typeface="Calibri"/>
                          <a:cs typeface="Calibri"/>
                        </a:rPr>
                        <a:t>98,842.73</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pPr>
                      <a:r>
                        <a:rPr dirty="0" sz="1050" spc="-5">
                          <a:latin typeface="Calibri"/>
                          <a:cs typeface="Calibri"/>
                        </a:rPr>
                        <a:t>$ </a:t>
                      </a:r>
                      <a:r>
                        <a:rPr dirty="0" sz="1050" spc="130">
                          <a:latin typeface="Calibri"/>
                          <a:cs typeface="Calibri"/>
                        </a:rPr>
                        <a:t> </a:t>
                      </a:r>
                      <a:r>
                        <a:rPr dirty="0" sz="1050" spc="-5">
                          <a:latin typeface="Calibri"/>
                          <a:cs typeface="Calibri"/>
                        </a:rPr>
                        <a:t>83,981.89</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r>
              <a:tr h="172212">
                <a:tc>
                  <a:txBody>
                    <a:bodyPr/>
                    <a:lstStyle/>
                    <a:p>
                      <a:pP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marL="16510">
                        <a:lnSpc>
                          <a:spcPts val="1180"/>
                        </a:lnSpc>
                      </a:pPr>
                      <a:r>
                        <a:rPr dirty="0" sz="1050" spc="-10">
                          <a:latin typeface="Calibri"/>
                          <a:cs typeface="Calibri"/>
                        </a:rPr>
                        <a:t>New </a:t>
                      </a:r>
                      <a:r>
                        <a:rPr dirty="0" sz="1050" spc="-5">
                          <a:latin typeface="Calibri"/>
                          <a:cs typeface="Calibri"/>
                        </a:rPr>
                        <a:t>Principals'</a:t>
                      </a:r>
                      <a:r>
                        <a:rPr dirty="0" sz="1050" spc="-55">
                          <a:latin typeface="Calibri"/>
                          <a:cs typeface="Calibri"/>
                        </a:rPr>
                        <a:t> </a:t>
                      </a:r>
                      <a:r>
                        <a:rPr dirty="0" sz="1050" spc="-5">
                          <a:latin typeface="Calibri"/>
                          <a:cs typeface="Calibri"/>
                        </a:rPr>
                        <a:t>Conference</a:t>
                      </a: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pPr>
                      <a:r>
                        <a:rPr dirty="0" sz="1050" spc="-5">
                          <a:latin typeface="Calibri"/>
                          <a:cs typeface="Calibri"/>
                        </a:rPr>
                        <a:t>$  </a:t>
                      </a:r>
                      <a:r>
                        <a:rPr dirty="0" sz="1050" spc="95">
                          <a:latin typeface="Calibri"/>
                          <a:cs typeface="Calibri"/>
                        </a:rPr>
                        <a:t> </a:t>
                      </a:r>
                      <a:r>
                        <a:rPr dirty="0" sz="1050" spc="-10">
                          <a:latin typeface="Calibri"/>
                          <a:cs typeface="Calibri"/>
                        </a:rPr>
                        <a:t>10,000.00</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tabLst>
                          <a:tab pos="276225" algn="l"/>
                        </a:tabLst>
                      </a:pPr>
                      <a:r>
                        <a:rPr dirty="0" sz="1050" spc="-5">
                          <a:latin typeface="Calibri"/>
                          <a:cs typeface="Calibri"/>
                        </a:rPr>
                        <a:t>$	3,880.49</a:t>
                      </a:r>
                      <a:endParaRPr sz="1050">
                        <a:latin typeface="Calibri"/>
                        <a:cs typeface="Calibri"/>
                      </a:endParaRPr>
                    </a:p>
                  </a:txBody>
                  <a:tcPr marL="0" marR="0" marB="0" marT="0">
                    <a:lnL w="10667">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pPr>
                      <a:r>
                        <a:rPr dirty="0" sz="1050" spc="-5">
                          <a:latin typeface="Calibri"/>
                          <a:cs typeface="Calibri"/>
                        </a:rPr>
                        <a:t>$ </a:t>
                      </a:r>
                      <a:r>
                        <a:rPr dirty="0" sz="1050" spc="120">
                          <a:latin typeface="Calibri"/>
                          <a:cs typeface="Calibri"/>
                        </a:rPr>
                        <a:t> </a:t>
                      </a:r>
                      <a:r>
                        <a:rPr dirty="0" sz="1050" spc="-5">
                          <a:latin typeface="Calibri"/>
                          <a:cs typeface="Calibri"/>
                        </a:rPr>
                        <a:t>13,031.65</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tabLst>
                          <a:tab pos="276225" algn="l"/>
                        </a:tabLst>
                      </a:pPr>
                      <a:r>
                        <a:rPr dirty="0" sz="1050" spc="-5">
                          <a:latin typeface="Calibri"/>
                          <a:cs typeface="Calibri"/>
                        </a:rPr>
                        <a:t>$	2,250.00</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tabLst>
                          <a:tab pos="275590" algn="l"/>
                        </a:tabLst>
                      </a:pPr>
                      <a:r>
                        <a:rPr dirty="0" sz="1050" spc="-5">
                          <a:latin typeface="Calibri"/>
                          <a:cs typeface="Calibri"/>
                        </a:rPr>
                        <a:t>$	4,014.74</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tabLst>
                          <a:tab pos="275590" algn="l"/>
                        </a:tabLst>
                      </a:pPr>
                      <a:r>
                        <a:rPr dirty="0" sz="1050" spc="-5">
                          <a:latin typeface="Calibri"/>
                          <a:cs typeface="Calibri"/>
                        </a:rPr>
                        <a:t>$	3,071.28</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r>
              <a:tr h="172211">
                <a:tc>
                  <a:txBody>
                    <a:bodyPr/>
                    <a:lstStyle/>
                    <a:p>
                      <a:pP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marL="16510">
                        <a:lnSpc>
                          <a:spcPts val="1180"/>
                        </a:lnSpc>
                      </a:pPr>
                      <a:r>
                        <a:rPr dirty="0" sz="1050" spc="-10">
                          <a:latin typeface="Calibri"/>
                          <a:cs typeface="Calibri"/>
                        </a:rPr>
                        <a:t>Womens' </a:t>
                      </a:r>
                      <a:r>
                        <a:rPr dirty="0" sz="1050" spc="-5">
                          <a:latin typeface="Calibri"/>
                          <a:cs typeface="Calibri"/>
                        </a:rPr>
                        <a:t>Leadership</a:t>
                      </a:r>
                      <a:r>
                        <a:rPr dirty="0" sz="1050" spc="-20">
                          <a:latin typeface="Calibri"/>
                          <a:cs typeface="Calibri"/>
                        </a:rPr>
                        <a:t> </a:t>
                      </a:r>
                      <a:r>
                        <a:rPr dirty="0" sz="1050" spc="-10">
                          <a:latin typeface="Calibri"/>
                          <a:cs typeface="Calibri"/>
                        </a:rPr>
                        <a:t>Retreat</a:t>
                      </a: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pPr>
                      <a:r>
                        <a:rPr dirty="0" sz="1050" spc="-5">
                          <a:latin typeface="Calibri"/>
                          <a:cs typeface="Calibri"/>
                        </a:rPr>
                        <a:t>$  </a:t>
                      </a:r>
                      <a:r>
                        <a:rPr dirty="0" sz="1050" spc="95">
                          <a:latin typeface="Calibri"/>
                          <a:cs typeface="Calibri"/>
                        </a:rPr>
                        <a:t> </a:t>
                      </a:r>
                      <a:r>
                        <a:rPr dirty="0" sz="1050" spc="-10">
                          <a:latin typeface="Calibri"/>
                          <a:cs typeface="Calibri"/>
                        </a:rPr>
                        <a:t>10,000.00</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tabLst>
                          <a:tab pos="571500" algn="l"/>
                        </a:tabLst>
                      </a:pPr>
                      <a:r>
                        <a:rPr dirty="0" sz="1050" spc="-5">
                          <a:latin typeface="Calibri"/>
                          <a:cs typeface="Calibri"/>
                        </a:rPr>
                        <a:t>$	‐</a:t>
                      </a:r>
                      <a:endParaRPr sz="1050">
                        <a:latin typeface="Calibri"/>
                        <a:cs typeface="Calibri"/>
                      </a:endParaRPr>
                    </a:p>
                  </a:txBody>
                  <a:tcPr marL="0" marR="0" marB="0" marT="0">
                    <a:lnL w="10667">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tabLst>
                          <a:tab pos="570865" algn="l"/>
                        </a:tabLst>
                      </a:pPr>
                      <a:r>
                        <a:rPr dirty="0" sz="1050" spc="-5">
                          <a:latin typeface="Calibri"/>
                          <a:cs typeface="Calibri"/>
                        </a:rPr>
                        <a:t>$	‐</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tabLst>
                          <a:tab pos="570865" algn="l"/>
                        </a:tabLst>
                      </a:pPr>
                      <a:r>
                        <a:rPr dirty="0" sz="1050" spc="-5">
                          <a:latin typeface="Calibri"/>
                          <a:cs typeface="Calibri"/>
                        </a:rPr>
                        <a:t>$	‐</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tabLst>
                          <a:tab pos="570865" algn="l"/>
                        </a:tabLst>
                      </a:pPr>
                      <a:r>
                        <a:rPr dirty="0" sz="1050" spc="-5">
                          <a:latin typeface="Calibri"/>
                          <a:cs typeface="Calibri"/>
                        </a:rPr>
                        <a:t>$	‐</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tabLst>
                          <a:tab pos="570865" algn="l"/>
                        </a:tabLst>
                      </a:pPr>
                      <a:r>
                        <a:rPr dirty="0" sz="1050" spc="-5">
                          <a:latin typeface="Calibri"/>
                          <a:cs typeface="Calibri"/>
                        </a:rPr>
                        <a:t>$	‐</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r>
              <a:tr h="344424">
                <a:tc>
                  <a:txBody>
                    <a:bodyPr/>
                    <a:lstStyle/>
                    <a:p>
                      <a:pP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marL="16510">
                        <a:lnSpc>
                          <a:spcPts val="1180"/>
                        </a:lnSpc>
                      </a:pPr>
                      <a:r>
                        <a:rPr dirty="0" sz="1050" spc="-5">
                          <a:latin typeface="Calibri"/>
                          <a:cs typeface="Calibri"/>
                        </a:rPr>
                        <a:t>Professional</a:t>
                      </a:r>
                      <a:r>
                        <a:rPr dirty="0" sz="1050" spc="-55">
                          <a:latin typeface="Calibri"/>
                          <a:cs typeface="Calibri"/>
                        </a:rPr>
                        <a:t> </a:t>
                      </a:r>
                      <a:r>
                        <a:rPr dirty="0" sz="1050" spc="-5">
                          <a:latin typeface="Calibri"/>
                          <a:cs typeface="Calibri"/>
                        </a:rPr>
                        <a:t>Development</a:t>
                      </a:r>
                      <a:endParaRPr sz="1050">
                        <a:latin typeface="Calibri"/>
                        <a:cs typeface="Calibri"/>
                      </a:endParaRPr>
                    </a:p>
                    <a:p>
                      <a:pPr marL="16510">
                        <a:lnSpc>
                          <a:spcPct val="100000"/>
                        </a:lnSpc>
                        <a:spcBef>
                          <a:spcPts val="95"/>
                        </a:spcBef>
                      </a:pPr>
                      <a:r>
                        <a:rPr dirty="0" sz="1050" spc="-5">
                          <a:latin typeface="Calibri"/>
                          <a:cs typeface="Calibri"/>
                        </a:rPr>
                        <a:t>Workshops</a:t>
                      </a: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a:lnSpc>
                          <a:spcPct val="100000"/>
                        </a:lnSpc>
                        <a:spcBef>
                          <a:spcPts val="25"/>
                        </a:spcBef>
                      </a:pPr>
                      <a:endParaRPr sz="1100">
                        <a:latin typeface="Times New Roman"/>
                        <a:cs typeface="Times New Roman"/>
                      </a:endParaRPr>
                    </a:p>
                    <a:p>
                      <a:pPr marL="55880">
                        <a:lnSpc>
                          <a:spcPct val="100000"/>
                        </a:lnSpc>
                      </a:pPr>
                      <a:r>
                        <a:rPr dirty="0" sz="1050" spc="-5">
                          <a:latin typeface="Calibri"/>
                          <a:cs typeface="Calibri"/>
                        </a:rPr>
                        <a:t>$  </a:t>
                      </a:r>
                      <a:r>
                        <a:rPr dirty="0" sz="1050" spc="95">
                          <a:latin typeface="Calibri"/>
                          <a:cs typeface="Calibri"/>
                        </a:rPr>
                        <a:t> </a:t>
                      </a:r>
                      <a:r>
                        <a:rPr dirty="0" sz="1050" spc="-10">
                          <a:latin typeface="Calibri"/>
                          <a:cs typeface="Calibri"/>
                        </a:rPr>
                        <a:t>10,000.00</a:t>
                      </a:r>
                      <a:endParaRPr sz="1050">
                        <a:latin typeface="Calibri"/>
                        <a:cs typeface="Calibri"/>
                      </a:endParaRPr>
                    </a:p>
                  </a:txBody>
                  <a:tcPr marL="0" marR="0" marB="0" marT="3175">
                    <a:lnL w="10668">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c>
                  <a:txBody>
                    <a:bodyPr/>
                    <a:lstStyle/>
                    <a:p>
                      <a:pPr>
                        <a:lnSpc>
                          <a:spcPct val="100000"/>
                        </a:lnSpc>
                        <a:spcBef>
                          <a:spcPts val="25"/>
                        </a:spcBef>
                      </a:pPr>
                      <a:endParaRPr sz="1100">
                        <a:latin typeface="Times New Roman"/>
                        <a:cs typeface="Times New Roman"/>
                      </a:endParaRPr>
                    </a:p>
                    <a:p>
                      <a:pPr marL="55880">
                        <a:lnSpc>
                          <a:spcPct val="100000"/>
                        </a:lnSpc>
                        <a:tabLst>
                          <a:tab pos="276225" algn="l"/>
                        </a:tabLst>
                      </a:pPr>
                      <a:r>
                        <a:rPr dirty="0" sz="1050" spc="-5">
                          <a:latin typeface="Calibri"/>
                          <a:cs typeface="Calibri"/>
                        </a:rPr>
                        <a:t>$	8,772.28</a:t>
                      </a:r>
                      <a:endParaRPr sz="1050">
                        <a:latin typeface="Calibri"/>
                        <a:cs typeface="Calibri"/>
                      </a:endParaRPr>
                    </a:p>
                  </a:txBody>
                  <a:tcPr marL="0" marR="0" marB="0" marT="3175">
                    <a:lnL w="10667">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c>
                  <a:txBody>
                    <a:bodyPr/>
                    <a:lstStyle/>
                    <a:p>
                      <a:pPr>
                        <a:lnSpc>
                          <a:spcPct val="100000"/>
                        </a:lnSpc>
                        <a:spcBef>
                          <a:spcPts val="25"/>
                        </a:spcBef>
                      </a:pPr>
                      <a:endParaRPr sz="1100">
                        <a:latin typeface="Times New Roman"/>
                        <a:cs typeface="Times New Roman"/>
                      </a:endParaRPr>
                    </a:p>
                    <a:p>
                      <a:pPr marL="55880">
                        <a:lnSpc>
                          <a:spcPct val="100000"/>
                        </a:lnSpc>
                      </a:pPr>
                      <a:r>
                        <a:rPr dirty="0" sz="1050" spc="-5">
                          <a:latin typeface="Calibri"/>
                          <a:cs typeface="Calibri"/>
                        </a:rPr>
                        <a:t>$ </a:t>
                      </a:r>
                      <a:r>
                        <a:rPr dirty="0" sz="1050" spc="120">
                          <a:latin typeface="Calibri"/>
                          <a:cs typeface="Calibri"/>
                        </a:rPr>
                        <a:t> </a:t>
                      </a:r>
                      <a:r>
                        <a:rPr dirty="0" sz="1050" spc="-5">
                          <a:latin typeface="Calibri"/>
                          <a:cs typeface="Calibri"/>
                        </a:rPr>
                        <a:t>10,219.18</a:t>
                      </a:r>
                      <a:endParaRPr sz="1050">
                        <a:latin typeface="Calibri"/>
                        <a:cs typeface="Calibri"/>
                      </a:endParaRPr>
                    </a:p>
                  </a:txBody>
                  <a:tcPr marL="0" marR="0" marB="0" marT="3175">
                    <a:lnL w="10667">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a:lnSpc>
                          <a:spcPct val="100000"/>
                        </a:lnSpc>
                        <a:spcBef>
                          <a:spcPts val="25"/>
                        </a:spcBef>
                      </a:pPr>
                      <a:endParaRPr sz="1100">
                        <a:latin typeface="Times New Roman"/>
                        <a:cs typeface="Times New Roman"/>
                      </a:endParaRPr>
                    </a:p>
                    <a:p>
                      <a:pPr marL="55880">
                        <a:lnSpc>
                          <a:spcPct val="100000"/>
                        </a:lnSpc>
                        <a:tabLst>
                          <a:tab pos="276225" algn="l"/>
                        </a:tabLst>
                      </a:pPr>
                      <a:r>
                        <a:rPr dirty="0" sz="1050" spc="-5">
                          <a:latin typeface="Calibri"/>
                          <a:cs typeface="Calibri"/>
                        </a:rPr>
                        <a:t>$	4,358.29</a:t>
                      </a:r>
                      <a:endParaRPr sz="1050">
                        <a:latin typeface="Calibri"/>
                        <a:cs typeface="Calibri"/>
                      </a:endParaRPr>
                    </a:p>
                  </a:txBody>
                  <a:tcPr marL="0" marR="0" marB="0" marT="3175">
                    <a:lnL w="10668">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c>
                  <a:txBody>
                    <a:bodyPr/>
                    <a:lstStyle/>
                    <a:p>
                      <a:pPr>
                        <a:lnSpc>
                          <a:spcPct val="100000"/>
                        </a:lnSpc>
                        <a:spcBef>
                          <a:spcPts val="25"/>
                        </a:spcBef>
                      </a:pPr>
                      <a:endParaRPr sz="1100">
                        <a:latin typeface="Times New Roman"/>
                        <a:cs typeface="Times New Roman"/>
                      </a:endParaRPr>
                    </a:p>
                    <a:p>
                      <a:pPr marL="55880">
                        <a:lnSpc>
                          <a:spcPct val="100000"/>
                        </a:lnSpc>
                      </a:pPr>
                      <a:r>
                        <a:rPr dirty="0" sz="1050" spc="-5">
                          <a:latin typeface="Calibri"/>
                          <a:cs typeface="Calibri"/>
                        </a:rPr>
                        <a:t>$ </a:t>
                      </a:r>
                      <a:r>
                        <a:rPr dirty="0" sz="1050" spc="120">
                          <a:latin typeface="Calibri"/>
                          <a:cs typeface="Calibri"/>
                        </a:rPr>
                        <a:t> </a:t>
                      </a:r>
                      <a:r>
                        <a:rPr dirty="0" sz="1050" spc="-5">
                          <a:latin typeface="Calibri"/>
                          <a:cs typeface="Calibri"/>
                        </a:rPr>
                        <a:t>48,856.46</a:t>
                      </a:r>
                      <a:endParaRPr sz="1050">
                        <a:latin typeface="Calibri"/>
                        <a:cs typeface="Calibri"/>
                      </a:endParaRPr>
                    </a:p>
                  </a:txBody>
                  <a:tcPr marL="0" marR="0" marB="0" marT="3175">
                    <a:lnL w="10667">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a:lnSpc>
                          <a:spcPct val="100000"/>
                        </a:lnSpc>
                        <a:spcBef>
                          <a:spcPts val="25"/>
                        </a:spcBef>
                      </a:pPr>
                      <a:endParaRPr sz="1100">
                        <a:latin typeface="Times New Roman"/>
                        <a:cs typeface="Times New Roman"/>
                      </a:endParaRPr>
                    </a:p>
                    <a:p>
                      <a:pPr marL="55880">
                        <a:lnSpc>
                          <a:spcPct val="100000"/>
                        </a:lnSpc>
                      </a:pPr>
                      <a:r>
                        <a:rPr dirty="0" sz="1050" spc="-5">
                          <a:latin typeface="Calibri"/>
                          <a:cs typeface="Calibri"/>
                        </a:rPr>
                        <a:t>$ </a:t>
                      </a:r>
                      <a:r>
                        <a:rPr dirty="0" sz="1050" spc="130">
                          <a:latin typeface="Calibri"/>
                          <a:cs typeface="Calibri"/>
                        </a:rPr>
                        <a:t> </a:t>
                      </a:r>
                      <a:r>
                        <a:rPr dirty="0" sz="1050" spc="-5">
                          <a:latin typeface="Calibri"/>
                          <a:cs typeface="Calibri"/>
                        </a:rPr>
                        <a:t>60,960.49</a:t>
                      </a:r>
                      <a:endParaRPr sz="1050">
                        <a:latin typeface="Calibri"/>
                        <a:cs typeface="Calibri"/>
                      </a:endParaRPr>
                    </a:p>
                  </a:txBody>
                  <a:tcPr marL="0" marR="0" marB="0" marT="3175">
                    <a:lnL w="10668">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r>
              <a:tr h="172212">
                <a:tc gridSpan="2">
                  <a:txBody>
                    <a:bodyPr/>
                    <a:lstStyle/>
                    <a:p>
                      <a:pPr marL="16510">
                        <a:lnSpc>
                          <a:spcPts val="1195"/>
                        </a:lnSpc>
                      </a:pPr>
                      <a:r>
                        <a:rPr dirty="0" sz="1050" spc="-5" u="sng">
                          <a:latin typeface="Calibri"/>
                          <a:cs typeface="Calibri"/>
                        </a:rPr>
                        <a:t>Administrative</a:t>
                      </a: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hMerge="1">
                  <a:txBody>
                    <a:bodyPr/>
                    <a:lstStyle/>
                    <a:p>
                      <a:pPr/>
                    </a:p>
                  </a:txBody>
                  <a:tcPr marL="0" marR="0" marB="0" marT="0"/>
                </a:tc>
                <a:tc>
                  <a:txBody>
                    <a:bodyPr/>
                    <a:lstStyle/>
                    <a:p>
                      <a:pP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c>
                  <a:txBody>
                    <a:bodyPr/>
                    <a:lstStyle/>
                    <a:p>
                      <a:pPr/>
                      <a:endParaRPr sz="1050">
                        <a:latin typeface="Calibri"/>
                        <a:cs typeface="Calibri"/>
                      </a:endParaRPr>
                    </a:p>
                  </a:txBody>
                  <a:tcPr marL="0" marR="0" marB="0" marT="0">
                    <a:lnL w="10667">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c>
                  <a:txBody>
                    <a:bodyPr/>
                    <a:lstStyle/>
                    <a:p>
                      <a:pP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c>
                  <a:txBody>
                    <a:bodyPr/>
                    <a:lstStyle/>
                    <a:p>
                      <a:pP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r>
              <a:tr h="172211">
                <a:tc>
                  <a:txBody>
                    <a:bodyPr/>
                    <a:lstStyle/>
                    <a:p>
                      <a:pP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marL="16510">
                        <a:lnSpc>
                          <a:spcPts val="1180"/>
                        </a:lnSpc>
                      </a:pPr>
                      <a:r>
                        <a:rPr dirty="0" sz="1050" spc="-10">
                          <a:latin typeface="Calibri"/>
                          <a:cs typeface="Calibri"/>
                        </a:rPr>
                        <a:t>MCSA</a:t>
                      </a:r>
                      <a:r>
                        <a:rPr dirty="0" sz="1050" spc="-55">
                          <a:latin typeface="Calibri"/>
                          <a:cs typeface="Calibri"/>
                        </a:rPr>
                        <a:t> </a:t>
                      </a:r>
                      <a:r>
                        <a:rPr dirty="0" sz="1050" spc="-10">
                          <a:latin typeface="Calibri"/>
                          <a:cs typeface="Calibri"/>
                        </a:rPr>
                        <a:t>Umbrella</a:t>
                      </a: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pPr>
                      <a:r>
                        <a:rPr dirty="0" sz="1050" spc="-5">
                          <a:latin typeface="Calibri"/>
                          <a:cs typeface="Calibri"/>
                        </a:rPr>
                        <a:t>$</a:t>
                      </a:r>
                      <a:r>
                        <a:rPr dirty="0" sz="1050" spc="30">
                          <a:latin typeface="Calibri"/>
                          <a:cs typeface="Calibri"/>
                        </a:rPr>
                        <a:t> </a:t>
                      </a:r>
                      <a:r>
                        <a:rPr dirty="0" sz="1050" spc="-10">
                          <a:latin typeface="Calibri"/>
                          <a:cs typeface="Calibri"/>
                        </a:rPr>
                        <a:t>226,740.00</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pPr>
                      <a:r>
                        <a:rPr dirty="0" sz="1050" spc="-5">
                          <a:latin typeface="Calibri"/>
                          <a:cs typeface="Calibri"/>
                        </a:rPr>
                        <a:t>$</a:t>
                      </a:r>
                      <a:r>
                        <a:rPr dirty="0" sz="1050" spc="-165">
                          <a:latin typeface="Calibri"/>
                          <a:cs typeface="Calibri"/>
                        </a:rPr>
                        <a:t> </a:t>
                      </a:r>
                      <a:r>
                        <a:rPr dirty="0" sz="1050" spc="-10">
                          <a:latin typeface="Calibri"/>
                          <a:cs typeface="Calibri"/>
                        </a:rPr>
                        <a:t>265,862.17</a:t>
                      </a:r>
                      <a:endParaRPr sz="1050">
                        <a:latin typeface="Calibri"/>
                        <a:cs typeface="Calibri"/>
                      </a:endParaRPr>
                    </a:p>
                  </a:txBody>
                  <a:tcPr marL="0" marR="0" marB="0" marT="0">
                    <a:lnL w="10667">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pPr>
                      <a:r>
                        <a:rPr dirty="0" sz="1050" spc="-5">
                          <a:latin typeface="Calibri"/>
                          <a:cs typeface="Calibri"/>
                        </a:rPr>
                        <a:t>$</a:t>
                      </a:r>
                      <a:r>
                        <a:rPr dirty="0" sz="1050" spc="-160">
                          <a:latin typeface="Calibri"/>
                          <a:cs typeface="Calibri"/>
                        </a:rPr>
                        <a:t> </a:t>
                      </a:r>
                      <a:r>
                        <a:rPr dirty="0" sz="1050" spc="-10">
                          <a:latin typeface="Calibri"/>
                          <a:cs typeface="Calibri"/>
                        </a:rPr>
                        <a:t>250,998.01</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pPr>
                      <a:r>
                        <a:rPr dirty="0" sz="1050" spc="-5">
                          <a:latin typeface="Calibri"/>
                          <a:cs typeface="Calibri"/>
                        </a:rPr>
                        <a:t>$</a:t>
                      </a:r>
                      <a:r>
                        <a:rPr dirty="0" sz="1050" spc="-160">
                          <a:latin typeface="Calibri"/>
                          <a:cs typeface="Calibri"/>
                        </a:rPr>
                        <a:t> </a:t>
                      </a:r>
                      <a:r>
                        <a:rPr dirty="0" sz="1050" spc="-10">
                          <a:latin typeface="Calibri"/>
                          <a:cs typeface="Calibri"/>
                        </a:rPr>
                        <a:t>216,423.51</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pPr>
                      <a:r>
                        <a:rPr dirty="0" sz="1050" spc="-5">
                          <a:latin typeface="Calibri"/>
                          <a:cs typeface="Calibri"/>
                        </a:rPr>
                        <a:t>$</a:t>
                      </a:r>
                      <a:r>
                        <a:rPr dirty="0" sz="1050" spc="-160">
                          <a:latin typeface="Calibri"/>
                          <a:cs typeface="Calibri"/>
                        </a:rPr>
                        <a:t> </a:t>
                      </a:r>
                      <a:r>
                        <a:rPr dirty="0" sz="1050" spc="-10">
                          <a:latin typeface="Calibri"/>
                          <a:cs typeface="Calibri"/>
                        </a:rPr>
                        <a:t>242,438.24</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pPr>
                      <a:r>
                        <a:rPr dirty="0" sz="1050" spc="-5">
                          <a:latin typeface="Calibri"/>
                          <a:cs typeface="Calibri"/>
                        </a:rPr>
                        <a:t>$</a:t>
                      </a:r>
                      <a:r>
                        <a:rPr dirty="0" sz="1050" spc="-160">
                          <a:latin typeface="Calibri"/>
                          <a:cs typeface="Calibri"/>
                        </a:rPr>
                        <a:t> </a:t>
                      </a:r>
                      <a:r>
                        <a:rPr dirty="0" sz="1050" spc="-10">
                          <a:latin typeface="Calibri"/>
                          <a:cs typeface="Calibri"/>
                        </a:rPr>
                        <a:t>236,986.07</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r>
              <a:tr h="172212">
                <a:tc>
                  <a:txBody>
                    <a:bodyPr/>
                    <a:lstStyle/>
                    <a:p>
                      <a:pP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marL="16510">
                        <a:lnSpc>
                          <a:spcPts val="1180"/>
                        </a:lnSpc>
                      </a:pPr>
                      <a:r>
                        <a:rPr dirty="0" sz="1050" spc="-10">
                          <a:latin typeface="Calibri"/>
                          <a:cs typeface="Calibri"/>
                        </a:rPr>
                        <a:t>MCSA </a:t>
                      </a:r>
                      <a:r>
                        <a:rPr dirty="0" sz="1050" spc="-5">
                          <a:latin typeface="Calibri"/>
                          <a:cs typeface="Calibri"/>
                        </a:rPr>
                        <a:t>Administrative</a:t>
                      </a:r>
                      <a:r>
                        <a:rPr dirty="0" sz="1050" spc="-50">
                          <a:latin typeface="Calibri"/>
                          <a:cs typeface="Calibri"/>
                        </a:rPr>
                        <a:t> </a:t>
                      </a:r>
                      <a:r>
                        <a:rPr dirty="0" sz="1050" spc="-10">
                          <a:latin typeface="Calibri"/>
                          <a:cs typeface="Calibri"/>
                        </a:rPr>
                        <a:t>Services</a:t>
                      </a: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pPr>
                      <a:r>
                        <a:rPr dirty="0" sz="1050" spc="-5">
                          <a:latin typeface="Calibri"/>
                          <a:cs typeface="Calibri"/>
                        </a:rPr>
                        <a:t>$  </a:t>
                      </a:r>
                      <a:r>
                        <a:rPr dirty="0" sz="1050" spc="95">
                          <a:latin typeface="Calibri"/>
                          <a:cs typeface="Calibri"/>
                        </a:rPr>
                        <a:t> </a:t>
                      </a:r>
                      <a:r>
                        <a:rPr dirty="0" sz="1050" spc="-10">
                          <a:latin typeface="Calibri"/>
                          <a:cs typeface="Calibri"/>
                        </a:rPr>
                        <a:t>78,465.00</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pPr>
                      <a:r>
                        <a:rPr dirty="0" sz="1050" spc="-5">
                          <a:latin typeface="Calibri"/>
                          <a:cs typeface="Calibri"/>
                        </a:rPr>
                        <a:t>$ </a:t>
                      </a:r>
                      <a:r>
                        <a:rPr dirty="0" sz="1050" spc="125">
                          <a:latin typeface="Calibri"/>
                          <a:cs typeface="Calibri"/>
                        </a:rPr>
                        <a:t> </a:t>
                      </a:r>
                      <a:r>
                        <a:rPr dirty="0" sz="1050" spc="-5">
                          <a:latin typeface="Calibri"/>
                          <a:cs typeface="Calibri"/>
                        </a:rPr>
                        <a:t>73,521.54</a:t>
                      </a:r>
                      <a:endParaRPr sz="1050">
                        <a:latin typeface="Calibri"/>
                        <a:cs typeface="Calibri"/>
                      </a:endParaRPr>
                    </a:p>
                  </a:txBody>
                  <a:tcPr marL="0" marR="0" marB="0" marT="0">
                    <a:lnL w="10667">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pPr>
                      <a:r>
                        <a:rPr dirty="0" sz="1050" spc="-5">
                          <a:latin typeface="Calibri"/>
                          <a:cs typeface="Calibri"/>
                        </a:rPr>
                        <a:t>$ </a:t>
                      </a:r>
                      <a:r>
                        <a:rPr dirty="0" sz="1050" spc="130">
                          <a:latin typeface="Calibri"/>
                          <a:cs typeface="Calibri"/>
                        </a:rPr>
                        <a:t> </a:t>
                      </a:r>
                      <a:r>
                        <a:rPr dirty="0" sz="1050" spc="-5">
                          <a:latin typeface="Calibri"/>
                          <a:cs typeface="Calibri"/>
                        </a:rPr>
                        <a:t>58,723.71</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pPr>
                      <a:r>
                        <a:rPr dirty="0" sz="1050" spc="-5">
                          <a:latin typeface="Calibri"/>
                          <a:cs typeface="Calibri"/>
                        </a:rPr>
                        <a:t>$ </a:t>
                      </a:r>
                      <a:r>
                        <a:rPr dirty="0" sz="1050" spc="130">
                          <a:latin typeface="Calibri"/>
                          <a:cs typeface="Calibri"/>
                        </a:rPr>
                        <a:t> </a:t>
                      </a:r>
                      <a:r>
                        <a:rPr dirty="0" sz="1050" spc="-5">
                          <a:latin typeface="Calibri"/>
                          <a:cs typeface="Calibri"/>
                        </a:rPr>
                        <a:t>41,312.42</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pPr>
                      <a:r>
                        <a:rPr dirty="0" sz="1050" spc="-5">
                          <a:latin typeface="Calibri"/>
                          <a:cs typeface="Calibri"/>
                        </a:rPr>
                        <a:t>$ </a:t>
                      </a:r>
                      <a:r>
                        <a:rPr dirty="0" sz="1050" spc="130">
                          <a:latin typeface="Calibri"/>
                          <a:cs typeface="Calibri"/>
                        </a:rPr>
                        <a:t> </a:t>
                      </a:r>
                      <a:r>
                        <a:rPr dirty="0" sz="1050" spc="-5">
                          <a:latin typeface="Calibri"/>
                          <a:cs typeface="Calibri"/>
                        </a:rPr>
                        <a:t>57,395.01</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pPr>
                      <a:r>
                        <a:rPr dirty="0" sz="1050" spc="-5">
                          <a:latin typeface="Calibri"/>
                          <a:cs typeface="Calibri"/>
                        </a:rPr>
                        <a:t>$ </a:t>
                      </a:r>
                      <a:r>
                        <a:rPr dirty="0" sz="1050" spc="130">
                          <a:latin typeface="Calibri"/>
                          <a:cs typeface="Calibri"/>
                        </a:rPr>
                        <a:t> </a:t>
                      </a:r>
                      <a:r>
                        <a:rPr dirty="0" sz="1050" spc="-5">
                          <a:latin typeface="Calibri"/>
                          <a:cs typeface="Calibri"/>
                        </a:rPr>
                        <a:t>63,907.45</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r>
              <a:tr h="172211">
                <a:tc>
                  <a:txBody>
                    <a:bodyPr/>
                    <a:lstStyle/>
                    <a:p>
                      <a:pP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marL="16510">
                        <a:lnSpc>
                          <a:spcPts val="1180"/>
                        </a:lnSpc>
                      </a:pPr>
                      <a:r>
                        <a:rPr dirty="0" sz="1050" spc="-10">
                          <a:latin typeface="Calibri"/>
                          <a:cs typeface="Calibri"/>
                        </a:rPr>
                        <a:t>NAESP</a:t>
                      </a:r>
                      <a:r>
                        <a:rPr dirty="0" sz="1050" spc="-75">
                          <a:latin typeface="Calibri"/>
                          <a:cs typeface="Calibri"/>
                        </a:rPr>
                        <a:t> </a:t>
                      </a:r>
                      <a:r>
                        <a:rPr dirty="0" sz="1050" spc="-10">
                          <a:latin typeface="Calibri"/>
                          <a:cs typeface="Calibri"/>
                        </a:rPr>
                        <a:t>Business</a:t>
                      </a: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pPr>
                      <a:r>
                        <a:rPr dirty="0" sz="1050" spc="-5">
                          <a:latin typeface="Calibri"/>
                          <a:cs typeface="Calibri"/>
                        </a:rPr>
                        <a:t>$  </a:t>
                      </a:r>
                      <a:r>
                        <a:rPr dirty="0" sz="1050" spc="95">
                          <a:latin typeface="Calibri"/>
                          <a:cs typeface="Calibri"/>
                        </a:rPr>
                        <a:t> </a:t>
                      </a:r>
                      <a:r>
                        <a:rPr dirty="0" sz="1050" spc="-10">
                          <a:latin typeface="Calibri"/>
                          <a:cs typeface="Calibri"/>
                        </a:rPr>
                        <a:t>30,000.00</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pPr>
                      <a:r>
                        <a:rPr dirty="0" sz="1050" spc="-5">
                          <a:latin typeface="Calibri"/>
                          <a:cs typeface="Calibri"/>
                        </a:rPr>
                        <a:t>$ </a:t>
                      </a:r>
                      <a:r>
                        <a:rPr dirty="0" sz="1050" spc="125">
                          <a:latin typeface="Calibri"/>
                          <a:cs typeface="Calibri"/>
                        </a:rPr>
                        <a:t> </a:t>
                      </a:r>
                      <a:r>
                        <a:rPr dirty="0" sz="1050" spc="-5">
                          <a:latin typeface="Calibri"/>
                          <a:cs typeface="Calibri"/>
                        </a:rPr>
                        <a:t>24,562.71</a:t>
                      </a:r>
                      <a:endParaRPr sz="1050">
                        <a:latin typeface="Calibri"/>
                        <a:cs typeface="Calibri"/>
                      </a:endParaRPr>
                    </a:p>
                  </a:txBody>
                  <a:tcPr marL="0" marR="0" marB="0" marT="0">
                    <a:lnL w="10667">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pPr>
                      <a:r>
                        <a:rPr dirty="0" sz="1050" spc="-5">
                          <a:latin typeface="Calibri"/>
                          <a:cs typeface="Calibri"/>
                        </a:rPr>
                        <a:t>$ </a:t>
                      </a:r>
                      <a:r>
                        <a:rPr dirty="0" sz="1050" spc="130">
                          <a:latin typeface="Calibri"/>
                          <a:cs typeface="Calibri"/>
                        </a:rPr>
                        <a:t> </a:t>
                      </a:r>
                      <a:r>
                        <a:rPr dirty="0" sz="1050" spc="-5">
                          <a:latin typeface="Calibri"/>
                          <a:cs typeface="Calibri"/>
                        </a:rPr>
                        <a:t>20,378.77</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tabLst>
                          <a:tab pos="276225" algn="l"/>
                        </a:tabLst>
                      </a:pPr>
                      <a:r>
                        <a:rPr dirty="0" sz="1050" spc="-5">
                          <a:latin typeface="Calibri"/>
                          <a:cs typeface="Calibri"/>
                        </a:rPr>
                        <a:t>$	3,394.07</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pPr>
                      <a:r>
                        <a:rPr dirty="0" sz="1050" spc="-5">
                          <a:latin typeface="Calibri"/>
                          <a:cs typeface="Calibri"/>
                        </a:rPr>
                        <a:t>$ </a:t>
                      </a:r>
                      <a:r>
                        <a:rPr dirty="0" sz="1050" spc="120">
                          <a:latin typeface="Calibri"/>
                          <a:cs typeface="Calibri"/>
                        </a:rPr>
                        <a:t> </a:t>
                      </a:r>
                      <a:r>
                        <a:rPr dirty="0" sz="1050" spc="-5">
                          <a:latin typeface="Calibri"/>
                          <a:cs typeface="Calibri"/>
                        </a:rPr>
                        <a:t>11,987.48</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pPr>
                      <a:r>
                        <a:rPr dirty="0" sz="1050" spc="-5">
                          <a:latin typeface="Calibri"/>
                          <a:cs typeface="Calibri"/>
                        </a:rPr>
                        <a:t>$ </a:t>
                      </a:r>
                      <a:r>
                        <a:rPr dirty="0" sz="1050" spc="130">
                          <a:latin typeface="Calibri"/>
                          <a:cs typeface="Calibri"/>
                        </a:rPr>
                        <a:t> </a:t>
                      </a:r>
                      <a:r>
                        <a:rPr dirty="0" sz="1050" spc="-5">
                          <a:latin typeface="Calibri"/>
                          <a:cs typeface="Calibri"/>
                        </a:rPr>
                        <a:t>18,093.47</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r>
              <a:tr h="172212">
                <a:tc>
                  <a:txBody>
                    <a:bodyPr/>
                    <a:lstStyle/>
                    <a:p>
                      <a:pP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marL="16510">
                        <a:lnSpc>
                          <a:spcPts val="1180"/>
                        </a:lnSpc>
                      </a:pPr>
                      <a:r>
                        <a:rPr dirty="0" sz="1050" spc="-10">
                          <a:latin typeface="Calibri"/>
                          <a:cs typeface="Calibri"/>
                        </a:rPr>
                        <a:t>Executive </a:t>
                      </a:r>
                      <a:r>
                        <a:rPr dirty="0" sz="1050" spc="-5">
                          <a:latin typeface="Calibri"/>
                          <a:cs typeface="Calibri"/>
                        </a:rPr>
                        <a:t>Director</a:t>
                      </a:r>
                      <a:r>
                        <a:rPr dirty="0" sz="1050" spc="-25">
                          <a:latin typeface="Calibri"/>
                          <a:cs typeface="Calibri"/>
                        </a:rPr>
                        <a:t> </a:t>
                      </a:r>
                      <a:r>
                        <a:rPr dirty="0" sz="1050" spc="-10">
                          <a:latin typeface="Calibri"/>
                          <a:cs typeface="Calibri"/>
                        </a:rPr>
                        <a:t>Expenses</a:t>
                      </a: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tabLst>
                          <a:tab pos="301625" algn="l"/>
                        </a:tabLst>
                      </a:pPr>
                      <a:r>
                        <a:rPr dirty="0" sz="1050" spc="-5">
                          <a:latin typeface="Calibri"/>
                          <a:cs typeface="Calibri"/>
                        </a:rPr>
                        <a:t>$	</a:t>
                      </a:r>
                      <a:r>
                        <a:rPr dirty="0" sz="1050" spc="-10">
                          <a:latin typeface="Calibri"/>
                          <a:cs typeface="Calibri"/>
                        </a:rPr>
                        <a:t>8,000.00</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tabLst>
                          <a:tab pos="275590" algn="l"/>
                        </a:tabLst>
                      </a:pPr>
                      <a:r>
                        <a:rPr dirty="0" sz="1050" spc="-5">
                          <a:latin typeface="Calibri"/>
                          <a:cs typeface="Calibri"/>
                        </a:rPr>
                        <a:t>$	6,230.57</a:t>
                      </a:r>
                      <a:endParaRPr sz="1050">
                        <a:latin typeface="Calibri"/>
                        <a:cs typeface="Calibri"/>
                      </a:endParaRPr>
                    </a:p>
                  </a:txBody>
                  <a:tcPr marL="0" marR="0" marB="0" marT="0">
                    <a:lnL w="10667">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tabLst>
                          <a:tab pos="275590" algn="l"/>
                        </a:tabLst>
                      </a:pPr>
                      <a:r>
                        <a:rPr dirty="0" sz="1050" spc="-5">
                          <a:latin typeface="Calibri"/>
                          <a:cs typeface="Calibri"/>
                        </a:rPr>
                        <a:t>$	1,147.45</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tabLst>
                          <a:tab pos="275590" algn="l"/>
                        </a:tabLst>
                      </a:pPr>
                      <a:r>
                        <a:rPr dirty="0" sz="1050" spc="-5">
                          <a:latin typeface="Calibri"/>
                          <a:cs typeface="Calibri"/>
                        </a:rPr>
                        <a:t>$	1,182.97</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tabLst>
                          <a:tab pos="275590" algn="l"/>
                        </a:tabLst>
                      </a:pPr>
                      <a:r>
                        <a:rPr dirty="0" sz="1050" spc="-5">
                          <a:latin typeface="Calibri"/>
                          <a:cs typeface="Calibri"/>
                        </a:rPr>
                        <a:t>$	2,342.85</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tabLst>
                          <a:tab pos="275590" algn="l"/>
                        </a:tabLst>
                      </a:pPr>
                      <a:r>
                        <a:rPr dirty="0" sz="1050" spc="-5">
                          <a:latin typeface="Calibri"/>
                          <a:cs typeface="Calibri"/>
                        </a:rPr>
                        <a:t>$	2,830.54</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r>
              <a:tr h="172211">
                <a:tc>
                  <a:txBody>
                    <a:bodyPr/>
                    <a:lstStyle/>
                    <a:p>
                      <a:pP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marL="16510">
                        <a:lnSpc>
                          <a:spcPts val="1180"/>
                        </a:lnSpc>
                      </a:pPr>
                      <a:r>
                        <a:rPr dirty="0" sz="1050" spc="-10">
                          <a:latin typeface="Calibri"/>
                          <a:cs typeface="Calibri"/>
                        </a:rPr>
                        <a:t>Administrative</a:t>
                      </a:r>
                      <a:r>
                        <a:rPr dirty="0" sz="1050" spc="-20">
                          <a:latin typeface="Calibri"/>
                          <a:cs typeface="Calibri"/>
                        </a:rPr>
                        <a:t> </a:t>
                      </a:r>
                      <a:r>
                        <a:rPr dirty="0" sz="1050" spc="-10">
                          <a:latin typeface="Calibri"/>
                          <a:cs typeface="Calibri"/>
                        </a:rPr>
                        <a:t>Contingency</a:t>
                      </a: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pPr>
                      <a:r>
                        <a:rPr dirty="0" sz="1050" spc="-5">
                          <a:latin typeface="Calibri"/>
                          <a:cs typeface="Calibri"/>
                        </a:rPr>
                        <a:t>$  </a:t>
                      </a:r>
                      <a:r>
                        <a:rPr dirty="0" sz="1050" spc="95">
                          <a:latin typeface="Calibri"/>
                          <a:cs typeface="Calibri"/>
                        </a:rPr>
                        <a:t> </a:t>
                      </a:r>
                      <a:r>
                        <a:rPr dirty="0" sz="1050" spc="-10">
                          <a:latin typeface="Calibri"/>
                          <a:cs typeface="Calibri"/>
                        </a:rPr>
                        <a:t>12,000.00</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tabLst>
                          <a:tab pos="571500" algn="l"/>
                        </a:tabLst>
                      </a:pPr>
                      <a:r>
                        <a:rPr dirty="0" sz="1050" spc="-5">
                          <a:latin typeface="Calibri"/>
                          <a:cs typeface="Calibri"/>
                        </a:rPr>
                        <a:t>$	‐</a:t>
                      </a:r>
                      <a:endParaRPr sz="1050">
                        <a:latin typeface="Calibri"/>
                        <a:cs typeface="Calibri"/>
                      </a:endParaRPr>
                    </a:p>
                  </a:txBody>
                  <a:tcPr marL="0" marR="0" marB="0" marT="0">
                    <a:lnL w="10667">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tabLst>
                          <a:tab pos="570865" algn="l"/>
                        </a:tabLst>
                      </a:pPr>
                      <a:r>
                        <a:rPr dirty="0" sz="1050" spc="-5">
                          <a:latin typeface="Calibri"/>
                          <a:cs typeface="Calibri"/>
                        </a:rPr>
                        <a:t>$	‐</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tabLst>
                          <a:tab pos="570865" algn="l"/>
                        </a:tabLst>
                      </a:pPr>
                      <a:r>
                        <a:rPr dirty="0" sz="1050" spc="-5">
                          <a:latin typeface="Calibri"/>
                          <a:cs typeface="Calibri"/>
                        </a:rPr>
                        <a:t>$	‐</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tabLst>
                          <a:tab pos="570865" algn="l"/>
                        </a:tabLst>
                      </a:pPr>
                      <a:r>
                        <a:rPr dirty="0" sz="1050" spc="-5">
                          <a:latin typeface="Calibri"/>
                          <a:cs typeface="Calibri"/>
                        </a:rPr>
                        <a:t>$	‐</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tabLst>
                          <a:tab pos="276225" algn="l"/>
                        </a:tabLst>
                      </a:pPr>
                      <a:r>
                        <a:rPr dirty="0" sz="1050" spc="-5">
                          <a:latin typeface="Calibri"/>
                          <a:cs typeface="Calibri"/>
                        </a:rPr>
                        <a:t>$	</a:t>
                      </a:r>
                      <a:r>
                        <a:rPr dirty="0" sz="1050" spc="-10">
                          <a:latin typeface="Calibri"/>
                          <a:cs typeface="Calibri"/>
                        </a:rPr>
                        <a:t>9,214.00</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r>
              <a:tr h="172211">
                <a:tc>
                  <a:txBody>
                    <a:bodyPr/>
                    <a:lstStyle/>
                    <a:p>
                      <a:pP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marL="16510">
                        <a:lnSpc>
                          <a:spcPts val="1180"/>
                        </a:lnSpc>
                      </a:pPr>
                      <a:r>
                        <a:rPr dirty="0" sz="1050" spc="-5">
                          <a:latin typeface="Calibri"/>
                          <a:cs typeface="Calibri"/>
                        </a:rPr>
                        <a:t>Administrative</a:t>
                      </a:r>
                      <a:r>
                        <a:rPr dirty="0" sz="1050" spc="-80">
                          <a:latin typeface="Calibri"/>
                          <a:cs typeface="Calibri"/>
                        </a:rPr>
                        <a:t> </a:t>
                      </a:r>
                      <a:r>
                        <a:rPr dirty="0" sz="1050" spc="-10">
                          <a:latin typeface="Calibri"/>
                          <a:cs typeface="Calibri"/>
                        </a:rPr>
                        <a:t>Travel</a:t>
                      </a: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tabLst>
                          <a:tab pos="301625" algn="l"/>
                        </a:tabLst>
                      </a:pPr>
                      <a:r>
                        <a:rPr dirty="0" sz="1050" spc="-5">
                          <a:latin typeface="Calibri"/>
                          <a:cs typeface="Calibri"/>
                        </a:rPr>
                        <a:t>$	</a:t>
                      </a:r>
                      <a:r>
                        <a:rPr dirty="0" sz="1050" spc="-10">
                          <a:latin typeface="Calibri"/>
                          <a:cs typeface="Calibri"/>
                        </a:rPr>
                        <a:t>5,000.00</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tabLst>
                          <a:tab pos="571500" algn="l"/>
                        </a:tabLst>
                      </a:pPr>
                      <a:r>
                        <a:rPr dirty="0" sz="1050" spc="-5">
                          <a:latin typeface="Calibri"/>
                          <a:cs typeface="Calibri"/>
                        </a:rPr>
                        <a:t>$	‐</a:t>
                      </a:r>
                      <a:endParaRPr sz="1050">
                        <a:latin typeface="Calibri"/>
                        <a:cs typeface="Calibri"/>
                      </a:endParaRPr>
                    </a:p>
                  </a:txBody>
                  <a:tcPr marL="0" marR="0" marB="0" marT="0">
                    <a:lnL w="10667">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tabLst>
                          <a:tab pos="570865" algn="l"/>
                        </a:tabLst>
                      </a:pPr>
                      <a:r>
                        <a:rPr dirty="0" sz="1050" spc="-5">
                          <a:latin typeface="Calibri"/>
                          <a:cs typeface="Calibri"/>
                        </a:rPr>
                        <a:t>$	‐</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tabLst>
                          <a:tab pos="570865" algn="l"/>
                        </a:tabLst>
                      </a:pPr>
                      <a:r>
                        <a:rPr dirty="0" sz="1050" spc="-5">
                          <a:latin typeface="Calibri"/>
                          <a:cs typeface="Calibri"/>
                        </a:rPr>
                        <a:t>$	‐</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tabLst>
                          <a:tab pos="377825" algn="l"/>
                        </a:tabLst>
                      </a:pPr>
                      <a:r>
                        <a:rPr dirty="0" sz="1050" spc="-5">
                          <a:latin typeface="Calibri"/>
                          <a:cs typeface="Calibri"/>
                        </a:rPr>
                        <a:t>$	</a:t>
                      </a:r>
                      <a:r>
                        <a:rPr dirty="0" sz="1050" spc="-10">
                          <a:latin typeface="Calibri"/>
                          <a:cs typeface="Calibri"/>
                        </a:rPr>
                        <a:t>139.02</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tabLst>
                          <a:tab pos="375920" algn="l"/>
                        </a:tabLst>
                      </a:pPr>
                      <a:r>
                        <a:rPr dirty="0" sz="1050" spc="-5">
                          <a:latin typeface="Calibri"/>
                          <a:cs typeface="Calibri"/>
                        </a:rPr>
                        <a:t>$	578.74</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r>
              <a:tr h="172212">
                <a:tc>
                  <a:txBody>
                    <a:bodyPr/>
                    <a:lstStyle/>
                    <a:p>
                      <a:pP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marL="16510">
                        <a:lnSpc>
                          <a:spcPts val="1180"/>
                        </a:lnSpc>
                      </a:pPr>
                      <a:r>
                        <a:rPr dirty="0" sz="1050" spc="-10">
                          <a:latin typeface="Calibri"/>
                          <a:cs typeface="Calibri"/>
                        </a:rPr>
                        <a:t>Executive</a:t>
                      </a:r>
                      <a:r>
                        <a:rPr dirty="0" sz="1050" spc="-20">
                          <a:latin typeface="Calibri"/>
                          <a:cs typeface="Calibri"/>
                        </a:rPr>
                        <a:t> </a:t>
                      </a:r>
                      <a:r>
                        <a:rPr dirty="0" sz="1050" spc="-10">
                          <a:latin typeface="Calibri"/>
                          <a:cs typeface="Calibri"/>
                        </a:rPr>
                        <a:t>Committee</a:t>
                      </a: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tabLst>
                          <a:tab pos="301625" algn="l"/>
                        </a:tabLst>
                      </a:pPr>
                      <a:r>
                        <a:rPr dirty="0" sz="1050" spc="-5">
                          <a:latin typeface="Calibri"/>
                          <a:cs typeface="Calibri"/>
                        </a:rPr>
                        <a:t>$	</a:t>
                      </a:r>
                      <a:r>
                        <a:rPr dirty="0" sz="1050" spc="-10">
                          <a:latin typeface="Calibri"/>
                          <a:cs typeface="Calibri"/>
                        </a:rPr>
                        <a:t>1,500.00</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tabLst>
                          <a:tab pos="275590" algn="l"/>
                        </a:tabLst>
                      </a:pPr>
                      <a:r>
                        <a:rPr dirty="0" sz="1050" spc="-5">
                          <a:latin typeface="Calibri"/>
                          <a:cs typeface="Calibri"/>
                        </a:rPr>
                        <a:t>$	1,263.60</a:t>
                      </a:r>
                      <a:endParaRPr sz="1050">
                        <a:latin typeface="Calibri"/>
                        <a:cs typeface="Calibri"/>
                      </a:endParaRPr>
                    </a:p>
                  </a:txBody>
                  <a:tcPr marL="0" marR="0" marB="0" marT="0">
                    <a:lnL w="10667">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tabLst>
                          <a:tab pos="571500" algn="l"/>
                        </a:tabLst>
                      </a:pPr>
                      <a:r>
                        <a:rPr dirty="0" sz="1050" spc="-5">
                          <a:latin typeface="Calibri"/>
                          <a:cs typeface="Calibri"/>
                        </a:rPr>
                        <a:t>$	‐</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tabLst>
                          <a:tab pos="570865" algn="l"/>
                        </a:tabLst>
                      </a:pPr>
                      <a:r>
                        <a:rPr dirty="0" sz="1050" spc="-5">
                          <a:latin typeface="Calibri"/>
                          <a:cs typeface="Calibri"/>
                        </a:rPr>
                        <a:t>$	‐</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tabLst>
                          <a:tab pos="276225" algn="l"/>
                        </a:tabLst>
                      </a:pPr>
                      <a:r>
                        <a:rPr dirty="0" sz="1050" spc="-5">
                          <a:latin typeface="Calibri"/>
                          <a:cs typeface="Calibri"/>
                        </a:rPr>
                        <a:t>$	</a:t>
                      </a:r>
                      <a:r>
                        <a:rPr dirty="0" sz="1050" spc="-10">
                          <a:latin typeface="Calibri"/>
                          <a:cs typeface="Calibri"/>
                        </a:rPr>
                        <a:t>1,562.84</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tabLst>
                          <a:tab pos="275590" algn="l"/>
                        </a:tabLst>
                      </a:pPr>
                      <a:r>
                        <a:rPr dirty="0" sz="1050" spc="-5">
                          <a:latin typeface="Calibri"/>
                          <a:cs typeface="Calibri"/>
                        </a:rPr>
                        <a:t>$	1,208.81</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r>
              <a:tr h="172211">
                <a:tc>
                  <a:txBody>
                    <a:bodyPr/>
                    <a:lstStyle/>
                    <a:p>
                      <a:pP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7">
                      <a:solidFill>
                        <a:srgbClr val="000000"/>
                      </a:solidFill>
                      <a:prstDash val="solid"/>
                    </a:lnT>
                    <a:lnB w="10668">
                      <a:solidFill>
                        <a:srgbClr val="000000"/>
                      </a:solidFill>
                      <a:prstDash val="solid"/>
                    </a:lnB>
                  </a:tcPr>
                </a:tc>
                <a:tc>
                  <a:txBody>
                    <a:bodyPr/>
                    <a:lstStyle/>
                    <a:p>
                      <a:pPr marL="16510">
                        <a:lnSpc>
                          <a:spcPts val="1180"/>
                        </a:lnSpc>
                      </a:pPr>
                      <a:r>
                        <a:rPr dirty="0" sz="1050" spc="-5">
                          <a:latin typeface="Calibri"/>
                          <a:cs typeface="Calibri"/>
                        </a:rPr>
                        <a:t>Legislative</a:t>
                      </a:r>
                      <a:r>
                        <a:rPr dirty="0" sz="1050" spc="-80">
                          <a:latin typeface="Calibri"/>
                          <a:cs typeface="Calibri"/>
                        </a:rPr>
                        <a:t> </a:t>
                      </a:r>
                      <a:r>
                        <a:rPr dirty="0" sz="1050" spc="-5">
                          <a:latin typeface="Calibri"/>
                          <a:cs typeface="Calibri"/>
                        </a:rPr>
                        <a:t>Committee</a:t>
                      </a: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7">
                      <a:solidFill>
                        <a:srgbClr val="000000"/>
                      </a:solidFill>
                      <a:prstDash val="solid"/>
                    </a:lnT>
                    <a:lnB w="10668">
                      <a:solidFill>
                        <a:srgbClr val="000000"/>
                      </a:solidFill>
                      <a:prstDash val="solid"/>
                    </a:lnB>
                  </a:tcPr>
                </a:tc>
                <a:tc>
                  <a:txBody>
                    <a:bodyPr/>
                    <a:lstStyle/>
                    <a:p>
                      <a:pPr marL="55880">
                        <a:lnSpc>
                          <a:spcPts val="1195"/>
                        </a:lnSpc>
                        <a:tabLst>
                          <a:tab pos="401955" algn="l"/>
                        </a:tabLst>
                      </a:pPr>
                      <a:r>
                        <a:rPr dirty="0" sz="1050" spc="-5">
                          <a:latin typeface="Calibri"/>
                          <a:cs typeface="Calibri"/>
                        </a:rPr>
                        <a:t>$	</a:t>
                      </a:r>
                      <a:r>
                        <a:rPr dirty="0" sz="1050" spc="-10">
                          <a:latin typeface="Calibri"/>
                          <a:cs typeface="Calibri"/>
                        </a:rPr>
                        <a:t>500.00</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7">
                      <a:solidFill>
                        <a:srgbClr val="000000"/>
                      </a:solidFill>
                      <a:prstDash val="solid"/>
                    </a:lnT>
                    <a:lnB w="10668">
                      <a:solidFill>
                        <a:srgbClr val="000000"/>
                      </a:solidFill>
                      <a:prstDash val="solid"/>
                    </a:lnB>
                  </a:tcPr>
                </a:tc>
                <a:tc>
                  <a:txBody>
                    <a:bodyPr/>
                    <a:lstStyle/>
                    <a:p>
                      <a:pPr marL="55880">
                        <a:lnSpc>
                          <a:spcPts val="1195"/>
                        </a:lnSpc>
                        <a:tabLst>
                          <a:tab pos="375285" algn="l"/>
                        </a:tabLst>
                      </a:pPr>
                      <a:r>
                        <a:rPr dirty="0" sz="1050" spc="-5">
                          <a:latin typeface="Calibri"/>
                          <a:cs typeface="Calibri"/>
                        </a:rPr>
                        <a:t>$	250.50</a:t>
                      </a:r>
                      <a:endParaRPr sz="1050">
                        <a:latin typeface="Calibri"/>
                        <a:cs typeface="Calibri"/>
                      </a:endParaRPr>
                    </a:p>
                  </a:txBody>
                  <a:tcPr marL="0" marR="0" marB="0" marT="0">
                    <a:lnL w="10667">
                      <a:solidFill>
                        <a:srgbClr val="000000"/>
                      </a:solidFill>
                      <a:prstDash val="solid"/>
                    </a:lnL>
                    <a:lnR w="10667">
                      <a:solidFill>
                        <a:srgbClr val="000000"/>
                      </a:solidFill>
                      <a:prstDash val="solid"/>
                    </a:lnR>
                    <a:lnT w="10667">
                      <a:solidFill>
                        <a:srgbClr val="000000"/>
                      </a:solidFill>
                      <a:prstDash val="solid"/>
                    </a:lnT>
                    <a:lnB w="10668">
                      <a:solidFill>
                        <a:srgbClr val="000000"/>
                      </a:solidFill>
                      <a:prstDash val="solid"/>
                    </a:lnB>
                  </a:tcPr>
                </a:tc>
                <a:tc>
                  <a:txBody>
                    <a:bodyPr/>
                    <a:lstStyle/>
                    <a:p>
                      <a:pPr marL="55880">
                        <a:lnSpc>
                          <a:spcPts val="1195"/>
                        </a:lnSpc>
                        <a:tabLst>
                          <a:tab pos="571500" algn="l"/>
                        </a:tabLst>
                      </a:pPr>
                      <a:r>
                        <a:rPr dirty="0" sz="1050" spc="-5">
                          <a:latin typeface="Calibri"/>
                          <a:cs typeface="Calibri"/>
                        </a:rPr>
                        <a:t>$	‐</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7">
                      <a:solidFill>
                        <a:srgbClr val="000000"/>
                      </a:solidFill>
                      <a:prstDash val="solid"/>
                    </a:lnT>
                    <a:lnB w="10668">
                      <a:solidFill>
                        <a:srgbClr val="000000"/>
                      </a:solidFill>
                      <a:prstDash val="solid"/>
                    </a:lnB>
                  </a:tcPr>
                </a:tc>
                <a:tc>
                  <a:txBody>
                    <a:bodyPr/>
                    <a:lstStyle/>
                    <a:p>
                      <a:pPr marL="55880">
                        <a:lnSpc>
                          <a:spcPts val="1195"/>
                        </a:lnSpc>
                        <a:tabLst>
                          <a:tab pos="570865" algn="l"/>
                        </a:tabLst>
                      </a:pPr>
                      <a:r>
                        <a:rPr dirty="0" sz="1050" spc="-5">
                          <a:latin typeface="Calibri"/>
                          <a:cs typeface="Calibri"/>
                        </a:rPr>
                        <a:t>$	‐</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7">
                      <a:solidFill>
                        <a:srgbClr val="000000"/>
                      </a:solidFill>
                      <a:prstDash val="solid"/>
                    </a:lnT>
                    <a:lnB w="10668">
                      <a:solidFill>
                        <a:srgbClr val="000000"/>
                      </a:solidFill>
                      <a:prstDash val="solid"/>
                    </a:lnB>
                  </a:tcPr>
                </a:tc>
                <a:tc>
                  <a:txBody>
                    <a:bodyPr/>
                    <a:lstStyle/>
                    <a:p>
                      <a:pPr marL="55880">
                        <a:lnSpc>
                          <a:spcPts val="1195"/>
                        </a:lnSpc>
                        <a:tabLst>
                          <a:tab pos="377825" algn="l"/>
                        </a:tabLst>
                      </a:pPr>
                      <a:r>
                        <a:rPr dirty="0" sz="1050" spc="-5">
                          <a:latin typeface="Calibri"/>
                          <a:cs typeface="Calibri"/>
                        </a:rPr>
                        <a:t>$	</a:t>
                      </a:r>
                      <a:r>
                        <a:rPr dirty="0" sz="1050" spc="-10">
                          <a:latin typeface="Calibri"/>
                          <a:cs typeface="Calibri"/>
                        </a:rPr>
                        <a:t>180.00</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7">
                      <a:solidFill>
                        <a:srgbClr val="000000"/>
                      </a:solidFill>
                      <a:prstDash val="solid"/>
                    </a:lnT>
                    <a:lnB w="10668">
                      <a:solidFill>
                        <a:srgbClr val="000000"/>
                      </a:solidFill>
                      <a:prstDash val="solid"/>
                    </a:lnB>
                  </a:tcPr>
                </a:tc>
                <a:tc>
                  <a:txBody>
                    <a:bodyPr/>
                    <a:lstStyle/>
                    <a:p>
                      <a:pPr marL="55880">
                        <a:lnSpc>
                          <a:spcPts val="1195"/>
                        </a:lnSpc>
                        <a:tabLst>
                          <a:tab pos="375920" algn="l"/>
                        </a:tabLst>
                      </a:pPr>
                      <a:r>
                        <a:rPr dirty="0" sz="1050" spc="-5">
                          <a:latin typeface="Calibri"/>
                          <a:cs typeface="Calibri"/>
                        </a:rPr>
                        <a:t>$	229.25</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7">
                      <a:solidFill>
                        <a:srgbClr val="000000"/>
                      </a:solidFill>
                      <a:prstDash val="solid"/>
                    </a:lnT>
                    <a:lnB w="10668">
                      <a:solidFill>
                        <a:srgbClr val="000000"/>
                      </a:solidFill>
                      <a:prstDash val="solid"/>
                    </a:lnB>
                  </a:tcPr>
                </a:tc>
              </a:tr>
              <a:tr h="172211">
                <a:tc>
                  <a:txBody>
                    <a:bodyPr/>
                    <a:lstStyle/>
                    <a:p>
                      <a:pP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8">
                      <a:solidFill>
                        <a:srgbClr val="000000"/>
                      </a:solidFill>
                      <a:prstDash val="solid"/>
                    </a:lnT>
                    <a:lnB w="10668">
                      <a:solidFill>
                        <a:srgbClr val="000000"/>
                      </a:solidFill>
                      <a:prstDash val="solid"/>
                    </a:lnB>
                  </a:tcPr>
                </a:tc>
                <a:tc>
                  <a:txBody>
                    <a:bodyPr/>
                    <a:lstStyle/>
                    <a:p>
                      <a:pPr marL="16510">
                        <a:lnSpc>
                          <a:spcPts val="1180"/>
                        </a:lnSpc>
                      </a:pPr>
                      <a:r>
                        <a:rPr dirty="0" sz="1050" spc="-5">
                          <a:latin typeface="Calibri"/>
                          <a:cs typeface="Calibri"/>
                        </a:rPr>
                        <a:t>Public Relations</a:t>
                      </a:r>
                      <a:r>
                        <a:rPr dirty="0" sz="1050" spc="-40">
                          <a:latin typeface="Calibri"/>
                          <a:cs typeface="Calibri"/>
                        </a:rPr>
                        <a:t> </a:t>
                      </a:r>
                      <a:r>
                        <a:rPr dirty="0" sz="1050" spc="-5">
                          <a:latin typeface="Calibri"/>
                          <a:cs typeface="Calibri"/>
                        </a:rPr>
                        <a:t>Committee</a:t>
                      </a: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195"/>
                        </a:lnSpc>
                        <a:tabLst>
                          <a:tab pos="301625" algn="l"/>
                        </a:tabLst>
                      </a:pPr>
                      <a:r>
                        <a:rPr dirty="0" sz="1050" spc="-5">
                          <a:latin typeface="Calibri"/>
                          <a:cs typeface="Calibri"/>
                        </a:rPr>
                        <a:t>$	</a:t>
                      </a:r>
                      <a:r>
                        <a:rPr dirty="0" sz="1050" spc="-10">
                          <a:latin typeface="Calibri"/>
                          <a:cs typeface="Calibri"/>
                        </a:rPr>
                        <a:t>1,400.00</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195"/>
                        </a:lnSpc>
                        <a:tabLst>
                          <a:tab pos="375920" algn="l"/>
                        </a:tabLst>
                      </a:pPr>
                      <a:r>
                        <a:rPr dirty="0" sz="1050" spc="-5">
                          <a:latin typeface="Calibri"/>
                          <a:cs typeface="Calibri"/>
                        </a:rPr>
                        <a:t>$	863.73</a:t>
                      </a:r>
                      <a:endParaRPr sz="1050">
                        <a:latin typeface="Calibri"/>
                        <a:cs typeface="Calibri"/>
                      </a:endParaRPr>
                    </a:p>
                  </a:txBody>
                  <a:tcPr marL="0" marR="0" marB="0" marT="0">
                    <a:lnL w="10667">
                      <a:solidFill>
                        <a:srgbClr val="000000"/>
                      </a:solidFill>
                      <a:prstDash val="solid"/>
                    </a:lnL>
                    <a:lnR w="10667">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195"/>
                        </a:lnSpc>
                        <a:tabLst>
                          <a:tab pos="274955" algn="l"/>
                        </a:tabLst>
                      </a:pPr>
                      <a:r>
                        <a:rPr dirty="0" sz="1050" spc="-5">
                          <a:latin typeface="Calibri"/>
                          <a:cs typeface="Calibri"/>
                        </a:rPr>
                        <a:t>$	1,400.00</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195"/>
                        </a:lnSpc>
                        <a:tabLst>
                          <a:tab pos="275590" algn="l"/>
                        </a:tabLst>
                      </a:pPr>
                      <a:r>
                        <a:rPr dirty="0" sz="1050" spc="-5">
                          <a:latin typeface="Calibri"/>
                          <a:cs typeface="Calibri"/>
                        </a:rPr>
                        <a:t>$	1,109.68</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195"/>
                        </a:lnSpc>
                        <a:tabLst>
                          <a:tab pos="275590" algn="l"/>
                        </a:tabLst>
                      </a:pPr>
                      <a:r>
                        <a:rPr dirty="0" sz="1050" spc="-5">
                          <a:latin typeface="Calibri"/>
                          <a:cs typeface="Calibri"/>
                        </a:rPr>
                        <a:t>$	1,348.00</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195"/>
                        </a:lnSpc>
                        <a:tabLst>
                          <a:tab pos="275590" algn="l"/>
                        </a:tabLst>
                      </a:pPr>
                      <a:r>
                        <a:rPr dirty="0" sz="1050" spc="-5">
                          <a:latin typeface="Calibri"/>
                          <a:cs typeface="Calibri"/>
                        </a:rPr>
                        <a:t>$	1,200.00</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8">
                      <a:solidFill>
                        <a:srgbClr val="000000"/>
                      </a:solidFill>
                      <a:prstDash val="solid"/>
                    </a:lnT>
                    <a:lnB w="10668">
                      <a:solidFill>
                        <a:srgbClr val="000000"/>
                      </a:solidFill>
                      <a:prstDash val="solid"/>
                    </a:lnB>
                  </a:tcPr>
                </a:tc>
              </a:tr>
              <a:tr h="172212">
                <a:tc>
                  <a:txBody>
                    <a:bodyPr/>
                    <a:lstStyle/>
                    <a:p>
                      <a:pP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8">
                      <a:solidFill>
                        <a:srgbClr val="000000"/>
                      </a:solidFill>
                      <a:prstDash val="solid"/>
                    </a:lnT>
                    <a:lnB w="10668">
                      <a:solidFill>
                        <a:srgbClr val="000000"/>
                      </a:solidFill>
                      <a:prstDash val="solid"/>
                    </a:lnB>
                  </a:tcPr>
                </a:tc>
                <a:tc>
                  <a:txBody>
                    <a:bodyPr/>
                    <a:lstStyle/>
                    <a:p>
                      <a:pPr marL="16510">
                        <a:lnSpc>
                          <a:spcPts val="1180"/>
                        </a:lnSpc>
                      </a:pPr>
                      <a:r>
                        <a:rPr dirty="0" sz="1050" spc="-5">
                          <a:latin typeface="Calibri"/>
                          <a:cs typeface="Calibri"/>
                        </a:rPr>
                        <a:t>Legal</a:t>
                      </a:r>
                      <a:r>
                        <a:rPr dirty="0" sz="1050" spc="-65">
                          <a:latin typeface="Calibri"/>
                          <a:cs typeface="Calibri"/>
                        </a:rPr>
                        <a:t> </a:t>
                      </a:r>
                      <a:r>
                        <a:rPr dirty="0" sz="1050" spc="-5">
                          <a:latin typeface="Calibri"/>
                          <a:cs typeface="Calibri"/>
                        </a:rPr>
                        <a:t>Assistance</a:t>
                      </a: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195"/>
                        </a:lnSpc>
                        <a:tabLst>
                          <a:tab pos="301625" algn="l"/>
                        </a:tabLst>
                      </a:pPr>
                      <a:r>
                        <a:rPr dirty="0" sz="1050" spc="-5">
                          <a:latin typeface="Calibri"/>
                          <a:cs typeface="Calibri"/>
                        </a:rPr>
                        <a:t>$	</a:t>
                      </a:r>
                      <a:r>
                        <a:rPr dirty="0" sz="1050" spc="-10">
                          <a:latin typeface="Calibri"/>
                          <a:cs typeface="Calibri"/>
                        </a:rPr>
                        <a:t>3,000.00</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195"/>
                        </a:lnSpc>
                        <a:tabLst>
                          <a:tab pos="275590" algn="l"/>
                        </a:tabLst>
                      </a:pPr>
                      <a:r>
                        <a:rPr dirty="0" sz="1050" spc="-5">
                          <a:latin typeface="Calibri"/>
                          <a:cs typeface="Calibri"/>
                        </a:rPr>
                        <a:t>$	2,250.00</a:t>
                      </a:r>
                      <a:endParaRPr sz="1050">
                        <a:latin typeface="Calibri"/>
                        <a:cs typeface="Calibri"/>
                      </a:endParaRPr>
                    </a:p>
                  </a:txBody>
                  <a:tcPr marL="0" marR="0" marB="0" marT="0">
                    <a:lnL w="10667">
                      <a:solidFill>
                        <a:srgbClr val="000000"/>
                      </a:solidFill>
                      <a:prstDash val="solid"/>
                    </a:lnL>
                    <a:lnR w="10667">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195"/>
                        </a:lnSpc>
                        <a:tabLst>
                          <a:tab pos="375920" algn="l"/>
                        </a:tabLst>
                      </a:pPr>
                      <a:r>
                        <a:rPr dirty="0" sz="1050" spc="-5">
                          <a:latin typeface="Calibri"/>
                          <a:cs typeface="Calibri"/>
                        </a:rPr>
                        <a:t>$	750.00</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195"/>
                        </a:lnSpc>
                        <a:tabLst>
                          <a:tab pos="375920" algn="l"/>
                        </a:tabLst>
                      </a:pPr>
                      <a:r>
                        <a:rPr dirty="0" sz="1050" spc="-5">
                          <a:latin typeface="Calibri"/>
                          <a:cs typeface="Calibri"/>
                        </a:rPr>
                        <a:t>$	597.50</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195"/>
                        </a:lnSpc>
                        <a:tabLst>
                          <a:tab pos="375920" algn="l"/>
                        </a:tabLst>
                      </a:pPr>
                      <a:r>
                        <a:rPr dirty="0" sz="1050" spc="-5">
                          <a:latin typeface="Calibri"/>
                          <a:cs typeface="Calibri"/>
                        </a:rPr>
                        <a:t>$	850.00</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195"/>
                        </a:lnSpc>
                        <a:tabLst>
                          <a:tab pos="375920" algn="l"/>
                        </a:tabLst>
                      </a:pPr>
                      <a:r>
                        <a:rPr dirty="0" sz="1050" spc="-5">
                          <a:latin typeface="Calibri"/>
                          <a:cs typeface="Calibri"/>
                        </a:rPr>
                        <a:t>$	500.00</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8">
                      <a:solidFill>
                        <a:srgbClr val="000000"/>
                      </a:solidFill>
                      <a:prstDash val="solid"/>
                    </a:lnT>
                    <a:lnB w="10668">
                      <a:solidFill>
                        <a:srgbClr val="000000"/>
                      </a:solidFill>
                      <a:prstDash val="solid"/>
                    </a:lnB>
                  </a:tcPr>
                </a:tc>
              </a:tr>
              <a:tr h="172212">
                <a:tc>
                  <a:txBody>
                    <a:bodyPr/>
                    <a:lstStyle/>
                    <a:p>
                      <a:pP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8">
                      <a:solidFill>
                        <a:srgbClr val="000000"/>
                      </a:solidFill>
                      <a:prstDash val="solid"/>
                    </a:lnT>
                    <a:lnB w="10667">
                      <a:solidFill>
                        <a:srgbClr val="000000"/>
                      </a:solidFill>
                      <a:prstDash val="solid"/>
                    </a:lnB>
                  </a:tcPr>
                </a:tc>
                <a:tc>
                  <a:txBody>
                    <a:bodyPr/>
                    <a:lstStyle/>
                    <a:p>
                      <a:pPr marL="16510">
                        <a:lnSpc>
                          <a:spcPts val="1185"/>
                        </a:lnSpc>
                      </a:pPr>
                      <a:r>
                        <a:rPr dirty="0" sz="1050" spc="-5">
                          <a:latin typeface="Calibri"/>
                          <a:cs typeface="Calibri"/>
                        </a:rPr>
                        <a:t>School Administration</a:t>
                      </a:r>
                      <a:r>
                        <a:rPr dirty="0" sz="1050" spc="-25">
                          <a:latin typeface="Calibri"/>
                          <a:cs typeface="Calibri"/>
                        </a:rPr>
                        <a:t> </a:t>
                      </a:r>
                      <a:r>
                        <a:rPr dirty="0" sz="1050" spc="-5">
                          <a:latin typeface="Calibri"/>
                          <a:cs typeface="Calibri"/>
                        </a:rPr>
                        <a:t>Coalition</a:t>
                      </a: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8">
                      <a:solidFill>
                        <a:srgbClr val="000000"/>
                      </a:solidFill>
                      <a:prstDash val="solid"/>
                    </a:lnT>
                    <a:lnB w="10667">
                      <a:solidFill>
                        <a:srgbClr val="000000"/>
                      </a:solidFill>
                      <a:prstDash val="solid"/>
                    </a:lnB>
                  </a:tcPr>
                </a:tc>
                <a:tc>
                  <a:txBody>
                    <a:bodyPr/>
                    <a:lstStyle/>
                    <a:p>
                      <a:pPr marL="55880">
                        <a:lnSpc>
                          <a:spcPts val="1195"/>
                        </a:lnSpc>
                      </a:pPr>
                      <a:r>
                        <a:rPr dirty="0" sz="1050" spc="-5">
                          <a:latin typeface="Calibri"/>
                          <a:cs typeface="Calibri"/>
                        </a:rPr>
                        <a:t>$  </a:t>
                      </a:r>
                      <a:r>
                        <a:rPr dirty="0" sz="1050" spc="95">
                          <a:latin typeface="Calibri"/>
                          <a:cs typeface="Calibri"/>
                        </a:rPr>
                        <a:t> </a:t>
                      </a:r>
                      <a:r>
                        <a:rPr dirty="0" sz="1050" spc="-10">
                          <a:latin typeface="Calibri"/>
                          <a:cs typeface="Calibri"/>
                        </a:rPr>
                        <a:t>17,000.00</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8">
                      <a:solidFill>
                        <a:srgbClr val="000000"/>
                      </a:solidFill>
                      <a:prstDash val="solid"/>
                    </a:lnT>
                    <a:lnB w="10667">
                      <a:solidFill>
                        <a:srgbClr val="000000"/>
                      </a:solidFill>
                      <a:prstDash val="solid"/>
                    </a:lnB>
                  </a:tcPr>
                </a:tc>
                <a:tc>
                  <a:txBody>
                    <a:bodyPr/>
                    <a:lstStyle/>
                    <a:p>
                      <a:pPr marL="55880">
                        <a:lnSpc>
                          <a:spcPts val="1195"/>
                        </a:lnSpc>
                      </a:pPr>
                      <a:r>
                        <a:rPr dirty="0" sz="1050" spc="-5">
                          <a:latin typeface="Calibri"/>
                          <a:cs typeface="Calibri"/>
                        </a:rPr>
                        <a:t>$ </a:t>
                      </a:r>
                      <a:r>
                        <a:rPr dirty="0" sz="1050" spc="125">
                          <a:latin typeface="Calibri"/>
                          <a:cs typeface="Calibri"/>
                        </a:rPr>
                        <a:t> </a:t>
                      </a:r>
                      <a:r>
                        <a:rPr dirty="0" sz="1050" spc="-5">
                          <a:latin typeface="Calibri"/>
                          <a:cs typeface="Calibri"/>
                        </a:rPr>
                        <a:t>17,000.00</a:t>
                      </a:r>
                      <a:endParaRPr sz="1050">
                        <a:latin typeface="Calibri"/>
                        <a:cs typeface="Calibri"/>
                      </a:endParaRPr>
                    </a:p>
                  </a:txBody>
                  <a:tcPr marL="0" marR="0" marB="0" marT="0">
                    <a:lnL w="10667">
                      <a:solidFill>
                        <a:srgbClr val="000000"/>
                      </a:solidFill>
                      <a:prstDash val="solid"/>
                    </a:lnL>
                    <a:lnR w="10667">
                      <a:solidFill>
                        <a:srgbClr val="000000"/>
                      </a:solidFill>
                      <a:prstDash val="solid"/>
                    </a:lnR>
                    <a:lnT w="10668">
                      <a:solidFill>
                        <a:srgbClr val="000000"/>
                      </a:solidFill>
                      <a:prstDash val="solid"/>
                    </a:lnT>
                    <a:lnB w="10667">
                      <a:solidFill>
                        <a:srgbClr val="000000"/>
                      </a:solidFill>
                      <a:prstDash val="solid"/>
                    </a:lnB>
                  </a:tcPr>
                </a:tc>
                <a:tc>
                  <a:txBody>
                    <a:bodyPr/>
                    <a:lstStyle/>
                    <a:p>
                      <a:pPr marL="55880">
                        <a:lnSpc>
                          <a:spcPts val="1195"/>
                        </a:lnSpc>
                      </a:pPr>
                      <a:r>
                        <a:rPr dirty="0" sz="1050" spc="-5">
                          <a:latin typeface="Calibri"/>
                          <a:cs typeface="Calibri"/>
                        </a:rPr>
                        <a:t>$ </a:t>
                      </a:r>
                      <a:r>
                        <a:rPr dirty="0" sz="1050" spc="130">
                          <a:latin typeface="Calibri"/>
                          <a:cs typeface="Calibri"/>
                        </a:rPr>
                        <a:t> </a:t>
                      </a:r>
                      <a:r>
                        <a:rPr dirty="0" sz="1050" spc="-5">
                          <a:latin typeface="Calibri"/>
                          <a:cs typeface="Calibri"/>
                        </a:rPr>
                        <a:t>17,000.00</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8">
                      <a:solidFill>
                        <a:srgbClr val="000000"/>
                      </a:solidFill>
                      <a:prstDash val="solid"/>
                    </a:lnT>
                    <a:lnB w="10667">
                      <a:solidFill>
                        <a:srgbClr val="000000"/>
                      </a:solidFill>
                      <a:prstDash val="solid"/>
                    </a:lnB>
                  </a:tcPr>
                </a:tc>
                <a:tc>
                  <a:txBody>
                    <a:bodyPr/>
                    <a:lstStyle/>
                    <a:p>
                      <a:pPr marL="55880">
                        <a:lnSpc>
                          <a:spcPts val="1195"/>
                        </a:lnSpc>
                      </a:pPr>
                      <a:r>
                        <a:rPr dirty="0" sz="1050" spc="-5">
                          <a:latin typeface="Calibri"/>
                          <a:cs typeface="Calibri"/>
                        </a:rPr>
                        <a:t>$ </a:t>
                      </a:r>
                      <a:r>
                        <a:rPr dirty="0" sz="1050" spc="130">
                          <a:latin typeface="Calibri"/>
                          <a:cs typeface="Calibri"/>
                        </a:rPr>
                        <a:t> </a:t>
                      </a:r>
                      <a:r>
                        <a:rPr dirty="0" sz="1050" spc="-5">
                          <a:latin typeface="Calibri"/>
                          <a:cs typeface="Calibri"/>
                        </a:rPr>
                        <a:t>17,000.00</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8">
                      <a:solidFill>
                        <a:srgbClr val="000000"/>
                      </a:solidFill>
                      <a:prstDash val="solid"/>
                    </a:lnT>
                    <a:lnB w="10667">
                      <a:solidFill>
                        <a:srgbClr val="000000"/>
                      </a:solidFill>
                      <a:prstDash val="solid"/>
                    </a:lnB>
                  </a:tcPr>
                </a:tc>
                <a:tc>
                  <a:txBody>
                    <a:bodyPr/>
                    <a:lstStyle/>
                    <a:p>
                      <a:pPr marL="55880">
                        <a:lnSpc>
                          <a:spcPts val="1195"/>
                        </a:lnSpc>
                      </a:pPr>
                      <a:r>
                        <a:rPr dirty="0" sz="1050" spc="-5">
                          <a:latin typeface="Calibri"/>
                          <a:cs typeface="Calibri"/>
                        </a:rPr>
                        <a:t>$ </a:t>
                      </a:r>
                      <a:r>
                        <a:rPr dirty="0" sz="1050" spc="130">
                          <a:latin typeface="Calibri"/>
                          <a:cs typeface="Calibri"/>
                        </a:rPr>
                        <a:t> </a:t>
                      </a:r>
                      <a:r>
                        <a:rPr dirty="0" sz="1050" spc="-5">
                          <a:latin typeface="Calibri"/>
                          <a:cs typeface="Calibri"/>
                        </a:rPr>
                        <a:t>16,000.00</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8">
                      <a:solidFill>
                        <a:srgbClr val="000000"/>
                      </a:solidFill>
                      <a:prstDash val="solid"/>
                    </a:lnT>
                    <a:lnB w="10667">
                      <a:solidFill>
                        <a:srgbClr val="000000"/>
                      </a:solidFill>
                      <a:prstDash val="solid"/>
                    </a:lnB>
                  </a:tcPr>
                </a:tc>
                <a:tc>
                  <a:txBody>
                    <a:bodyPr/>
                    <a:lstStyle/>
                    <a:p>
                      <a:pPr marL="55880">
                        <a:lnSpc>
                          <a:spcPts val="1195"/>
                        </a:lnSpc>
                      </a:pPr>
                      <a:r>
                        <a:rPr dirty="0" sz="1050" spc="-5">
                          <a:latin typeface="Calibri"/>
                          <a:cs typeface="Calibri"/>
                        </a:rPr>
                        <a:t>$ </a:t>
                      </a:r>
                      <a:r>
                        <a:rPr dirty="0" sz="1050" spc="130">
                          <a:latin typeface="Calibri"/>
                          <a:cs typeface="Calibri"/>
                        </a:rPr>
                        <a:t> </a:t>
                      </a:r>
                      <a:r>
                        <a:rPr dirty="0" sz="1050" spc="-5">
                          <a:latin typeface="Calibri"/>
                          <a:cs typeface="Calibri"/>
                        </a:rPr>
                        <a:t>16,000.00</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8">
                      <a:solidFill>
                        <a:srgbClr val="000000"/>
                      </a:solidFill>
                      <a:prstDash val="solid"/>
                    </a:lnT>
                    <a:lnB w="10667">
                      <a:solidFill>
                        <a:srgbClr val="000000"/>
                      </a:solidFill>
                      <a:prstDash val="solid"/>
                    </a:lnB>
                  </a:tcPr>
                </a:tc>
              </a:tr>
              <a:tr h="172211">
                <a:tc>
                  <a:txBody>
                    <a:bodyPr/>
                    <a:lstStyle/>
                    <a:p>
                      <a:pP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marL="16510">
                        <a:lnSpc>
                          <a:spcPts val="1185"/>
                        </a:lnSpc>
                      </a:pPr>
                      <a:r>
                        <a:rPr dirty="0" sz="1050" spc="-10">
                          <a:latin typeface="Calibri"/>
                          <a:cs typeface="Calibri"/>
                        </a:rPr>
                        <a:t>MO </a:t>
                      </a:r>
                      <a:r>
                        <a:rPr dirty="0" sz="1050" spc="-5">
                          <a:latin typeface="Calibri"/>
                          <a:cs typeface="Calibri"/>
                        </a:rPr>
                        <a:t>Education</a:t>
                      </a:r>
                      <a:r>
                        <a:rPr dirty="0" sz="1050" spc="-55">
                          <a:latin typeface="Calibri"/>
                          <a:cs typeface="Calibri"/>
                        </a:rPr>
                        <a:t> </a:t>
                      </a:r>
                      <a:r>
                        <a:rPr dirty="0" sz="1050" spc="-5">
                          <a:latin typeface="Calibri"/>
                          <a:cs typeface="Calibri"/>
                        </a:rPr>
                        <a:t>Roundtable</a:t>
                      </a: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tabLst>
                          <a:tab pos="301625" algn="l"/>
                        </a:tabLst>
                      </a:pPr>
                      <a:r>
                        <a:rPr dirty="0" sz="1050" spc="-5">
                          <a:latin typeface="Calibri"/>
                          <a:cs typeface="Calibri"/>
                        </a:rPr>
                        <a:t>$	</a:t>
                      </a:r>
                      <a:r>
                        <a:rPr dirty="0" sz="1050" spc="-10">
                          <a:latin typeface="Calibri"/>
                          <a:cs typeface="Calibri"/>
                        </a:rPr>
                        <a:t>1,000.00</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tabLst>
                          <a:tab pos="275590" algn="l"/>
                        </a:tabLst>
                      </a:pPr>
                      <a:r>
                        <a:rPr dirty="0" sz="1050" spc="-5">
                          <a:latin typeface="Calibri"/>
                          <a:cs typeface="Calibri"/>
                        </a:rPr>
                        <a:t>$	1,000.00</a:t>
                      </a:r>
                      <a:endParaRPr sz="1050">
                        <a:latin typeface="Calibri"/>
                        <a:cs typeface="Calibri"/>
                      </a:endParaRPr>
                    </a:p>
                  </a:txBody>
                  <a:tcPr marL="0" marR="0" marB="0" marT="0">
                    <a:lnL w="10667">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tabLst>
                          <a:tab pos="571500" algn="l"/>
                        </a:tabLst>
                      </a:pPr>
                      <a:r>
                        <a:rPr dirty="0" sz="1050" spc="-5">
                          <a:latin typeface="Calibri"/>
                          <a:cs typeface="Calibri"/>
                        </a:rPr>
                        <a:t>$	‐</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tabLst>
                          <a:tab pos="276225" algn="l"/>
                        </a:tabLst>
                      </a:pPr>
                      <a:r>
                        <a:rPr dirty="0" sz="1050" spc="-5">
                          <a:latin typeface="Calibri"/>
                          <a:cs typeface="Calibri"/>
                        </a:rPr>
                        <a:t>$	</a:t>
                      </a:r>
                      <a:r>
                        <a:rPr dirty="0" sz="1050" spc="-10">
                          <a:latin typeface="Calibri"/>
                          <a:cs typeface="Calibri"/>
                        </a:rPr>
                        <a:t>1,000.00</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tabLst>
                          <a:tab pos="275590" algn="l"/>
                        </a:tabLst>
                      </a:pPr>
                      <a:r>
                        <a:rPr dirty="0" sz="1050" spc="-5">
                          <a:latin typeface="Calibri"/>
                          <a:cs typeface="Calibri"/>
                        </a:rPr>
                        <a:t>$	1,000.00</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tabLst>
                          <a:tab pos="275590" algn="l"/>
                        </a:tabLst>
                      </a:pPr>
                      <a:r>
                        <a:rPr dirty="0" sz="1050" spc="-5">
                          <a:latin typeface="Calibri"/>
                          <a:cs typeface="Calibri"/>
                        </a:rPr>
                        <a:t>$	1,000.00</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r>
              <a:tr h="172212">
                <a:tc>
                  <a:txBody>
                    <a:bodyPr/>
                    <a:lstStyle/>
                    <a:p>
                      <a:pP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marL="16510">
                        <a:lnSpc>
                          <a:spcPts val="1180"/>
                        </a:lnSpc>
                      </a:pPr>
                      <a:r>
                        <a:rPr dirty="0" sz="1050" spc="-5">
                          <a:latin typeface="Calibri"/>
                          <a:cs typeface="Calibri"/>
                        </a:rPr>
                        <a:t>Audit</a:t>
                      </a: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tabLst>
                          <a:tab pos="301625" algn="l"/>
                        </a:tabLst>
                      </a:pPr>
                      <a:r>
                        <a:rPr dirty="0" sz="1050" spc="-5">
                          <a:latin typeface="Calibri"/>
                          <a:cs typeface="Calibri"/>
                        </a:rPr>
                        <a:t>$	</a:t>
                      </a:r>
                      <a:r>
                        <a:rPr dirty="0" sz="1050" spc="-10">
                          <a:latin typeface="Calibri"/>
                          <a:cs typeface="Calibri"/>
                        </a:rPr>
                        <a:t>6,600.00</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tabLst>
                          <a:tab pos="275590" algn="l"/>
                        </a:tabLst>
                      </a:pPr>
                      <a:r>
                        <a:rPr dirty="0" sz="1050" spc="-5">
                          <a:latin typeface="Calibri"/>
                          <a:cs typeface="Calibri"/>
                        </a:rPr>
                        <a:t>$	6,000.00</a:t>
                      </a:r>
                      <a:endParaRPr sz="1050">
                        <a:latin typeface="Calibri"/>
                        <a:cs typeface="Calibri"/>
                      </a:endParaRPr>
                    </a:p>
                  </a:txBody>
                  <a:tcPr marL="0" marR="0" marB="0" marT="0">
                    <a:lnL w="10667">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tabLst>
                          <a:tab pos="275590" algn="l"/>
                        </a:tabLst>
                      </a:pPr>
                      <a:r>
                        <a:rPr dirty="0" sz="1050" spc="-5">
                          <a:latin typeface="Calibri"/>
                          <a:cs typeface="Calibri"/>
                        </a:rPr>
                        <a:t>$	5,000.00</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tabLst>
                          <a:tab pos="275590" algn="l"/>
                        </a:tabLst>
                      </a:pPr>
                      <a:r>
                        <a:rPr dirty="0" sz="1050" spc="-5">
                          <a:latin typeface="Calibri"/>
                          <a:cs typeface="Calibri"/>
                        </a:rPr>
                        <a:t>$	3,100.00</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tabLst>
                          <a:tab pos="275590" algn="l"/>
                        </a:tabLst>
                      </a:pPr>
                      <a:r>
                        <a:rPr dirty="0" sz="1050" spc="-5">
                          <a:latin typeface="Calibri"/>
                          <a:cs typeface="Calibri"/>
                        </a:rPr>
                        <a:t>$	2,950.00</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7">
                      <a:solidFill>
                        <a:srgbClr val="000000"/>
                      </a:solidFill>
                      <a:prstDash val="solid"/>
                    </a:lnT>
                    <a:lnB w="10667">
                      <a:solidFill>
                        <a:srgbClr val="000000"/>
                      </a:solidFill>
                      <a:prstDash val="solid"/>
                    </a:lnB>
                  </a:tcPr>
                </a:tc>
                <a:tc>
                  <a:txBody>
                    <a:bodyPr/>
                    <a:lstStyle/>
                    <a:p>
                      <a:pPr marL="55880">
                        <a:lnSpc>
                          <a:spcPts val="1195"/>
                        </a:lnSpc>
                        <a:tabLst>
                          <a:tab pos="275590" algn="l"/>
                        </a:tabLst>
                      </a:pPr>
                      <a:r>
                        <a:rPr dirty="0" sz="1050" spc="-5">
                          <a:latin typeface="Calibri"/>
                          <a:cs typeface="Calibri"/>
                        </a:rPr>
                        <a:t>$	2,800.00</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7">
                      <a:solidFill>
                        <a:srgbClr val="000000"/>
                      </a:solidFill>
                      <a:prstDash val="solid"/>
                    </a:lnT>
                    <a:lnB w="10667">
                      <a:solidFill>
                        <a:srgbClr val="000000"/>
                      </a:solidFill>
                      <a:prstDash val="solid"/>
                    </a:lnB>
                  </a:tcPr>
                </a:tc>
              </a:tr>
              <a:tr h="172211">
                <a:tc>
                  <a:txBody>
                    <a:bodyPr/>
                    <a:lstStyle/>
                    <a:p>
                      <a:pP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7">
                      <a:solidFill>
                        <a:srgbClr val="000000"/>
                      </a:solidFill>
                      <a:prstDash val="solid"/>
                    </a:lnT>
                    <a:lnB w="10668">
                      <a:solidFill>
                        <a:srgbClr val="000000"/>
                      </a:solidFill>
                      <a:prstDash val="solid"/>
                    </a:lnB>
                  </a:tcPr>
                </a:tc>
                <a:tc>
                  <a:txBody>
                    <a:bodyPr/>
                    <a:lstStyle/>
                    <a:p>
                      <a:pPr marL="16510">
                        <a:lnSpc>
                          <a:spcPts val="1180"/>
                        </a:lnSpc>
                      </a:pPr>
                      <a:r>
                        <a:rPr dirty="0" sz="1050" spc="-5">
                          <a:latin typeface="Calibri"/>
                          <a:cs typeface="Calibri"/>
                        </a:rPr>
                        <a:t>Bank</a:t>
                      </a:r>
                      <a:r>
                        <a:rPr dirty="0" sz="1050" spc="-80">
                          <a:latin typeface="Calibri"/>
                          <a:cs typeface="Calibri"/>
                        </a:rPr>
                        <a:t> </a:t>
                      </a:r>
                      <a:r>
                        <a:rPr dirty="0" sz="1050" spc="-10">
                          <a:latin typeface="Calibri"/>
                          <a:cs typeface="Calibri"/>
                        </a:rPr>
                        <a:t>Fees</a:t>
                      </a: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7">
                      <a:solidFill>
                        <a:srgbClr val="000000"/>
                      </a:solidFill>
                      <a:prstDash val="solid"/>
                    </a:lnT>
                    <a:lnB w="10668">
                      <a:solidFill>
                        <a:srgbClr val="000000"/>
                      </a:solidFill>
                      <a:prstDash val="solid"/>
                    </a:lnB>
                  </a:tcPr>
                </a:tc>
                <a:tc>
                  <a:txBody>
                    <a:bodyPr/>
                    <a:lstStyle/>
                    <a:p>
                      <a:pPr marL="55880">
                        <a:lnSpc>
                          <a:spcPts val="1195"/>
                        </a:lnSpc>
                      </a:pPr>
                      <a:r>
                        <a:rPr dirty="0" sz="1050" spc="-5">
                          <a:latin typeface="Calibri"/>
                          <a:cs typeface="Calibri"/>
                        </a:rPr>
                        <a:t>$  </a:t>
                      </a:r>
                      <a:r>
                        <a:rPr dirty="0" sz="1050" spc="95">
                          <a:latin typeface="Calibri"/>
                          <a:cs typeface="Calibri"/>
                        </a:rPr>
                        <a:t> </a:t>
                      </a:r>
                      <a:r>
                        <a:rPr dirty="0" sz="1050" spc="-10">
                          <a:latin typeface="Calibri"/>
                          <a:cs typeface="Calibri"/>
                        </a:rPr>
                        <a:t>14,000.00</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7">
                      <a:solidFill>
                        <a:srgbClr val="000000"/>
                      </a:solidFill>
                      <a:prstDash val="solid"/>
                    </a:lnT>
                    <a:lnB w="10668">
                      <a:solidFill>
                        <a:srgbClr val="000000"/>
                      </a:solidFill>
                      <a:prstDash val="solid"/>
                    </a:lnB>
                  </a:tcPr>
                </a:tc>
                <a:tc>
                  <a:txBody>
                    <a:bodyPr/>
                    <a:lstStyle/>
                    <a:p>
                      <a:pPr marL="55880">
                        <a:lnSpc>
                          <a:spcPts val="1195"/>
                        </a:lnSpc>
                      </a:pPr>
                      <a:r>
                        <a:rPr dirty="0" sz="1050" spc="-5">
                          <a:latin typeface="Calibri"/>
                          <a:cs typeface="Calibri"/>
                        </a:rPr>
                        <a:t>$ </a:t>
                      </a:r>
                      <a:r>
                        <a:rPr dirty="0" sz="1050" spc="125">
                          <a:latin typeface="Calibri"/>
                          <a:cs typeface="Calibri"/>
                        </a:rPr>
                        <a:t> </a:t>
                      </a:r>
                      <a:r>
                        <a:rPr dirty="0" sz="1050" spc="-5">
                          <a:latin typeface="Calibri"/>
                          <a:cs typeface="Calibri"/>
                        </a:rPr>
                        <a:t>15,803.30</a:t>
                      </a:r>
                      <a:endParaRPr sz="1050">
                        <a:latin typeface="Calibri"/>
                        <a:cs typeface="Calibri"/>
                      </a:endParaRPr>
                    </a:p>
                  </a:txBody>
                  <a:tcPr marL="0" marR="0" marB="0" marT="0">
                    <a:lnL w="10667">
                      <a:solidFill>
                        <a:srgbClr val="000000"/>
                      </a:solidFill>
                      <a:prstDash val="solid"/>
                    </a:lnL>
                    <a:lnR w="10667">
                      <a:solidFill>
                        <a:srgbClr val="000000"/>
                      </a:solidFill>
                      <a:prstDash val="solid"/>
                    </a:lnR>
                    <a:lnT w="10667">
                      <a:solidFill>
                        <a:srgbClr val="000000"/>
                      </a:solidFill>
                      <a:prstDash val="solid"/>
                    </a:lnT>
                    <a:lnB w="10668">
                      <a:solidFill>
                        <a:srgbClr val="000000"/>
                      </a:solidFill>
                      <a:prstDash val="solid"/>
                    </a:lnB>
                  </a:tcPr>
                </a:tc>
                <a:tc>
                  <a:txBody>
                    <a:bodyPr/>
                    <a:lstStyle/>
                    <a:p>
                      <a:pPr marL="55880">
                        <a:lnSpc>
                          <a:spcPts val="1195"/>
                        </a:lnSpc>
                      </a:pPr>
                      <a:r>
                        <a:rPr dirty="0" sz="1050" spc="-5">
                          <a:latin typeface="Calibri"/>
                          <a:cs typeface="Calibri"/>
                        </a:rPr>
                        <a:t>$ </a:t>
                      </a:r>
                      <a:r>
                        <a:rPr dirty="0" sz="1050" spc="130">
                          <a:latin typeface="Calibri"/>
                          <a:cs typeface="Calibri"/>
                        </a:rPr>
                        <a:t> </a:t>
                      </a:r>
                      <a:r>
                        <a:rPr dirty="0" sz="1050" spc="-5">
                          <a:latin typeface="Calibri"/>
                          <a:cs typeface="Calibri"/>
                        </a:rPr>
                        <a:t>13,952.28</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7">
                      <a:solidFill>
                        <a:srgbClr val="000000"/>
                      </a:solidFill>
                      <a:prstDash val="solid"/>
                    </a:lnT>
                    <a:lnB w="10668">
                      <a:solidFill>
                        <a:srgbClr val="000000"/>
                      </a:solidFill>
                      <a:prstDash val="solid"/>
                    </a:lnB>
                  </a:tcPr>
                </a:tc>
                <a:tc>
                  <a:txBody>
                    <a:bodyPr/>
                    <a:lstStyle/>
                    <a:p>
                      <a:pPr marL="55880">
                        <a:lnSpc>
                          <a:spcPts val="1195"/>
                        </a:lnSpc>
                      </a:pPr>
                      <a:r>
                        <a:rPr dirty="0" sz="1050" spc="-5">
                          <a:latin typeface="Calibri"/>
                          <a:cs typeface="Calibri"/>
                        </a:rPr>
                        <a:t>$ </a:t>
                      </a:r>
                      <a:r>
                        <a:rPr dirty="0" sz="1050" spc="130">
                          <a:latin typeface="Calibri"/>
                          <a:cs typeface="Calibri"/>
                        </a:rPr>
                        <a:t> </a:t>
                      </a:r>
                      <a:r>
                        <a:rPr dirty="0" sz="1050" spc="-5">
                          <a:latin typeface="Calibri"/>
                          <a:cs typeface="Calibri"/>
                        </a:rPr>
                        <a:t>11,244.15</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7">
                      <a:solidFill>
                        <a:srgbClr val="000000"/>
                      </a:solidFill>
                      <a:prstDash val="solid"/>
                    </a:lnT>
                    <a:lnB w="10668">
                      <a:solidFill>
                        <a:srgbClr val="000000"/>
                      </a:solidFill>
                      <a:prstDash val="solid"/>
                    </a:lnB>
                  </a:tcPr>
                </a:tc>
                <a:tc>
                  <a:txBody>
                    <a:bodyPr/>
                    <a:lstStyle/>
                    <a:p>
                      <a:pPr marL="55880">
                        <a:lnSpc>
                          <a:spcPts val="1195"/>
                        </a:lnSpc>
                      </a:pPr>
                      <a:r>
                        <a:rPr dirty="0" sz="1050" spc="-5">
                          <a:latin typeface="Calibri"/>
                          <a:cs typeface="Calibri"/>
                        </a:rPr>
                        <a:t>$ </a:t>
                      </a:r>
                      <a:r>
                        <a:rPr dirty="0" sz="1050" spc="130">
                          <a:latin typeface="Calibri"/>
                          <a:cs typeface="Calibri"/>
                        </a:rPr>
                        <a:t> </a:t>
                      </a:r>
                      <a:r>
                        <a:rPr dirty="0" sz="1050" spc="-5">
                          <a:latin typeface="Calibri"/>
                          <a:cs typeface="Calibri"/>
                        </a:rPr>
                        <a:t>13,837.67</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7">
                      <a:solidFill>
                        <a:srgbClr val="000000"/>
                      </a:solidFill>
                      <a:prstDash val="solid"/>
                    </a:lnT>
                    <a:lnB w="10668">
                      <a:solidFill>
                        <a:srgbClr val="000000"/>
                      </a:solidFill>
                      <a:prstDash val="solid"/>
                    </a:lnB>
                  </a:tcPr>
                </a:tc>
                <a:tc>
                  <a:txBody>
                    <a:bodyPr/>
                    <a:lstStyle/>
                    <a:p>
                      <a:pPr marL="55880">
                        <a:lnSpc>
                          <a:spcPts val="1195"/>
                        </a:lnSpc>
                      </a:pPr>
                      <a:r>
                        <a:rPr dirty="0" sz="1050" spc="-5">
                          <a:latin typeface="Calibri"/>
                          <a:cs typeface="Calibri"/>
                        </a:rPr>
                        <a:t>$ </a:t>
                      </a:r>
                      <a:r>
                        <a:rPr dirty="0" sz="1050" spc="130">
                          <a:latin typeface="Calibri"/>
                          <a:cs typeface="Calibri"/>
                        </a:rPr>
                        <a:t> </a:t>
                      </a:r>
                      <a:r>
                        <a:rPr dirty="0" sz="1050" spc="-5">
                          <a:latin typeface="Calibri"/>
                          <a:cs typeface="Calibri"/>
                        </a:rPr>
                        <a:t>12,432.25</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7">
                      <a:solidFill>
                        <a:srgbClr val="000000"/>
                      </a:solidFill>
                      <a:prstDash val="solid"/>
                    </a:lnT>
                    <a:lnB w="10668">
                      <a:solidFill>
                        <a:srgbClr val="000000"/>
                      </a:solidFill>
                      <a:prstDash val="solid"/>
                    </a:lnB>
                  </a:tcPr>
                </a:tc>
              </a:tr>
              <a:tr h="172212">
                <a:tc>
                  <a:txBody>
                    <a:bodyPr/>
                    <a:lstStyle/>
                    <a:p>
                      <a:pP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8">
                      <a:solidFill>
                        <a:srgbClr val="000000"/>
                      </a:solidFill>
                      <a:prstDash val="solid"/>
                    </a:lnT>
                    <a:lnB w="10668">
                      <a:solidFill>
                        <a:srgbClr val="000000"/>
                      </a:solidFill>
                      <a:prstDash val="solid"/>
                    </a:lnB>
                  </a:tcPr>
                </a:tc>
                <a:tc>
                  <a:txBody>
                    <a:bodyPr/>
                    <a:lstStyle/>
                    <a:p>
                      <a:pPr marL="16510">
                        <a:lnSpc>
                          <a:spcPts val="1180"/>
                        </a:lnSpc>
                      </a:pPr>
                      <a:r>
                        <a:rPr dirty="0" sz="1050" spc="-10">
                          <a:latin typeface="Calibri"/>
                          <a:cs typeface="Calibri"/>
                        </a:rPr>
                        <a:t>Better Schools </a:t>
                      </a:r>
                      <a:r>
                        <a:rPr dirty="0" sz="1050" spc="-5">
                          <a:latin typeface="Calibri"/>
                          <a:cs typeface="Calibri"/>
                        </a:rPr>
                        <a:t>for</a:t>
                      </a:r>
                      <a:r>
                        <a:rPr dirty="0" sz="1050" spc="-15">
                          <a:latin typeface="Calibri"/>
                          <a:cs typeface="Calibri"/>
                        </a:rPr>
                        <a:t> </a:t>
                      </a:r>
                      <a:r>
                        <a:rPr dirty="0" sz="1050" spc="-10">
                          <a:latin typeface="Calibri"/>
                          <a:cs typeface="Calibri"/>
                        </a:rPr>
                        <a:t>Missouri</a:t>
                      </a: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195"/>
                        </a:lnSpc>
                        <a:tabLst>
                          <a:tab pos="595630" algn="l"/>
                        </a:tabLst>
                      </a:pPr>
                      <a:r>
                        <a:rPr dirty="0" sz="1050" spc="-5">
                          <a:latin typeface="Calibri"/>
                          <a:cs typeface="Calibri"/>
                        </a:rPr>
                        <a:t>$	‐</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195"/>
                        </a:lnSpc>
                        <a:tabLst>
                          <a:tab pos="570865" algn="l"/>
                        </a:tabLst>
                      </a:pPr>
                      <a:r>
                        <a:rPr dirty="0" sz="1050" spc="-5">
                          <a:latin typeface="Calibri"/>
                          <a:cs typeface="Calibri"/>
                        </a:rPr>
                        <a:t>$	‐</a:t>
                      </a:r>
                      <a:endParaRPr sz="1050">
                        <a:latin typeface="Calibri"/>
                        <a:cs typeface="Calibri"/>
                      </a:endParaRPr>
                    </a:p>
                  </a:txBody>
                  <a:tcPr marL="0" marR="0" marB="0" marT="0">
                    <a:lnL w="10667">
                      <a:solidFill>
                        <a:srgbClr val="000000"/>
                      </a:solidFill>
                      <a:prstDash val="solid"/>
                    </a:lnL>
                    <a:lnR w="10667">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195"/>
                        </a:lnSpc>
                        <a:tabLst>
                          <a:tab pos="570865" algn="l"/>
                        </a:tabLst>
                      </a:pPr>
                      <a:r>
                        <a:rPr dirty="0" sz="1050" spc="-5">
                          <a:latin typeface="Calibri"/>
                          <a:cs typeface="Calibri"/>
                        </a:rPr>
                        <a:t>$	‐</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195"/>
                        </a:lnSpc>
                        <a:tabLst>
                          <a:tab pos="377825" algn="l"/>
                        </a:tabLst>
                      </a:pPr>
                      <a:r>
                        <a:rPr dirty="0" sz="1050" spc="-5">
                          <a:latin typeface="Calibri"/>
                          <a:cs typeface="Calibri"/>
                        </a:rPr>
                        <a:t>$	</a:t>
                      </a:r>
                      <a:r>
                        <a:rPr dirty="0" sz="1050" spc="-10">
                          <a:latin typeface="Calibri"/>
                          <a:cs typeface="Calibri"/>
                        </a:rPr>
                        <a:t>155.25</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195"/>
                        </a:lnSpc>
                        <a:tabLst>
                          <a:tab pos="274955" algn="l"/>
                        </a:tabLst>
                      </a:pPr>
                      <a:r>
                        <a:rPr dirty="0" sz="1050" spc="-5">
                          <a:latin typeface="Calibri"/>
                          <a:cs typeface="Calibri"/>
                        </a:rPr>
                        <a:t>$	1,500.00</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195"/>
                        </a:lnSpc>
                        <a:tabLst>
                          <a:tab pos="275590" algn="l"/>
                        </a:tabLst>
                      </a:pPr>
                      <a:r>
                        <a:rPr dirty="0" sz="1050" spc="-5">
                          <a:latin typeface="Calibri"/>
                          <a:cs typeface="Calibri"/>
                        </a:rPr>
                        <a:t>$	1,500.00</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8">
                      <a:solidFill>
                        <a:srgbClr val="000000"/>
                      </a:solidFill>
                      <a:prstDash val="solid"/>
                    </a:lnT>
                    <a:lnB w="10668">
                      <a:solidFill>
                        <a:srgbClr val="000000"/>
                      </a:solidFill>
                      <a:prstDash val="solid"/>
                    </a:lnB>
                  </a:tcPr>
                </a:tc>
              </a:tr>
              <a:tr h="172212">
                <a:tc>
                  <a:txBody>
                    <a:bodyPr/>
                    <a:lstStyle/>
                    <a:p>
                      <a:pP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8">
                      <a:solidFill>
                        <a:srgbClr val="000000"/>
                      </a:solidFill>
                      <a:prstDash val="solid"/>
                    </a:lnT>
                    <a:lnB w="10668">
                      <a:solidFill>
                        <a:srgbClr val="000000"/>
                      </a:solidFill>
                      <a:prstDash val="solid"/>
                    </a:lnB>
                  </a:tcPr>
                </a:tc>
                <a:tc>
                  <a:txBody>
                    <a:bodyPr/>
                    <a:lstStyle/>
                    <a:p>
                      <a:pPr marL="16510">
                        <a:lnSpc>
                          <a:spcPts val="1180"/>
                        </a:lnSpc>
                      </a:pPr>
                      <a:r>
                        <a:rPr dirty="0" sz="1050" spc="-5">
                          <a:latin typeface="Calibri"/>
                          <a:cs typeface="Calibri"/>
                        </a:rPr>
                        <a:t>Capital Outlay</a:t>
                      </a:r>
                      <a:r>
                        <a:rPr dirty="0" sz="1050" spc="-50">
                          <a:latin typeface="Calibri"/>
                          <a:cs typeface="Calibri"/>
                        </a:rPr>
                        <a:t> </a:t>
                      </a:r>
                      <a:r>
                        <a:rPr dirty="0" sz="1050" spc="-5">
                          <a:latin typeface="Calibri"/>
                          <a:cs typeface="Calibri"/>
                        </a:rPr>
                        <a:t>Contingency</a:t>
                      </a: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195"/>
                        </a:lnSpc>
                        <a:tabLst>
                          <a:tab pos="301625" algn="l"/>
                        </a:tabLst>
                      </a:pPr>
                      <a:r>
                        <a:rPr dirty="0" sz="1050" spc="-5">
                          <a:latin typeface="Calibri"/>
                          <a:cs typeface="Calibri"/>
                        </a:rPr>
                        <a:t>$	</a:t>
                      </a:r>
                      <a:r>
                        <a:rPr dirty="0" sz="1050" spc="-10">
                          <a:latin typeface="Calibri"/>
                          <a:cs typeface="Calibri"/>
                        </a:rPr>
                        <a:t>5,000.00</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195"/>
                        </a:lnSpc>
                        <a:tabLst>
                          <a:tab pos="571500" algn="l"/>
                        </a:tabLst>
                      </a:pPr>
                      <a:r>
                        <a:rPr dirty="0" sz="1050" spc="-5">
                          <a:latin typeface="Calibri"/>
                          <a:cs typeface="Calibri"/>
                        </a:rPr>
                        <a:t>$	‐</a:t>
                      </a:r>
                      <a:endParaRPr sz="1050">
                        <a:latin typeface="Calibri"/>
                        <a:cs typeface="Calibri"/>
                      </a:endParaRPr>
                    </a:p>
                  </a:txBody>
                  <a:tcPr marL="0" marR="0" marB="0" marT="0">
                    <a:lnL w="10667">
                      <a:solidFill>
                        <a:srgbClr val="000000"/>
                      </a:solidFill>
                      <a:prstDash val="solid"/>
                    </a:lnL>
                    <a:lnR w="10667">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195"/>
                        </a:lnSpc>
                        <a:tabLst>
                          <a:tab pos="570865" algn="l"/>
                        </a:tabLst>
                      </a:pPr>
                      <a:r>
                        <a:rPr dirty="0" sz="1050" spc="-5">
                          <a:latin typeface="Calibri"/>
                          <a:cs typeface="Calibri"/>
                        </a:rPr>
                        <a:t>$	‐</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195"/>
                        </a:lnSpc>
                        <a:tabLst>
                          <a:tab pos="570865" algn="l"/>
                        </a:tabLst>
                      </a:pPr>
                      <a:r>
                        <a:rPr dirty="0" sz="1050" spc="-5">
                          <a:latin typeface="Calibri"/>
                          <a:cs typeface="Calibri"/>
                        </a:rPr>
                        <a:t>$	‐</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195"/>
                        </a:lnSpc>
                        <a:tabLst>
                          <a:tab pos="570865" algn="l"/>
                        </a:tabLst>
                      </a:pPr>
                      <a:r>
                        <a:rPr dirty="0" sz="1050" spc="-5">
                          <a:latin typeface="Calibri"/>
                          <a:cs typeface="Calibri"/>
                        </a:rPr>
                        <a:t>$	‐</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195"/>
                        </a:lnSpc>
                        <a:tabLst>
                          <a:tab pos="570865" algn="l"/>
                        </a:tabLst>
                      </a:pPr>
                      <a:r>
                        <a:rPr dirty="0" sz="1050" spc="-5">
                          <a:latin typeface="Calibri"/>
                          <a:cs typeface="Calibri"/>
                        </a:rPr>
                        <a:t>$	‐</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8">
                      <a:solidFill>
                        <a:srgbClr val="000000"/>
                      </a:solidFill>
                      <a:prstDash val="solid"/>
                    </a:lnT>
                    <a:lnB w="10668">
                      <a:solidFill>
                        <a:srgbClr val="000000"/>
                      </a:solidFill>
                      <a:prstDash val="solid"/>
                    </a:lnB>
                  </a:tcPr>
                </a:tc>
              </a:tr>
              <a:tr h="172211">
                <a:tc>
                  <a:txBody>
                    <a:bodyPr/>
                    <a:lstStyle/>
                    <a:p>
                      <a:pP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8">
                      <a:solidFill>
                        <a:srgbClr val="000000"/>
                      </a:solidFill>
                      <a:prstDash val="solid"/>
                    </a:lnT>
                    <a:lnB w="10668">
                      <a:solidFill>
                        <a:srgbClr val="000000"/>
                      </a:solidFill>
                      <a:prstDash val="solid"/>
                    </a:lnB>
                  </a:tcPr>
                </a:tc>
                <a:tc>
                  <a:txBody>
                    <a:bodyPr/>
                    <a:lstStyle/>
                    <a:p>
                      <a:pPr marL="16510">
                        <a:lnSpc>
                          <a:spcPts val="1180"/>
                        </a:lnSpc>
                      </a:pPr>
                      <a:r>
                        <a:rPr dirty="0" sz="1050" spc="-5">
                          <a:latin typeface="Calibri"/>
                          <a:cs typeface="Calibri"/>
                        </a:rPr>
                        <a:t>Insurance ‐ Officers'</a:t>
                      </a:r>
                      <a:r>
                        <a:rPr dirty="0" sz="1050" spc="-55">
                          <a:latin typeface="Calibri"/>
                          <a:cs typeface="Calibri"/>
                        </a:rPr>
                        <a:t> </a:t>
                      </a:r>
                      <a:r>
                        <a:rPr dirty="0" sz="1050" spc="-5">
                          <a:latin typeface="Calibri"/>
                          <a:cs typeface="Calibri"/>
                        </a:rPr>
                        <a:t>Liability</a:t>
                      </a: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195"/>
                        </a:lnSpc>
                        <a:tabLst>
                          <a:tab pos="301625" algn="l"/>
                        </a:tabLst>
                      </a:pPr>
                      <a:r>
                        <a:rPr dirty="0" sz="1050" spc="-5">
                          <a:latin typeface="Calibri"/>
                          <a:cs typeface="Calibri"/>
                        </a:rPr>
                        <a:t>$	</a:t>
                      </a:r>
                      <a:r>
                        <a:rPr dirty="0" sz="1050" spc="-10">
                          <a:latin typeface="Calibri"/>
                          <a:cs typeface="Calibri"/>
                        </a:rPr>
                        <a:t>1,500.00</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195"/>
                        </a:lnSpc>
                        <a:tabLst>
                          <a:tab pos="275590" algn="l"/>
                        </a:tabLst>
                      </a:pPr>
                      <a:r>
                        <a:rPr dirty="0" sz="1050" spc="-5">
                          <a:latin typeface="Calibri"/>
                          <a:cs typeface="Calibri"/>
                        </a:rPr>
                        <a:t>$	1,425.00</a:t>
                      </a:r>
                      <a:endParaRPr sz="1050">
                        <a:latin typeface="Calibri"/>
                        <a:cs typeface="Calibri"/>
                      </a:endParaRPr>
                    </a:p>
                  </a:txBody>
                  <a:tcPr marL="0" marR="0" marB="0" marT="0">
                    <a:lnL w="10667">
                      <a:solidFill>
                        <a:srgbClr val="000000"/>
                      </a:solidFill>
                      <a:prstDash val="solid"/>
                    </a:lnL>
                    <a:lnR w="10667">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195"/>
                        </a:lnSpc>
                        <a:tabLst>
                          <a:tab pos="275590" algn="l"/>
                        </a:tabLst>
                      </a:pPr>
                      <a:r>
                        <a:rPr dirty="0" sz="1050" spc="-5">
                          <a:latin typeface="Calibri"/>
                          <a:cs typeface="Calibri"/>
                        </a:rPr>
                        <a:t>$	1,425.00</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195"/>
                        </a:lnSpc>
                        <a:tabLst>
                          <a:tab pos="275590" algn="l"/>
                        </a:tabLst>
                      </a:pPr>
                      <a:r>
                        <a:rPr dirty="0" sz="1050" spc="-5">
                          <a:latin typeface="Calibri"/>
                          <a:cs typeface="Calibri"/>
                        </a:rPr>
                        <a:t>$	1,350.00</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195"/>
                        </a:lnSpc>
                        <a:tabLst>
                          <a:tab pos="275590" algn="l"/>
                        </a:tabLst>
                      </a:pPr>
                      <a:r>
                        <a:rPr dirty="0" sz="1050" spc="-5">
                          <a:latin typeface="Calibri"/>
                          <a:cs typeface="Calibri"/>
                        </a:rPr>
                        <a:t>$	1,250.00</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195"/>
                        </a:lnSpc>
                        <a:tabLst>
                          <a:tab pos="275590" algn="l"/>
                        </a:tabLst>
                      </a:pPr>
                      <a:r>
                        <a:rPr dirty="0" sz="1050" spc="-5">
                          <a:latin typeface="Calibri"/>
                          <a:cs typeface="Calibri"/>
                        </a:rPr>
                        <a:t>$	1,250.00</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8">
                      <a:solidFill>
                        <a:srgbClr val="000000"/>
                      </a:solidFill>
                      <a:prstDash val="solid"/>
                    </a:lnT>
                    <a:lnB w="10668">
                      <a:solidFill>
                        <a:srgbClr val="000000"/>
                      </a:solidFill>
                      <a:prstDash val="solid"/>
                    </a:lnB>
                  </a:tcPr>
                </a:tc>
              </a:tr>
              <a:tr h="172212">
                <a:tc>
                  <a:txBody>
                    <a:bodyPr/>
                    <a:lstStyle/>
                    <a:p>
                      <a:pP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8">
                      <a:solidFill>
                        <a:srgbClr val="000000"/>
                      </a:solidFill>
                      <a:prstDash val="solid"/>
                    </a:lnT>
                    <a:lnB w="10668">
                      <a:solidFill>
                        <a:srgbClr val="000000"/>
                      </a:solidFill>
                      <a:prstDash val="solid"/>
                    </a:lnB>
                  </a:tcPr>
                </a:tc>
                <a:tc>
                  <a:txBody>
                    <a:bodyPr/>
                    <a:lstStyle/>
                    <a:p>
                      <a:pPr marL="16510">
                        <a:lnSpc>
                          <a:spcPts val="1180"/>
                        </a:lnSpc>
                      </a:pPr>
                      <a:r>
                        <a:rPr dirty="0" sz="1050" spc="-10">
                          <a:latin typeface="Calibri"/>
                          <a:cs typeface="Calibri"/>
                        </a:rPr>
                        <a:t>Miscellaneous</a:t>
                      </a: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195"/>
                        </a:lnSpc>
                        <a:tabLst>
                          <a:tab pos="301625" algn="l"/>
                        </a:tabLst>
                      </a:pPr>
                      <a:r>
                        <a:rPr dirty="0" sz="1050" spc="-5">
                          <a:latin typeface="Calibri"/>
                          <a:cs typeface="Calibri"/>
                        </a:rPr>
                        <a:t>$	</a:t>
                      </a:r>
                      <a:r>
                        <a:rPr dirty="0" sz="1050" spc="-10">
                          <a:latin typeface="Calibri"/>
                          <a:cs typeface="Calibri"/>
                        </a:rPr>
                        <a:t>2,000.00</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195"/>
                        </a:lnSpc>
                        <a:tabLst>
                          <a:tab pos="275590" algn="l"/>
                        </a:tabLst>
                      </a:pPr>
                      <a:r>
                        <a:rPr dirty="0" sz="1050" spc="-5">
                          <a:latin typeface="Calibri"/>
                          <a:cs typeface="Calibri"/>
                        </a:rPr>
                        <a:t>$	5,350.23</a:t>
                      </a:r>
                      <a:endParaRPr sz="1050">
                        <a:latin typeface="Calibri"/>
                        <a:cs typeface="Calibri"/>
                      </a:endParaRPr>
                    </a:p>
                  </a:txBody>
                  <a:tcPr marL="0" marR="0" marB="0" marT="0">
                    <a:lnL w="10667">
                      <a:solidFill>
                        <a:srgbClr val="000000"/>
                      </a:solidFill>
                      <a:prstDash val="solid"/>
                    </a:lnL>
                    <a:lnR w="10667">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195"/>
                        </a:lnSpc>
                        <a:tabLst>
                          <a:tab pos="275590" algn="l"/>
                        </a:tabLst>
                      </a:pPr>
                      <a:r>
                        <a:rPr dirty="0" sz="1050" spc="-5">
                          <a:latin typeface="Calibri"/>
                          <a:cs typeface="Calibri"/>
                        </a:rPr>
                        <a:t>$	1,363.41</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195"/>
                        </a:lnSpc>
                        <a:tabLst>
                          <a:tab pos="375920" algn="l"/>
                        </a:tabLst>
                      </a:pPr>
                      <a:r>
                        <a:rPr dirty="0" sz="1050" spc="-5">
                          <a:latin typeface="Calibri"/>
                          <a:cs typeface="Calibri"/>
                        </a:rPr>
                        <a:t>$	200.01</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195"/>
                        </a:lnSpc>
                        <a:tabLst>
                          <a:tab pos="375920" algn="l"/>
                        </a:tabLst>
                      </a:pPr>
                      <a:r>
                        <a:rPr dirty="0" sz="1050" spc="-5">
                          <a:latin typeface="Calibri"/>
                          <a:cs typeface="Calibri"/>
                        </a:rPr>
                        <a:t>$	947.85</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195"/>
                        </a:lnSpc>
                        <a:tabLst>
                          <a:tab pos="375920" algn="l"/>
                        </a:tabLst>
                      </a:pPr>
                      <a:r>
                        <a:rPr dirty="0" sz="1050" spc="-5">
                          <a:latin typeface="Calibri"/>
                          <a:cs typeface="Calibri"/>
                        </a:rPr>
                        <a:t>$	304.05</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8">
                      <a:solidFill>
                        <a:srgbClr val="000000"/>
                      </a:solidFill>
                      <a:prstDash val="solid"/>
                    </a:lnT>
                    <a:lnB w="10668">
                      <a:solidFill>
                        <a:srgbClr val="000000"/>
                      </a:solidFill>
                      <a:prstDash val="solid"/>
                    </a:lnB>
                  </a:tcPr>
                </a:tc>
              </a:tr>
              <a:tr h="172212">
                <a:tc>
                  <a:txBody>
                    <a:bodyPr/>
                    <a:lstStyle/>
                    <a:p>
                      <a:pP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8">
                      <a:solidFill>
                        <a:srgbClr val="000000"/>
                      </a:solidFill>
                      <a:prstDash val="solid"/>
                    </a:lnT>
                    <a:lnB w="10668">
                      <a:solidFill>
                        <a:srgbClr val="000000"/>
                      </a:solidFill>
                      <a:prstDash val="solid"/>
                    </a:lnB>
                  </a:tcPr>
                </a:tc>
                <a:tc>
                  <a:txBody>
                    <a:bodyPr/>
                    <a:lstStyle/>
                    <a:p>
                      <a:pPr marL="16510">
                        <a:lnSpc>
                          <a:spcPts val="1180"/>
                        </a:lnSpc>
                      </a:pPr>
                      <a:r>
                        <a:rPr dirty="0" sz="1050" spc="-5">
                          <a:latin typeface="Calibri"/>
                          <a:cs typeface="Calibri"/>
                        </a:rPr>
                        <a:t>Postage/Printing</a:t>
                      </a: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195"/>
                        </a:lnSpc>
                        <a:tabLst>
                          <a:tab pos="301625" algn="l"/>
                        </a:tabLst>
                      </a:pPr>
                      <a:r>
                        <a:rPr dirty="0" sz="1050" spc="-5">
                          <a:latin typeface="Calibri"/>
                          <a:cs typeface="Calibri"/>
                        </a:rPr>
                        <a:t>$	</a:t>
                      </a:r>
                      <a:r>
                        <a:rPr dirty="0" sz="1050" spc="-10">
                          <a:latin typeface="Calibri"/>
                          <a:cs typeface="Calibri"/>
                        </a:rPr>
                        <a:t>2,000.00</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195"/>
                        </a:lnSpc>
                        <a:tabLst>
                          <a:tab pos="275590" algn="l"/>
                        </a:tabLst>
                      </a:pPr>
                      <a:r>
                        <a:rPr dirty="0" sz="1050" spc="-5">
                          <a:latin typeface="Calibri"/>
                          <a:cs typeface="Calibri"/>
                        </a:rPr>
                        <a:t>$	2,110.91</a:t>
                      </a:r>
                      <a:endParaRPr sz="1050">
                        <a:latin typeface="Calibri"/>
                        <a:cs typeface="Calibri"/>
                      </a:endParaRPr>
                    </a:p>
                  </a:txBody>
                  <a:tcPr marL="0" marR="0" marB="0" marT="0">
                    <a:lnL w="10667">
                      <a:solidFill>
                        <a:srgbClr val="000000"/>
                      </a:solidFill>
                      <a:prstDash val="solid"/>
                    </a:lnL>
                    <a:lnR w="10667">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195"/>
                        </a:lnSpc>
                        <a:tabLst>
                          <a:tab pos="275590" algn="l"/>
                        </a:tabLst>
                      </a:pPr>
                      <a:r>
                        <a:rPr dirty="0" sz="1050" spc="-5">
                          <a:latin typeface="Calibri"/>
                          <a:cs typeface="Calibri"/>
                        </a:rPr>
                        <a:t>$	2,381.57</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195"/>
                        </a:lnSpc>
                        <a:tabLst>
                          <a:tab pos="375920" algn="l"/>
                        </a:tabLst>
                      </a:pPr>
                      <a:r>
                        <a:rPr dirty="0" sz="1050" spc="-5">
                          <a:latin typeface="Calibri"/>
                          <a:cs typeface="Calibri"/>
                        </a:rPr>
                        <a:t>$	568.40</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195"/>
                        </a:lnSpc>
                        <a:tabLst>
                          <a:tab pos="375920" algn="l"/>
                        </a:tabLst>
                      </a:pPr>
                      <a:r>
                        <a:rPr dirty="0" sz="1050" spc="-5">
                          <a:latin typeface="Calibri"/>
                          <a:cs typeface="Calibri"/>
                        </a:rPr>
                        <a:t>$	898.67</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195"/>
                        </a:lnSpc>
                        <a:tabLst>
                          <a:tab pos="274955" algn="l"/>
                        </a:tabLst>
                      </a:pPr>
                      <a:r>
                        <a:rPr dirty="0" sz="1050" spc="-5">
                          <a:latin typeface="Calibri"/>
                          <a:cs typeface="Calibri"/>
                        </a:rPr>
                        <a:t>$	4,479.55</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8">
                      <a:solidFill>
                        <a:srgbClr val="000000"/>
                      </a:solidFill>
                      <a:prstDash val="solid"/>
                    </a:lnT>
                    <a:lnB w="10668">
                      <a:solidFill>
                        <a:srgbClr val="000000"/>
                      </a:solidFill>
                      <a:prstDash val="solid"/>
                    </a:lnB>
                  </a:tcPr>
                </a:tc>
              </a:tr>
              <a:tr h="172212">
                <a:tc>
                  <a:txBody>
                    <a:bodyPr/>
                    <a:lstStyle/>
                    <a:p>
                      <a:pP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8">
                      <a:solidFill>
                        <a:srgbClr val="000000"/>
                      </a:solidFill>
                      <a:prstDash val="solid"/>
                    </a:lnT>
                    <a:lnB w="10668">
                      <a:solidFill>
                        <a:srgbClr val="000000"/>
                      </a:solidFill>
                      <a:prstDash val="solid"/>
                    </a:lnB>
                  </a:tcPr>
                </a:tc>
                <a:tc>
                  <a:txBody>
                    <a:bodyPr/>
                    <a:lstStyle/>
                    <a:p>
                      <a:pPr marL="16510">
                        <a:lnSpc>
                          <a:spcPts val="1180"/>
                        </a:lnSpc>
                      </a:pPr>
                      <a:r>
                        <a:rPr dirty="0" sz="1050" spc="-10">
                          <a:latin typeface="Calibri"/>
                          <a:cs typeface="Calibri"/>
                        </a:rPr>
                        <a:t>Supplies/Services</a:t>
                      </a: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195"/>
                        </a:lnSpc>
                        <a:tabLst>
                          <a:tab pos="301625" algn="l"/>
                        </a:tabLst>
                      </a:pPr>
                      <a:r>
                        <a:rPr dirty="0" sz="1050" spc="-5">
                          <a:latin typeface="Calibri"/>
                          <a:cs typeface="Calibri"/>
                        </a:rPr>
                        <a:t>$	</a:t>
                      </a:r>
                      <a:r>
                        <a:rPr dirty="0" sz="1050" spc="-10">
                          <a:latin typeface="Calibri"/>
                          <a:cs typeface="Calibri"/>
                        </a:rPr>
                        <a:t>8,000.00</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195"/>
                        </a:lnSpc>
                        <a:tabLst>
                          <a:tab pos="275590" algn="l"/>
                        </a:tabLst>
                      </a:pPr>
                      <a:r>
                        <a:rPr dirty="0" sz="1050" spc="-5">
                          <a:latin typeface="Calibri"/>
                          <a:cs typeface="Calibri"/>
                        </a:rPr>
                        <a:t>$	7,670.70</a:t>
                      </a:r>
                      <a:endParaRPr sz="1050">
                        <a:latin typeface="Calibri"/>
                        <a:cs typeface="Calibri"/>
                      </a:endParaRPr>
                    </a:p>
                  </a:txBody>
                  <a:tcPr marL="0" marR="0" marB="0" marT="0">
                    <a:lnL w="10667">
                      <a:solidFill>
                        <a:srgbClr val="000000"/>
                      </a:solidFill>
                      <a:prstDash val="solid"/>
                    </a:lnL>
                    <a:lnR w="10667">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195"/>
                        </a:lnSpc>
                        <a:tabLst>
                          <a:tab pos="275590" algn="l"/>
                        </a:tabLst>
                      </a:pPr>
                      <a:r>
                        <a:rPr dirty="0" sz="1050" spc="-5">
                          <a:latin typeface="Calibri"/>
                          <a:cs typeface="Calibri"/>
                        </a:rPr>
                        <a:t>$	9,182.07</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195"/>
                        </a:lnSpc>
                        <a:tabLst>
                          <a:tab pos="275590" algn="l"/>
                        </a:tabLst>
                      </a:pPr>
                      <a:r>
                        <a:rPr dirty="0" sz="1050" spc="-5">
                          <a:latin typeface="Calibri"/>
                          <a:cs typeface="Calibri"/>
                        </a:rPr>
                        <a:t>$	7,481.19</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195"/>
                        </a:lnSpc>
                        <a:tabLst>
                          <a:tab pos="275590" algn="l"/>
                        </a:tabLst>
                      </a:pPr>
                      <a:r>
                        <a:rPr dirty="0" sz="1050" spc="-5">
                          <a:latin typeface="Calibri"/>
                          <a:cs typeface="Calibri"/>
                        </a:rPr>
                        <a:t>$	8,449.45</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195"/>
                        </a:lnSpc>
                        <a:tabLst>
                          <a:tab pos="275590" algn="l"/>
                        </a:tabLst>
                      </a:pPr>
                      <a:r>
                        <a:rPr dirty="0" sz="1050" spc="-5">
                          <a:latin typeface="Calibri"/>
                          <a:cs typeface="Calibri"/>
                        </a:rPr>
                        <a:t>$	1,512.46</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8">
                      <a:solidFill>
                        <a:srgbClr val="000000"/>
                      </a:solidFill>
                      <a:prstDash val="solid"/>
                    </a:lnT>
                    <a:lnB w="10668">
                      <a:solidFill>
                        <a:srgbClr val="000000"/>
                      </a:solidFill>
                      <a:prstDash val="solid"/>
                    </a:lnB>
                  </a:tcPr>
                </a:tc>
              </a:tr>
              <a:tr h="172212">
                <a:tc>
                  <a:txBody>
                    <a:bodyPr/>
                    <a:lstStyle/>
                    <a:p>
                      <a:pP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8">
                      <a:solidFill>
                        <a:srgbClr val="000000"/>
                      </a:solidFill>
                      <a:prstDash val="solid"/>
                    </a:lnT>
                    <a:lnB w="10668">
                      <a:solidFill>
                        <a:srgbClr val="000000"/>
                      </a:solidFill>
                      <a:prstDash val="solid"/>
                    </a:lnB>
                  </a:tcPr>
                </a:tc>
                <a:tc>
                  <a:txBody>
                    <a:bodyPr/>
                    <a:lstStyle/>
                    <a:p>
                      <a:pPr algn="r" marR="8890">
                        <a:lnSpc>
                          <a:spcPts val="1195"/>
                        </a:lnSpc>
                      </a:pPr>
                      <a:r>
                        <a:rPr dirty="0" sz="1050" spc="-10" b="1">
                          <a:latin typeface="Calibri"/>
                          <a:cs typeface="Calibri"/>
                        </a:rPr>
                        <a:t>Total</a:t>
                      </a:r>
                      <a:r>
                        <a:rPr dirty="0" sz="1050" spc="-85" b="1">
                          <a:latin typeface="Calibri"/>
                          <a:cs typeface="Calibri"/>
                        </a:rPr>
                        <a:t> </a:t>
                      </a:r>
                      <a:r>
                        <a:rPr dirty="0" sz="1050" spc="-5" b="1">
                          <a:latin typeface="Calibri"/>
                          <a:cs typeface="Calibri"/>
                        </a:rPr>
                        <a:t>=</a:t>
                      </a: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8">
                      <a:solidFill>
                        <a:srgbClr val="000000"/>
                      </a:solidFill>
                      <a:prstDash val="solid"/>
                    </a:lnT>
                    <a:lnB w="10668">
                      <a:solidFill>
                        <a:srgbClr val="000000"/>
                      </a:solidFill>
                      <a:prstDash val="solid"/>
                    </a:lnB>
                  </a:tcPr>
                </a:tc>
                <a:tc>
                  <a:txBody>
                    <a:bodyPr/>
                    <a:lstStyle/>
                    <a:p>
                      <a:pPr marL="57785">
                        <a:lnSpc>
                          <a:spcPts val="1195"/>
                        </a:lnSpc>
                      </a:pPr>
                      <a:r>
                        <a:rPr dirty="0" sz="1050" spc="-5" b="1">
                          <a:latin typeface="Calibri"/>
                          <a:cs typeface="Calibri"/>
                        </a:rPr>
                        <a:t>$</a:t>
                      </a:r>
                      <a:r>
                        <a:rPr dirty="0" sz="1050" spc="-10" b="1">
                          <a:latin typeface="Calibri"/>
                          <a:cs typeface="Calibri"/>
                        </a:rPr>
                        <a:t> 754,130.00</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195"/>
                        </a:lnSpc>
                      </a:pPr>
                      <a:r>
                        <a:rPr dirty="0" sz="1050" spc="-5">
                          <a:latin typeface="Calibri"/>
                          <a:cs typeface="Calibri"/>
                        </a:rPr>
                        <a:t>$</a:t>
                      </a:r>
                      <a:r>
                        <a:rPr dirty="0" sz="1050" spc="-160">
                          <a:latin typeface="Calibri"/>
                          <a:cs typeface="Calibri"/>
                        </a:rPr>
                        <a:t> </a:t>
                      </a:r>
                      <a:r>
                        <a:rPr dirty="0" sz="1050" spc="-10">
                          <a:latin typeface="Calibri"/>
                          <a:cs typeface="Calibri"/>
                        </a:rPr>
                        <a:t>730,593.09</a:t>
                      </a:r>
                      <a:endParaRPr sz="1050">
                        <a:latin typeface="Calibri"/>
                        <a:cs typeface="Calibri"/>
                      </a:endParaRPr>
                    </a:p>
                  </a:txBody>
                  <a:tcPr marL="0" marR="0" marB="0" marT="0">
                    <a:lnL w="10667">
                      <a:solidFill>
                        <a:srgbClr val="000000"/>
                      </a:solidFill>
                      <a:prstDash val="solid"/>
                    </a:lnL>
                    <a:lnR w="10667">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195"/>
                        </a:lnSpc>
                      </a:pPr>
                      <a:r>
                        <a:rPr dirty="0" sz="1050" spc="-5">
                          <a:latin typeface="Calibri"/>
                          <a:cs typeface="Calibri"/>
                        </a:rPr>
                        <a:t>$</a:t>
                      </a:r>
                      <a:r>
                        <a:rPr dirty="0" sz="1050" spc="-160">
                          <a:latin typeface="Calibri"/>
                          <a:cs typeface="Calibri"/>
                        </a:rPr>
                        <a:t> </a:t>
                      </a:r>
                      <a:r>
                        <a:rPr dirty="0" sz="1050" spc="-10">
                          <a:latin typeface="Calibri"/>
                          <a:cs typeface="Calibri"/>
                        </a:rPr>
                        <a:t>655,267.62</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195"/>
                        </a:lnSpc>
                      </a:pPr>
                      <a:r>
                        <a:rPr dirty="0" sz="1050" spc="-5">
                          <a:latin typeface="Calibri"/>
                          <a:cs typeface="Calibri"/>
                        </a:rPr>
                        <a:t>$</a:t>
                      </a:r>
                      <a:r>
                        <a:rPr dirty="0" sz="1050" spc="-160">
                          <a:latin typeface="Calibri"/>
                          <a:cs typeface="Calibri"/>
                        </a:rPr>
                        <a:t> </a:t>
                      </a:r>
                      <a:r>
                        <a:rPr dirty="0" sz="1050" spc="-10">
                          <a:latin typeface="Calibri"/>
                          <a:cs typeface="Calibri"/>
                        </a:rPr>
                        <a:t>523,356.80</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195"/>
                        </a:lnSpc>
                      </a:pPr>
                      <a:r>
                        <a:rPr dirty="0" sz="1050" spc="-5">
                          <a:latin typeface="Calibri"/>
                          <a:cs typeface="Calibri"/>
                        </a:rPr>
                        <a:t>$</a:t>
                      </a:r>
                      <a:r>
                        <a:rPr dirty="0" sz="1050" spc="-160">
                          <a:latin typeface="Calibri"/>
                          <a:cs typeface="Calibri"/>
                        </a:rPr>
                        <a:t> </a:t>
                      </a:r>
                      <a:r>
                        <a:rPr dirty="0" sz="1050" spc="-10">
                          <a:latin typeface="Calibri"/>
                          <a:cs typeface="Calibri"/>
                        </a:rPr>
                        <a:t>635,457.29</a:t>
                      </a:r>
                      <a:endParaRPr sz="1050">
                        <a:latin typeface="Calibri"/>
                        <a:cs typeface="Calibri"/>
                      </a:endParaRPr>
                    </a:p>
                  </a:txBody>
                  <a:tcPr marL="0" marR="0" marB="0" marT="0">
                    <a:lnL w="10667">
                      <a:solidFill>
                        <a:srgbClr val="000000"/>
                      </a:solidFill>
                      <a:prstDash val="solid"/>
                    </a:lnL>
                    <a:lnR w="10668">
                      <a:solidFill>
                        <a:srgbClr val="000000"/>
                      </a:solidFill>
                      <a:prstDash val="solid"/>
                    </a:lnR>
                    <a:lnT w="10668">
                      <a:solidFill>
                        <a:srgbClr val="000000"/>
                      </a:solidFill>
                      <a:prstDash val="solid"/>
                    </a:lnT>
                    <a:lnB w="10668">
                      <a:solidFill>
                        <a:srgbClr val="000000"/>
                      </a:solidFill>
                      <a:prstDash val="solid"/>
                    </a:lnB>
                  </a:tcPr>
                </a:tc>
                <a:tc>
                  <a:txBody>
                    <a:bodyPr/>
                    <a:lstStyle/>
                    <a:p>
                      <a:pPr marL="55880">
                        <a:lnSpc>
                          <a:spcPts val="1195"/>
                        </a:lnSpc>
                      </a:pPr>
                      <a:r>
                        <a:rPr dirty="0" sz="1050" spc="-5">
                          <a:latin typeface="Calibri"/>
                          <a:cs typeface="Calibri"/>
                        </a:rPr>
                        <a:t>$</a:t>
                      </a:r>
                      <a:r>
                        <a:rPr dirty="0" sz="1050" spc="-160">
                          <a:latin typeface="Calibri"/>
                          <a:cs typeface="Calibri"/>
                        </a:rPr>
                        <a:t> </a:t>
                      </a:r>
                      <a:r>
                        <a:rPr dirty="0" sz="1050" spc="-10">
                          <a:latin typeface="Calibri"/>
                          <a:cs typeface="Calibri"/>
                        </a:rPr>
                        <a:t>654,272.60</a:t>
                      </a:r>
                      <a:endParaRPr sz="1050">
                        <a:latin typeface="Calibri"/>
                        <a:cs typeface="Calibri"/>
                      </a:endParaRPr>
                    </a:p>
                  </a:txBody>
                  <a:tcPr marL="0" marR="0" marB="0" marT="0">
                    <a:lnL w="10668">
                      <a:solidFill>
                        <a:srgbClr val="000000"/>
                      </a:solidFill>
                      <a:prstDash val="solid"/>
                    </a:lnL>
                    <a:lnR w="10667">
                      <a:solidFill>
                        <a:srgbClr val="000000"/>
                      </a:solidFill>
                      <a:prstDash val="solid"/>
                    </a:lnR>
                    <a:lnT w="10668">
                      <a:solidFill>
                        <a:srgbClr val="000000"/>
                      </a:solidFill>
                      <a:prstDash val="solid"/>
                    </a:lnT>
                    <a:lnB w="10668">
                      <a:solidFill>
                        <a:srgbClr val="000000"/>
                      </a:solidFill>
                      <a:prstDash val="solid"/>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499108" y="949452"/>
            <a:ext cx="4316730" cy="610870"/>
          </a:xfrm>
          <a:prstGeom prst="rect">
            <a:avLst/>
          </a:prstGeom>
        </p:spPr>
        <p:txBody>
          <a:bodyPr wrap="square" lIns="0" tIns="0" rIns="0" bIns="0" rtlCol="0" vert="horz">
            <a:spAutoFit/>
          </a:bodyPr>
          <a:lstStyle/>
          <a:p>
            <a:pPr algn="ctr">
              <a:lnSpc>
                <a:spcPct val="100000"/>
              </a:lnSpc>
            </a:pPr>
            <a:r>
              <a:rPr dirty="0" sz="2400" spc="-5" b="1">
                <a:latin typeface="Trebuchet MS"/>
                <a:cs typeface="Trebuchet MS"/>
              </a:rPr>
              <a:t>MAESP MEMBERSHIP</a:t>
            </a:r>
            <a:r>
              <a:rPr dirty="0" sz="2400" spc="-35" b="1">
                <a:latin typeface="Trebuchet MS"/>
                <a:cs typeface="Trebuchet MS"/>
              </a:rPr>
              <a:t> </a:t>
            </a:r>
            <a:r>
              <a:rPr dirty="0" sz="2400" spc="-5" b="1">
                <a:latin typeface="Trebuchet MS"/>
                <a:cs typeface="Trebuchet MS"/>
              </a:rPr>
              <a:t>SUMMARY</a:t>
            </a:r>
            <a:endParaRPr sz="2400">
              <a:latin typeface="Trebuchet MS"/>
              <a:cs typeface="Trebuchet MS"/>
            </a:endParaRPr>
          </a:p>
          <a:p>
            <a:pPr algn="ctr">
              <a:lnSpc>
                <a:spcPct val="100000"/>
              </a:lnSpc>
              <a:spcBef>
                <a:spcPts val="75"/>
              </a:spcBef>
            </a:pPr>
            <a:r>
              <a:rPr dirty="0" sz="1400">
                <a:latin typeface="Trebuchet MS"/>
                <a:cs typeface="Trebuchet MS"/>
              </a:rPr>
              <a:t>as of</a:t>
            </a:r>
            <a:r>
              <a:rPr dirty="0" sz="1400" spc="-95">
                <a:latin typeface="Trebuchet MS"/>
                <a:cs typeface="Trebuchet MS"/>
              </a:rPr>
              <a:t> </a:t>
            </a:r>
            <a:r>
              <a:rPr dirty="0" sz="1400" spc="-5" b="1">
                <a:latin typeface="Calibri"/>
                <a:cs typeface="Calibri"/>
              </a:rPr>
              <a:t>9/25/2023</a:t>
            </a:r>
            <a:endParaRPr sz="1400">
              <a:latin typeface="Calibri"/>
              <a:cs typeface="Calibri"/>
            </a:endParaRPr>
          </a:p>
        </p:txBody>
      </p:sp>
      <p:sp>
        <p:nvSpPr>
          <p:cNvPr id="3" name="object 3"/>
          <p:cNvSpPr txBox="1"/>
          <p:nvPr/>
        </p:nvSpPr>
        <p:spPr>
          <a:xfrm>
            <a:off x="901700" y="1769364"/>
            <a:ext cx="3911600" cy="7365365"/>
          </a:xfrm>
          <a:prstGeom prst="rect">
            <a:avLst/>
          </a:prstGeom>
        </p:spPr>
        <p:txBody>
          <a:bodyPr wrap="square" lIns="0" tIns="0" rIns="0" bIns="0" rtlCol="0" vert="horz">
            <a:spAutoFit/>
          </a:bodyPr>
          <a:lstStyle/>
          <a:p>
            <a:pPr marL="12700">
              <a:lnSpc>
                <a:spcPct val="100000"/>
              </a:lnSpc>
            </a:pPr>
            <a:r>
              <a:rPr dirty="0" sz="1200" spc="-5">
                <a:latin typeface="Trebuchet MS"/>
                <a:cs typeface="Trebuchet MS"/>
              </a:rPr>
              <a:t>2022-2023</a:t>
            </a:r>
            <a:r>
              <a:rPr dirty="0" sz="1200" spc="35">
                <a:latin typeface="Trebuchet MS"/>
                <a:cs typeface="Trebuchet MS"/>
              </a:rPr>
              <a:t> </a:t>
            </a:r>
            <a:r>
              <a:rPr dirty="0" sz="1200" spc="-5">
                <a:latin typeface="Trebuchet MS"/>
                <a:cs typeface="Trebuchet MS"/>
              </a:rPr>
              <a:t>........................................................</a:t>
            </a:r>
            <a:endParaRPr sz="1200">
              <a:latin typeface="Trebuchet MS"/>
              <a:cs typeface="Trebuchet MS"/>
            </a:endParaRPr>
          </a:p>
          <a:p>
            <a:pPr marL="12700">
              <a:lnSpc>
                <a:spcPct val="100000"/>
              </a:lnSpc>
              <a:spcBef>
                <a:spcPts val="645"/>
              </a:spcBef>
            </a:pPr>
            <a:r>
              <a:rPr dirty="0" sz="1200" spc="-5">
                <a:latin typeface="Trebuchet MS"/>
                <a:cs typeface="Trebuchet MS"/>
              </a:rPr>
              <a:t>2021-2022</a:t>
            </a:r>
            <a:r>
              <a:rPr dirty="0" sz="1200" spc="35">
                <a:latin typeface="Trebuchet MS"/>
                <a:cs typeface="Trebuchet MS"/>
              </a:rPr>
              <a:t> </a:t>
            </a:r>
            <a:r>
              <a:rPr dirty="0" sz="1200" spc="-5">
                <a:latin typeface="Trebuchet MS"/>
                <a:cs typeface="Trebuchet MS"/>
              </a:rPr>
              <a:t>........................................................</a:t>
            </a:r>
            <a:endParaRPr sz="1200">
              <a:latin typeface="Trebuchet MS"/>
              <a:cs typeface="Trebuchet MS"/>
            </a:endParaRPr>
          </a:p>
          <a:p>
            <a:pPr marL="12700">
              <a:lnSpc>
                <a:spcPct val="100000"/>
              </a:lnSpc>
              <a:spcBef>
                <a:spcPts val="645"/>
              </a:spcBef>
            </a:pPr>
            <a:r>
              <a:rPr dirty="0" sz="1200" spc="-5">
                <a:latin typeface="Trebuchet MS"/>
                <a:cs typeface="Trebuchet MS"/>
              </a:rPr>
              <a:t>2020-2021</a:t>
            </a:r>
            <a:r>
              <a:rPr dirty="0" sz="1200" spc="35">
                <a:latin typeface="Trebuchet MS"/>
                <a:cs typeface="Trebuchet MS"/>
              </a:rPr>
              <a:t> </a:t>
            </a:r>
            <a:r>
              <a:rPr dirty="0" sz="1200" spc="-5">
                <a:latin typeface="Trebuchet MS"/>
                <a:cs typeface="Trebuchet MS"/>
              </a:rPr>
              <a:t>........................................................</a:t>
            </a:r>
            <a:endParaRPr sz="1200">
              <a:latin typeface="Trebuchet MS"/>
              <a:cs typeface="Trebuchet MS"/>
            </a:endParaRPr>
          </a:p>
          <a:p>
            <a:pPr marL="12700">
              <a:lnSpc>
                <a:spcPct val="100000"/>
              </a:lnSpc>
              <a:spcBef>
                <a:spcPts val="645"/>
              </a:spcBef>
            </a:pPr>
            <a:r>
              <a:rPr dirty="0" sz="1200" spc="-5">
                <a:latin typeface="Trebuchet MS"/>
                <a:cs typeface="Trebuchet MS"/>
              </a:rPr>
              <a:t>2019-2020</a:t>
            </a:r>
            <a:r>
              <a:rPr dirty="0" sz="1200" spc="35">
                <a:latin typeface="Trebuchet MS"/>
                <a:cs typeface="Trebuchet MS"/>
              </a:rPr>
              <a:t> </a:t>
            </a:r>
            <a:r>
              <a:rPr dirty="0" sz="1200" spc="-5">
                <a:latin typeface="Trebuchet MS"/>
                <a:cs typeface="Trebuchet MS"/>
              </a:rPr>
              <a:t>........................................................</a:t>
            </a:r>
            <a:endParaRPr sz="1200">
              <a:latin typeface="Trebuchet MS"/>
              <a:cs typeface="Trebuchet MS"/>
            </a:endParaRPr>
          </a:p>
          <a:p>
            <a:pPr marL="12700">
              <a:lnSpc>
                <a:spcPct val="100000"/>
              </a:lnSpc>
              <a:spcBef>
                <a:spcPts val="645"/>
              </a:spcBef>
            </a:pPr>
            <a:r>
              <a:rPr dirty="0" sz="1200" spc="-5">
                <a:latin typeface="Trebuchet MS"/>
                <a:cs typeface="Trebuchet MS"/>
              </a:rPr>
              <a:t>2018-2019</a:t>
            </a:r>
            <a:r>
              <a:rPr dirty="0" sz="1200" spc="35">
                <a:latin typeface="Trebuchet MS"/>
                <a:cs typeface="Trebuchet MS"/>
              </a:rPr>
              <a:t> </a:t>
            </a:r>
            <a:r>
              <a:rPr dirty="0" sz="1200" spc="-5">
                <a:latin typeface="Trebuchet MS"/>
                <a:cs typeface="Trebuchet MS"/>
              </a:rPr>
              <a:t>........................................................</a:t>
            </a:r>
            <a:endParaRPr sz="1200">
              <a:latin typeface="Trebuchet MS"/>
              <a:cs typeface="Trebuchet MS"/>
            </a:endParaRPr>
          </a:p>
          <a:p>
            <a:pPr marL="12700">
              <a:lnSpc>
                <a:spcPct val="100000"/>
              </a:lnSpc>
              <a:spcBef>
                <a:spcPts val="660"/>
              </a:spcBef>
            </a:pPr>
            <a:r>
              <a:rPr dirty="0" sz="1200" spc="-5">
                <a:latin typeface="Trebuchet MS"/>
                <a:cs typeface="Trebuchet MS"/>
              </a:rPr>
              <a:t>2017-2018</a:t>
            </a:r>
            <a:r>
              <a:rPr dirty="0" sz="1200" spc="35">
                <a:latin typeface="Trebuchet MS"/>
                <a:cs typeface="Trebuchet MS"/>
              </a:rPr>
              <a:t> </a:t>
            </a:r>
            <a:r>
              <a:rPr dirty="0" sz="1200" spc="-5">
                <a:latin typeface="Trebuchet MS"/>
                <a:cs typeface="Trebuchet MS"/>
              </a:rPr>
              <a:t>........................................................</a:t>
            </a:r>
            <a:endParaRPr sz="1200">
              <a:latin typeface="Trebuchet MS"/>
              <a:cs typeface="Trebuchet MS"/>
            </a:endParaRPr>
          </a:p>
          <a:p>
            <a:pPr marL="12700">
              <a:lnSpc>
                <a:spcPct val="100000"/>
              </a:lnSpc>
              <a:spcBef>
                <a:spcPts val="645"/>
              </a:spcBef>
            </a:pPr>
            <a:r>
              <a:rPr dirty="0" sz="1200" spc="-5">
                <a:latin typeface="Trebuchet MS"/>
                <a:cs typeface="Trebuchet MS"/>
              </a:rPr>
              <a:t>2016-2017</a:t>
            </a:r>
            <a:r>
              <a:rPr dirty="0" sz="1200" spc="35">
                <a:latin typeface="Trebuchet MS"/>
                <a:cs typeface="Trebuchet MS"/>
              </a:rPr>
              <a:t> </a:t>
            </a:r>
            <a:r>
              <a:rPr dirty="0" sz="1200" spc="-5">
                <a:latin typeface="Trebuchet MS"/>
                <a:cs typeface="Trebuchet MS"/>
              </a:rPr>
              <a:t>........................................................</a:t>
            </a:r>
            <a:endParaRPr sz="1200">
              <a:latin typeface="Trebuchet MS"/>
              <a:cs typeface="Trebuchet MS"/>
            </a:endParaRPr>
          </a:p>
          <a:p>
            <a:pPr marL="12700">
              <a:lnSpc>
                <a:spcPct val="100000"/>
              </a:lnSpc>
              <a:spcBef>
                <a:spcPts val="645"/>
              </a:spcBef>
            </a:pPr>
            <a:r>
              <a:rPr dirty="0" sz="1200" spc="-5">
                <a:latin typeface="Trebuchet MS"/>
                <a:cs typeface="Trebuchet MS"/>
              </a:rPr>
              <a:t>2015-2016</a:t>
            </a:r>
            <a:r>
              <a:rPr dirty="0" sz="1200" spc="35">
                <a:latin typeface="Trebuchet MS"/>
                <a:cs typeface="Trebuchet MS"/>
              </a:rPr>
              <a:t> </a:t>
            </a:r>
            <a:r>
              <a:rPr dirty="0" sz="1200" spc="-5">
                <a:latin typeface="Trebuchet MS"/>
                <a:cs typeface="Trebuchet MS"/>
              </a:rPr>
              <a:t>........................................................</a:t>
            </a:r>
            <a:endParaRPr sz="1200">
              <a:latin typeface="Trebuchet MS"/>
              <a:cs typeface="Trebuchet MS"/>
            </a:endParaRPr>
          </a:p>
          <a:p>
            <a:pPr marL="12700">
              <a:lnSpc>
                <a:spcPct val="100000"/>
              </a:lnSpc>
              <a:spcBef>
                <a:spcPts val="645"/>
              </a:spcBef>
            </a:pPr>
            <a:r>
              <a:rPr dirty="0" sz="1200" spc="-5">
                <a:latin typeface="Trebuchet MS"/>
                <a:cs typeface="Trebuchet MS"/>
              </a:rPr>
              <a:t>2014-2015</a:t>
            </a:r>
            <a:r>
              <a:rPr dirty="0" sz="1200" spc="35">
                <a:latin typeface="Trebuchet MS"/>
                <a:cs typeface="Trebuchet MS"/>
              </a:rPr>
              <a:t> </a:t>
            </a:r>
            <a:r>
              <a:rPr dirty="0" sz="1200" spc="-5">
                <a:latin typeface="Trebuchet MS"/>
                <a:cs typeface="Trebuchet MS"/>
              </a:rPr>
              <a:t>........................................................</a:t>
            </a:r>
            <a:endParaRPr sz="1200">
              <a:latin typeface="Trebuchet MS"/>
              <a:cs typeface="Trebuchet MS"/>
            </a:endParaRPr>
          </a:p>
          <a:p>
            <a:pPr marL="12700">
              <a:lnSpc>
                <a:spcPct val="100000"/>
              </a:lnSpc>
              <a:spcBef>
                <a:spcPts val="645"/>
              </a:spcBef>
            </a:pPr>
            <a:r>
              <a:rPr dirty="0" sz="1200" spc="-5">
                <a:latin typeface="Trebuchet MS"/>
                <a:cs typeface="Trebuchet MS"/>
              </a:rPr>
              <a:t>2013-2014</a:t>
            </a:r>
            <a:r>
              <a:rPr dirty="0" sz="1200" spc="35">
                <a:latin typeface="Trebuchet MS"/>
                <a:cs typeface="Trebuchet MS"/>
              </a:rPr>
              <a:t> </a:t>
            </a:r>
            <a:r>
              <a:rPr dirty="0" sz="1200" spc="-5">
                <a:latin typeface="Trebuchet MS"/>
                <a:cs typeface="Trebuchet MS"/>
              </a:rPr>
              <a:t>........................................................</a:t>
            </a:r>
            <a:endParaRPr sz="1200">
              <a:latin typeface="Trebuchet MS"/>
              <a:cs typeface="Trebuchet MS"/>
            </a:endParaRPr>
          </a:p>
          <a:p>
            <a:pPr marL="12700">
              <a:lnSpc>
                <a:spcPct val="100000"/>
              </a:lnSpc>
              <a:spcBef>
                <a:spcPts val="645"/>
              </a:spcBef>
            </a:pPr>
            <a:r>
              <a:rPr dirty="0" sz="1200" spc="-5">
                <a:latin typeface="Trebuchet MS"/>
                <a:cs typeface="Trebuchet MS"/>
              </a:rPr>
              <a:t>2012-2013</a:t>
            </a:r>
            <a:r>
              <a:rPr dirty="0" sz="1200" spc="35">
                <a:latin typeface="Trebuchet MS"/>
                <a:cs typeface="Trebuchet MS"/>
              </a:rPr>
              <a:t> </a:t>
            </a:r>
            <a:r>
              <a:rPr dirty="0" sz="1200" spc="-5">
                <a:latin typeface="Trebuchet MS"/>
                <a:cs typeface="Trebuchet MS"/>
              </a:rPr>
              <a:t>........................................................</a:t>
            </a:r>
            <a:endParaRPr sz="1200">
              <a:latin typeface="Trebuchet MS"/>
              <a:cs typeface="Trebuchet MS"/>
            </a:endParaRPr>
          </a:p>
          <a:p>
            <a:pPr marL="12700">
              <a:lnSpc>
                <a:spcPct val="100000"/>
              </a:lnSpc>
              <a:spcBef>
                <a:spcPts val="655"/>
              </a:spcBef>
            </a:pPr>
            <a:r>
              <a:rPr dirty="0" sz="1200" spc="-5">
                <a:latin typeface="Trebuchet MS"/>
                <a:cs typeface="Trebuchet MS"/>
              </a:rPr>
              <a:t>2011-2012</a:t>
            </a:r>
            <a:r>
              <a:rPr dirty="0" sz="1200" spc="35">
                <a:latin typeface="Trebuchet MS"/>
                <a:cs typeface="Trebuchet MS"/>
              </a:rPr>
              <a:t> </a:t>
            </a:r>
            <a:r>
              <a:rPr dirty="0" sz="1200" spc="-5">
                <a:latin typeface="Trebuchet MS"/>
                <a:cs typeface="Trebuchet MS"/>
              </a:rPr>
              <a:t>........................................................</a:t>
            </a:r>
            <a:endParaRPr sz="1200">
              <a:latin typeface="Trebuchet MS"/>
              <a:cs typeface="Trebuchet MS"/>
            </a:endParaRPr>
          </a:p>
          <a:p>
            <a:pPr marL="12700">
              <a:lnSpc>
                <a:spcPct val="100000"/>
              </a:lnSpc>
              <a:spcBef>
                <a:spcPts val="645"/>
              </a:spcBef>
            </a:pPr>
            <a:r>
              <a:rPr dirty="0" sz="1200" spc="-5">
                <a:latin typeface="Trebuchet MS"/>
                <a:cs typeface="Trebuchet MS"/>
              </a:rPr>
              <a:t>2010-2011</a:t>
            </a:r>
            <a:r>
              <a:rPr dirty="0" sz="1200" spc="35">
                <a:latin typeface="Trebuchet MS"/>
                <a:cs typeface="Trebuchet MS"/>
              </a:rPr>
              <a:t> </a:t>
            </a:r>
            <a:r>
              <a:rPr dirty="0" sz="1200" spc="-5">
                <a:latin typeface="Trebuchet MS"/>
                <a:cs typeface="Trebuchet MS"/>
              </a:rPr>
              <a:t>........................................................</a:t>
            </a:r>
            <a:endParaRPr sz="1200">
              <a:latin typeface="Trebuchet MS"/>
              <a:cs typeface="Trebuchet MS"/>
            </a:endParaRPr>
          </a:p>
          <a:p>
            <a:pPr marL="12700">
              <a:lnSpc>
                <a:spcPct val="100000"/>
              </a:lnSpc>
              <a:spcBef>
                <a:spcPts val="645"/>
              </a:spcBef>
            </a:pPr>
            <a:r>
              <a:rPr dirty="0" sz="1200" spc="-5">
                <a:latin typeface="Trebuchet MS"/>
                <a:cs typeface="Trebuchet MS"/>
              </a:rPr>
              <a:t>2009-2010</a:t>
            </a:r>
            <a:r>
              <a:rPr dirty="0" sz="1200" spc="35">
                <a:latin typeface="Trebuchet MS"/>
                <a:cs typeface="Trebuchet MS"/>
              </a:rPr>
              <a:t> </a:t>
            </a:r>
            <a:r>
              <a:rPr dirty="0" sz="1200" spc="-5">
                <a:latin typeface="Trebuchet MS"/>
                <a:cs typeface="Trebuchet MS"/>
              </a:rPr>
              <a:t>........................................................</a:t>
            </a:r>
            <a:endParaRPr sz="1200">
              <a:latin typeface="Trebuchet MS"/>
              <a:cs typeface="Trebuchet MS"/>
            </a:endParaRPr>
          </a:p>
          <a:p>
            <a:pPr marL="12700">
              <a:lnSpc>
                <a:spcPct val="100000"/>
              </a:lnSpc>
              <a:spcBef>
                <a:spcPts val="645"/>
              </a:spcBef>
            </a:pPr>
            <a:r>
              <a:rPr dirty="0" sz="1200" spc="-5">
                <a:latin typeface="Trebuchet MS"/>
                <a:cs typeface="Trebuchet MS"/>
              </a:rPr>
              <a:t>2008-2009</a:t>
            </a:r>
            <a:r>
              <a:rPr dirty="0" sz="1200" spc="35">
                <a:latin typeface="Trebuchet MS"/>
                <a:cs typeface="Trebuchet MS"/>
              </a:rPr>
              <a:t> </a:t>
            </a:r>
            <a:r>
              <a:rPr dirty="0" sz="1200" spc="-5">
                <a:latin typeface="Trebuchet MS"/>
                <a:cs typeface="Trebuchet MS"/>
              </a:rPr>
              <a:t>........................................................</a:t>
            </a:r>
            <a:endParaRPr sz="1200">
              <a:latin typeface="Trebuchet MS"/>
              <a:cs typeface="Trebuchet MS"/>
            </a:endParaRPr>
          </a:p>
          <a:p>
            <a:pPr marL="12700">
              <a:lnSpc>
                <a:spcPct val="100000"/>
              </a:lnSpc>
              <a:spcBef>
                <a:spcPts val="645"/>
              </a:spcBef>
            </a:pPr>
            <a:r>
              <a:rPr dirty="0" sz="1200" spc="-5">
                <a:latin typeface="Trebuchet MS"/>
                <a:cs typeface="Trebuchet MS"/>
              </a:rPr>
              <a:t>2007-2008</a:t>
            </a:r>
            <a:r>
              <a:rPr dirty="0" sz="1200" spc="35">
                <a:latin typeface="Trebuchet MS"/>
                <a:cs typeface="Trebuchet MS"/>
              </a:rPr>
              <a:t> </a:t>
            </a:r>
            <a:r>
              <a:rPr dirty="0" sz="1200" spc="-5">
                <a:latin typeface="Trebuchet MS"/>
                <a:cs typeface="Trebuchet MS"/>
              </a:rPr>
              <a:t>........................................................</a:t>
            </a:r>
            <a:endParaRPr sz="1200">
              <a:latin typeface="Trebuchet MS"/>
              <a:cs typeface="Trebuchet MS"/>
            </a:endParaRPr>
          </a:p>
          <a:p>
            <a:pPr marL="12700">
              <a:lnSpc>
                <a:spcPct val="100000"/>
              </a:lnSpc>
              <a:spcBef>
                <a:spcPts val="645"/>
              </a:spcBef>
            </a:pPr>
            <a:r>
              <a:rPr dirty="0" sz="1200" spc="-5">
                <a:latin typeface="Trebuchet MS"/>
                <a:cs typeface="Trebuchet MS"/>
              </a:rPr>
              <a:t>2006-2007</a:t>
            </a:r>
            <a:r>
              <a:rPr dirty="0" sz="1200" spc="35">
                <a:latin typeface="Trebuchet MS"/>
                <a:cs typeface="Trebuchet MS"/>
              </a:rPr>
              <a:t> </a:t>
            </a:r>
            <a:r>
              <a:rPr dirty="0" sz="1200" spc="-5">
                <a:latin typeface="Trebuchet MS"/>
                <a:cs typeface="Trebuchet MS"/>
              </a:rPr>
              <a:t>........................................................</a:t>
            </a:r>
            <a:endParaRPr sz="1200">
              <a:latin typeface="Trebuchet MS"/>
              <a:cs typeface="Trebuchet MS"/>
            </a:endParaRPr>
          </a:p>
          <a:p>
            <a:pPr marL="12700">
              <a:lnSpc>
                <a:spcPct val="100000"/>
              </a:lnSpc>
              <a:spcBef>
                <a:spcPts val="660"/>
              </a:spcBef>
            </a:pPr>
            <a:r>
              <a:rPr dirty="0" sz="1200" spc="-5">
                <a:latin typeface="Trebuchet MS"/>
                <a:cs typeface="Trebuchet MS"/>
              </a:rPr>
              <a:t>2005-2006</a:t>
            </a:r>
            <a:r>
              <a:rPr dirty="0" sz="1200" spc="35">
                <a:latin typeface="Trebuchet MS"/>
                <a:cs typeface="Trebuchet MS"/>
              </a:rPr>
              <a:t> </a:t>
            </a:r>
            <a:r>
              <a:rPr dirty="0" sz="1200" spc="-5">
                <a:latin typeface="Trebuchet MS"/>
                <a:cs typeface="Trebuchet MS"/>
              </a:rPr>
              <a:t>........................................................</a:t>
            </a:r>
            <a:endParaRPr sz="1200">
              <a:latin typeface="Trebuchet MS"/>
              <a:cs typeface="Trebuchet MS"/>
            </a:endParaRPr>
          </a:p>
          <a:p>
            <a:pPr marL="12700">
              <a:lnSpc>
                <a:spcPct val="100000"/>
              </a:lnSpc>
              <a:spcBef>
                <a:spcPts val="645"/>
              </a:spcBef>
            </a:pPr>
            <a:r>
              <a:rPr dirty="0" sz="1200" spc="-5">
                <a:latin typeface="Trebuchet MS"/>
                <a:cs typeface="Trebuchet MS"/>
              </a:rPr>
              <a:t>2004-2005</a:t>
            </a:r>
            <a:r>
              <a:rPr dirty="0" sz="1200" spc="35">
                <a:latin typeface="Trebuchet MS"/>
                <a:cs typeface="Trebuchet MS"/>
              </a:rPr>
              <a:t> </a:t>
            </a:r>
            <a:r>
              <a:rPr dirty="0" sz="1200" spc="-5">
                <a:latin typeface="Trebuchet MS"/>
                <a:cs typeface="Trebuchet MS"/>
              </a:rPr>
              <a:t>........................................................</a:t>
            </a:r>
            <a:endParaRPr sz="1200">
              <a:latin typeface="Trebuchet MS"/>
              <a:cs typeface="Trebuchet MS"/>
            </a:endParaRPr>
          </a:p>
          <a:p>
            <a:pPr marL="12700">
              <a:lnSpc>
                <a:spcPct val="100000"/>
              </a:lnSpc>
              <a:spcBef>
                <a:spcPts val="645"/>
              </a:spcBef>
            </a:pPr>
            <a:r>
              <a:rPr dirty="0" sz="1200" spc="-5">
                <a:latin typeface="Trebuchet MS"/>
                <a:cs typeface="Trebuchet MS"/>
              </a:rPr>
              <a:t>2003-2004</a:t>
            </a:r>
            <a:r>
              <a:rPr dirty="0" sz="1200" spc="35">
                <a:latin typeface="Trebuchet MS"/>
                <a:cs typeface="Trebuchet MS"/>
              </a:rPr>
              <a:t> </a:t>
            </a:r>
            <a:r>
              <a:rPr dirty="0" sz="1200" spc="-5">
                <a:latin typeface="Trebuchet MS"/>
                <a:cs typeface="Trebuchet MS"/>
              </a:rPr>
              <a:t>........................................................</a:t>
            </a:r>
            <a:endParaRPr sz="1200">
              <a:latin typeface="Trebuchet MS"/>
              <a:cs typeface="Trebuchet MS"/>
            </a:endParaRPr>
          </a:p>
          <a:p>
            <a:pPr marL="12700">
              <a:lnSpc>
                <a:spcPct val="100000"/>
              </a:lnSpc>
              <a:spcBef>
                <a:spcPts val="645"/>
              </a:spcBef>
            </a:pPr>
            <a:r>
              <a:rPr dirty="0" sz="1200" spc="-5">
                <a:latin typeface="Trebuchet MS"/>
                <a:cs typeface="Trebuchet MS"/>
              </a:rPr>
              <a:t>2002-2003</a:t>
            </a:r>
            <a:r>
              <a:rPr dirty="0" sz="1200" spc="35">
                <a:latin typeface="Trebuchet MS"/>
                <a:cs typeface="Trebuchet MS"/>
              </a:rPr>
              <a:t> </a:t>
            </a:r>
            <a:r>
              <a:rPr dirty="0" sz="1200" spc="-5">
                <a:latin typeface="Trebuchet MS"/>
                <a:cs typeface="Trebuchet MS"/>
              </a:rPr>
              <a:t>........................................................</a:t>
            </a:r>
            <a:endParaRPr sz="1200">
              <a:latin typeface="Trebuchet MS"/>
              <a:cs typeface="Trebuchet MS"/>
            </a:endParaRPr>
          </a:p>
          <a:p>
            <a:pPr marL="12700">
              <a:lnSpc>
                <a:spcPct val="100000"/>
              </a:lnSpc>
              <a:spcBef>
                <a:spcPts val="645"/>
              </a:spcBef>
            </a:pPr>
            <a:r>
              <a:rPr dirty="0" sz="1200" spc="-5">
                <a:latin typeface="Trebuchet MS"/>
                <a:cs typeface="Trebuchet MS"/>
              </a:rPr>
              <a:t>2001-2002</a:t>
            </a:r>
            <a:r>
              <a:rPr dirty="0" sz="1200" spc="35">
                <a:latin typeface="Trebuchet MS"/>
                <a:cs typeface="Trebuchet MS"/>
              </a:rPr>
              <a:t> </a:t>
            </a:r>
            <a:r>
              <a:rPr dirty="0" sz="1200" spc="-5">
                <a:latin typeface="Trebuchet MS"/>
                <a:cs typeface="Trebuchet MS"/>
              </a:rPr>
              <a:t>........................................................</a:t>
            </a:r>
            <a:endParaRPr sz="1200">
              <a:latin typeface="Trebuchet MS"/>
              <a:cs typeface="Trebuchet MS"/>
            </a:endParaRPr>
          </a:p>
          <a:p>
            <a:pPr marL="12700">
              <a:lnSpc>
                <a:spcPct val="100000"/>
              </a:lnSpc>
              <a:spcBef>
                <a:spcPts val="645"/>
              </a:spcBef>
            </a:pPr>
            <a:r>
              <a:rPr dirty="0" sz="1200" spc="-5">
                <a:latin typeface="Trebuchet MS"/>
                <a:cs typeface="Trebuchet MS"/>
              </a:rPr>
              <a:t>2000-2001</a:t>
            </a:r>
            <a:r>
              <a:rPr dirty="0" sz="1200" spc="35">
                <a:latin typeface="Trebuchet MS"/>
                <a:cs typeface="Trebuchet MS"/>
              </a:rPr>
              <a:t> </a:t>
            </a:r>
            <a:r>
              <a:rPr dirty="0" sz="1200" spc="-5">
                <a:latin typeface="Trebuchet MS"/>
                <a:cs typeface="Trebuchet MS"/>
              </a:rPr>
              <a:t>........................................................</a:t>
            </a:r>
            <a:endParaRPr sz="1200">
              <a:latin typeface="Trebuchet MS"/>
              <a:cs typeface="Trebuchet MS"/>
            </a:endParaRPr>
          </a:p>
          <a:p>
            <a:pPr marL="12700">
              <a:lnSpc>
                <a:spcPct val="100000"/>
              </a:lnSpc>
              <a:spcBef>
                <a:spcPts val="655"/>
              </a:spcBef>
            </a:pPr>
            <a:r>
              <a:rPr dirty="0" sz="1200" spc="-5">
                <a:latin typeface="Trebuchet MS"/>
                <a:cs typeface="Trebuchet MS"/>
              </a:rPr>
              <a:t>1999-2000</a:t>
            </a:r>
            <a:r>
              <a:rPr dirty="0" sz="1200" spc="35">
                <a:latin typeface="Trebuchet MS"/>
                <a:cs typeface="Trebuchet MS"/>
              </a:rPr>
              <a:t> </a:t>
            </a:r>
            <a:r>
              <a:rPr dirty="0" sz="1200" spc="-5">
                <a:latin typeface="Trebuchet MS"/>
                <a:cs typeface="Trebuchet MS"/>
              </a:rPr>
              <a:t>........................................................</a:t>
            </a:r>
            <a:endParaRPr sz="1200">
              <a:latin typeface="Trebuchet MS"/>
              <a:cs typeface="Trebuchet MS"/>
            </a:endParaRPr>
          </a:p>
          <a:p>
            <a:pPr marL="12700">
              <a:lnSpc>
                <a:spcPct val="100000"/>
              </a:lnSpc>
              <a:spcBef>
                <a:spcPts val="645"/>
              </a:spcBef>
            </a:pPr>
            <a:r>
              <a:rPr dirty="0" sz="1200" spc="-5">
                <a:latin typeface="Trebuchet MS"/>
                <a:cs typeface="Trebuchet MS"/>
              </a:rPr>
              <a:t>1998-1999</a:t>
            </a:r>
            <a:r>
              <a:rPr dirty="0" sz="1200" spc="35">
                <a:latin typeface="Trebuchet MS"/>
                <a:cs typeface="Trebuchet MS"/>
              </a:rPr>
              <a:t> </a:t>
            </a:r>
            <a:r>
              <a:rPr dirty="0" sz="1200" spc="-5">
                <a:latin typeface="Trebuchet MS"/>
                <a:cs typeface="Trebuchet MS"/>
              </a:rPr>
              <a:t>........................................................</a:t>
            </a:r>
            <a:endParaRPr sz="1200">
              <a:latin typeface="Trebuchet MS"/>
              <a:cs typeface="Trebuchet MS"/>
            </a:endParaRPr>
          </a:p>
          <a:p>
            <a:pPr marL="12700">
              <a:lnSpc>
                <a:spcPct val="100000"/>
              </a:lnSpc>
              <a:spcBef>
                <a:spcPts val="645"/>
              </a:spcBef>
            </a:pPr>
            <a:r>
              <a:rPr dirty="0" sz="1200" spc="-5">
                <a:latin typeface="Trebuchet MS"/>
                <a:cs typeface="Trebuchet MS"/>
              </a:rPr>
              <a:t>1996-1997.........................................................</a:t>
            </a:r>
            <a:endParaRPr sz="1200">
              <a:latin typeface="Trebuchet MS"/>
              <a:cs typeface="Trebuchet MS"/>
            </a:endParaRPr>
          </a:p>
          <a:p>
            <a:pPr marL="12700">
              <a:lnSpc>
                <a:spcPct val="100000"/>
              </a:lnSpc>
              <a:spcBef>
                <a:spcPts val="645"/>
              </a:spcBef>
            </a:pPr>
            <a:r>
              <a:rPr dirty="0" sz="1200" spc="-5">
                <a:latin typeface="Trebuchet MS"/>
                <a:cs typeface="Trebuchet MS"/>
              </a:rPr>
              <a:t>1995-1996</a:t>
            </a:r>
            <a:r>
              <a:rPr dirty="0" sz="1200" spc="35">
                <a:latin typeface="Trebuchet MS"/>
                <a:cs typeface="Trebuchet MS"/>
              </a:rPr>
              <a:t> </a:t>
            </a:r>
            <a:r>
              <a:rPr dirty="0" sz="1200" spc="-5">
                <a:latin typeface="Trebuchet MS"/>
                <a:cs typeface="Trebuchet MS"/>
              </a:rPr>
              <a:t>........................................................</a:t>
            </a:r>
            <a:endParaRPr sz="1200">
              <a:latin typeface="Trebuchet MS"/>
              <a:cs typeface="Trebuchet MS"/>
            </a:endParaRPr>
          </a:p>
          <a:p>
            <a:pPr marL="12700">
              <a:lnSpc>
                <a:spcPct val="100000"/>
              </a:lnSpc>
              <a:spcBef>
                <a:spcPts val="645"/>
              </a:spcBef>
            </a:pPr>
            <a:r>
              <a:rPr dirty="0" sz="1200" spc="-5">
                <a:latin typeface="Trebuchet MS"/>
                <a:cs typeface="Trebuchet MS"/>
              </a:rPr>
              <a:t>1994-1995</a:t>
            </a:r>
            <a:r>
              <a:rPr dirty="0" sz="1200" spc="35">
                <a:latin typeface="Trebuchet MS"/>
                <a:cs typeface="Trebuchet MS"/>
              </a:rPr>
              <a:t> </a:t>
            </a:r>
            <a:r>
              <a:rPr dirty="0" sz="1200" spc="-5">
                <a:latin typeface="Trebuchet MS"/>
                <a:cs typeface="Trebuchet MS"/>
              </a:rPr>
              <a:t>........................................................</a:t>
            </a:r>
            <a:endParaRPr sz="1200">
              <a:latin typeface="Trebuchet MS"/>
              <a:cs typeface="Trebuchet MS"/>
            </a:endParaRPr>
          </a:p>
        </p:txBody>
      </p:sp>
      <p:sp>
        <p:nvSpPr>
          <p:cNvPr id="4" name="object 4"/>
          <p:cNvSpPr txBox="1"/>
          <p:nvPr/>
        </p:nvSpPr>
        <p:spPr>
          <a:xfrm>
            <a:off x="5016500" y="1769364"/>
            <a:ext cx="1119505" cy="7365365"/>
          </a:xfrm>
          <a:prstGeom prst="rect">
            <a:avLst/>
          </a:prstGeom>
        </p:spPr>
        <p:txBody>
          <a:bodyPr wrap="square" lIns="0" tIns="0" rIns="0" bIns="0" rtlCol="0" vert="horz">
            <a:spAutoFit/>
          </a:bodyPr>
          <a:lstStyle/>
          <a:p>
            <a:pPr algn="ctr" marL="45085">
              <a:lnSpc>
                <a:spcPct val="100000"/>
              </a:lnSpc>
            </a:pPr>
            <a:r>
              <a:rPr dirty="0" sz="1200" spc="-5">
                <a:latin typeface="Trebuchet MS"/>
                <a:cs typeface="Trebuchet MS"/>
              </a:rPr>
              <a:t>1,034</a:t>
            </a:r>
            <a:r>
              <a:rPr dirty="0" sz="1200" spc="-85">
                <a:latin typeface="Trebuchet MS"/>
                <a:cs typeface="Trebuchet MS"/>
              </a:rPr>
              <a:t> </a:t>
            </a:r>
            <a:r>
              <a:rPr dirty="0" sz="1200">
                <a:latin typeface="Trebuchet MS"/>
                <a:cs typeface="Trebuchet MS"/>
              </a:rPr>
              <a:t>members</a:t>
            </a:r>
            <a:endParaRPr sz="1200">
              <a:latin typeface="Trebuchet MS"/>
              <a:cs typeface="Trebuchet MS"/>
            </a:endParaRPr>
          </a:p>
          <a:p>
            <a:pPr algn="ctr" marL="45085">
              <a:lnSpc>
                <a:spcPct val="100000"/>
              </a:lnSpc>
              <a:spcBef>
                <a:spcPts val="645"/>
              </a:spcBef>
            </a:pPr>
            <a:r>
              <a:rPr dirty="0" sz="1200" spc="-5">
                <a:latin typeface="Trebuchet MS"/>
                <a:cs typeface="Trebuchet MS"/>
              </a:rPr>
              <a:t>1,180</a:t>
            </a:r>
            <a:r>
              <a:rPr dirty="0" sz="1200" spc="-85">
                <a:latin typeface="Trebuchet MS"/>
                <a:cs typeface="Trebuchet MS"/>
              </a:rPr>
              <a:t> </a:t>
            </a:r>
            <a:r>
              <a:rPr dirty="0" sz="1200">
                <a:latin typeface="Trebuchet MS"/>
                <a:cs typeface="Trebuchet MS"/>
              </a:rPr>
              <a:t>members</a:t>
            </a:r>
            <a:endParaRPr sz="1200">
              <a:latin typeface="Trebuchet MS"/>
              <a:cs typeface="Trebuchet MS"/>
            </a:endParaRPr>
          </a:p>
          <a:p>
            <a:pPr algn="ctr" marL="45720">
              <a:lnSpc>
                <a:spcPct val="100000"/>
              </a:lnSpc>
              <a:spcBef>
                <a:spcPts val="645"/>
              </a:spcBef>
            </a:pPr>
            <a:r>
              <a:rPr dirty="0" sz="1200" spc="-5">
                <a:latin typeface="Trebuchet MS"/>
                <a:cs typeface="Trebuchet MS"/>
              </a:rPr>
              <a:t>1,176</a:t>
            </a:r>
            <a:r>
              <a:rPr dirty="0" sz="1200" spc="-85">
                <a:latin typeface="Trebuchet MS"/>
                <a:cs typeface="Trebuchet MS"/>
              </a:rPr>
              <a:t> </a:t>
            </a:r>
            <a:r>
              <a:rPr dirty="0" sz="1200">
                <a:latin typeface="Trebuchet MS"/>
                <a:cs typeface="Trebuchet MS"/>
              </a:rPr>
              <a:t>members</a:t>
            </a:r>
            <a:endParaRPr sz="1200">
              <a:latin typeface="Trebuchet MS"/>
              <a:cs typeface="Trebuchet MS"/>
            </a:endParaRPr>
          </a:p>
          <a:p>
            <a:pPr algn="ctr" marL="45085">
              <a:lnSpc>
                <a:spcPct val="100000"/>
              </a:lnSpc>
              <a:spcBef>
                <a:spcPts val="645"/>
              </a:spcBef>
            </a:pPr>
            <a:r>
              <a:rPr dirty="0" sz="1200" spc="-5">
                <a:latin typeface="Trebuchet MS"/>
                <a:cs typeface="Trebuchet MS"/>
              </a:rPr>
              <a:t>1,187</a:t>
            </a:r>
            <a:r>
              <a:rPr dirty="0" sz="1200" spc="-85">
                <a:latin typeface="Trebuchet MS"/>
                <a:cs typeface="Trebuchet MS"/>
              </a:rPr>
              <a:t> </a:t>
            </a:r>
            <a:r>
              <a:rPr dirty="0" sz="1200">
                <a:latin typeface="Trebuchet MS"/>
                <a:cs typeface="Trebuchet MS"/>
              </a:rPr>
              <a:t>members</a:t>
            </a:r>
            <a:endParaRPr sz="1200">
              <a:latin typeface="Trebuchet MS"/>
              <a:cs typeface="Trebuchet MS"/>
            </a:endParaRPr>
          </a:p>
          <a:p>
            <a:pPr algn="ctr" marL="45085">
              <a:lnSpc>
                <a:spcPct val="100000"/>
              </a:lnSpc>
              <a:spcBef>
                <a:spcPts val="645"/>
              </a:spcBef>
            </a:pPr>
            <a:r>
              <a:rPr dirty="0" sz="1200" spc="-5">
                <a:latin typeface="Trebuchet MS"/>
                <a:cs typeface="Trebuchet MS"/>
              </a:rPr>
              <a:t>1,178</a:t>
            </a:r>
            <a:r>
              <a:rPr dirty="0" sz="1200" spc="-85">
                <a:latin typeface="Trebuchet MS"/>
                <a:cs typeface="Trebuchet MS"/>
              </a:rPr>
              <a:t> </a:t>
            </a:r>
            <a:r>
              <a:rPr dirty="0" sz="1200">
                <a:latin typeface="Trebuchet MS"/>
                <a:cs typeface="Trebuchet MS"/>
              </a:rPr>
              <a:t>members</a:t>
            </a:r>
            <a:endParaRPr sz="1200">
              <a:latin typeface="Trebuchet MS"/>
              <a:cs typeface="Trebuchet MS"/>
            </a:endParaRPr>
          </a:p>
          <a:p>
            <a:pPr algn="ctr" marL="45085">
              <a:lnSpc>
                <a:spcPct val="100000"/>
              </a:lnSpc>
              <a:spcBef>
                <a:spcPts val="660"/>
              </a:spcBef>
            </a:pPr>
            <a:r>
              <a:rPr dirty="0" sz="1200" spc="-5">
                <a:latin typeface="Trebuchet MS"/>
                <a:cs typeface="Trebuchet MS"/>
              </a:rPr>
              <a:t>1,167</a:t>
            </a:r>
            <a:r>
              <a:rPr dirty="0" sz="1200" spc="-85">
                <a:latin typeface="Trebuchet MS"/>
                <a:cs typeface="Trebuchet MS"/>
              </a:rPr>
              <a:t> </a:t>
            </a:r>
            <a:r>
              <a:rPr dirty="0" sz="1200">
                <a:latin typeface="Trebuchet MS"/>
                <a:cs typeface="Trebuchet MS"/>
              </a:rPr>
              <a:t>members</a:t>
            </a:r>
            <a:endParaRPr sz="1200">
              <a:latin typeface="Trebuchet MS"/>
              <a:cs typeface="Trebuchet MS"/>
            </a:endParaRPr>
          </a:p>
          <a:p>
            <a:pPr algn="ctr" marL="45085">
              <a:lnSpc>
                <a:spcPct val="100000"/>
              </a:lnSpc>
              <a:spcBef>
                <a:spcPts val="645"/>
              </a:spcBef>
            </a:pPr>
            <a:r>
              <a:rPr dirty="0" sz="1200" spc="-5">
                <a:latin typeface="Trebuchet MS"/>
                <a:cs typeface="Trebuchet MS"/>
              </a:rPr>
              <a:t>1,163</a:t>
            </a:r>
            <a:r>
              <a:rPr dirty="0" sz="1200" spc="-85">
                <a:latin typeface="Trebuchet MS"/>
                <a:cs typeface="Trebuchet MS"/>
              </a:rPr>
              <a:t> </a:t>
            </a:r>
            <a:r>
              <a:rPr dirty="0" sz="1200">
                <a:latin typeface="Trebuchet MS"/>
                <a:cs typeface="Trebuchet MS"/>
              </a:rPr>
              <a:t>members</a:t>
            </a:r>
            <a:endParaRPr sz="1200">
              <a:latin typeface="Trebuchet MS"/>
              <a:cs typeface="Trebuchet MS"/>
            </a:endParaRPr>
          </a:p>
          <a:p>
            <a:pPr algn="ctr" marL="45085">
              <a:lnSpc>
                <a:spcPct val="100000"/>
              </a:lnSpc>
              <a:spcBef>
                <a:spcPts val="645"/>
              </a:spcBef>
            </a:pPr>
            <a:r>
              <a:rPr dirty="0" sz="1200" spc="-5">
                <a:latin typeface="Trebuchet MS"/>
                <a:cs typeface="Trebuchet MS"/>
              </a:rPr>
              <a:t>1,173</a:t>
            </a:r>
            <a:r>
              <a:rPr dirty="0" sz="1200" spc="-85">
                <a:latin typeface="Trebuchet MS"/>
                <a:cs typeface="Trebuchet MS"/>
              </a:rPr>
              <a:t> </a:t>
            </a:r>
            <a:r>
              <a:rPr dirty="0" sz="1200">
                <a:latin typeface="Trebuchet MS"/>
                <a:cs typeface="Trebuchet MS"/>
              </a:rPr>
              <a:t>members</a:t>
            </a:r>
            <a:endParaRPr sz="1200">
              <a:latin typeface="Trebuchet MS"/>
              <a:cs typeface="Trebuchet MS"/>
            </a:endParaRPr>
          </a:p>
          <a:p>
            <a:pPr algn="ctr" marL="45085">
              <a:lnSpc>
                <a:spcPct val="100000"/>
              </a:lnSpc>
              <a:spcBef>
                <a:spcPts val="645"/>
              </a:spcBef>
            </a:pPr>
            <a:r>
              <a:rPr dirty="0" sz="1200" spc="-5">
                <a:latin typeface="Trebuchet MS"/>
                <a:cs typeface="Trebuchet MS"/>
              </a:rPr>
              <a:t>1,151</a:t>
            </a:r>
            <a:r>
              <a:rPr dirty="0" sz="1200" spc="-85">
                <a:latin typeface="Trebuchet MS"/>
                <a:cs typeface="Trebuchet MS"/>
              </a:rPr>
              <a:t> </a:t>
            </a:r>
            <a:r>
              <a:rPr dirty="0" sz="1200">
                <a:latin typeface="Trebuchet MS"/>
                <a:cs typeface="Trebuchet MS"/>
              </a:rPr>
              <a:t>members</a:t>
            </a:r>
            <a:endParaRPr sz="1200">
              <a:latin typeface="Trebuchet MS"/>
              <a:cs typeface="Trebuchet MS"/>
            </a:endParaRPr>
          </a:p>
          <a:p>
            <a:pPr algn="ctr" marL="92710">
              <a:lnSpc>
                <a:spcPct val="100000"/>
              </a:lnSpc>
              <a:spcBef>
                <a:spcPts val="645"/>
              </a:spcBef>
            </a:pPr>
            <a:r>
              <a:rPr dirty="0" sz="1200" spc="-5">
                <a:latin typeface="Trebuchet MS"/>
                <a:cs typeface="Trebuchet MS"/>
              </a:rPr>
              <a:t>998</a:t>
            </a:r>
            <a:r>
              <a:rPr dirty="0" sz="1200" spc="-90">
                <a:latin typeface="Trebuchet MS"/>
                <a:cs typeface="Trebuchet MS"/>
              </a:rPr>
              <a:t> </a:t>
            </a:r>
            <a:r>
              <a:rPr dirty="0" sz="1200">
                <a:latin typeface="Trebuchet MS"/>
                <a:cs typeface="Trebuchet MS"/>
              </a:rPr>
              <a:t>members</a:t>
            </a:r>
            <a:endParaRPr sz="1200">
              <a:latin typeface="Trebuchet MS"/>
              <a:cs typeface="Trebuchet MS"/>
            </a:endParaRPr>
          </a:p>
          <a:p>
            <a:pPr algn="ctr" marL="93980">
              <a:lnSpc>
                <a:spcPct val="100000"/>
              </a:lnSpc>
              <a:spcBef>
                <a:spcPts val="645"/>
              </a:spcBef>
            </a:pPr>
            <a:r>
              <a:rPr dirty="0" sz="1200" spc="-5">
                <a:latin typeface="Trebuchet MS"/>
                <a:cs typeface="Trebuchet MS"/>
              </a:rPr>
              <a:t>951</a:t>
            </a:r>
            <a:r>
              <a:rPr dirty="0" sz="1200" spc="-75">
                <a:latin typeface="Trebuchet MS"/>
                <a:cs typeface="Trebuchet MS"/>
              </a:rPr>
              <a:t> </a:t>
            </a:r>
            <a:r>
              <a:rPr dirty="0" sz="1200">
                <a:latin typeface="Trebuchet MS"/>
                <a:cs typeface="Trebuchet MS"/>
              </a:rPr>
              <a:t>members</a:t>
            </a:r>
            <a:endParaRPr sz="1200">
              <a:latin typeface="Trebuchet MS"/>
              <a:cs typeface="Trebuchet MS"/>
            </a:endParaRPr>
          </a:p>
          <a:p>
            <a:pPr algn="ctr" marL="93980">
              <a:lnSpc>
                <a:spcPct val="100000"/>
              </a:lnSpc>
              <a:spcBef>
                <a:spcPts val="655"/>
              </a:spcBef>
            </a:pPr>
            <a:r>
              <a:rPr dirty="0" sz="1200" spc="-5">
                <a:latin typeface="Trebuchet MS"/>
                <a:cs typeface="Trebuchet MS"/>
              </a:rPr>
              <a:t>927</a:t>
            </a:r>
            <a:r>
              <a:rPr dirty="0" sz="1200" spc="-75">
                <a:latin typeface="Trebuchet MS"/>
                <a:cs typeface="Trebuchet MS"/>
              </a:rPr>
              <a:t> </a:t>
            </a:r>
            <a:r>
              <a:rPr dirty="0" sz="1200">
                <a:latin typeface="Trebuchet MS"/>
                <a:cs typeface="Trebuchet MS"/>
              </a:rPr>
              <a:t>members</a:t>
            </a:r>
            <a:endParaRPr sz="1200">
              <a:latin typeface="Trebuchet MS"/>
              <a:cs typeface="Trebuchet MS"/>
            </a:endParaRPr>
          </a:p>
          <a:p>
            <a:pPr algn="ctr" marL="93980">
              <a:lnSpc>
                <a:spcPct val="100000"/>
              </a:lnSpc>
              <a:spcBef>
                <a:spcPts val="645"/>
              </a:spcBef>
            </a:pPr>
            <a:r>
              <a:rPr dirty="0" sz="1200" spc="-5">
                <a:latin typeface="Trebuchet MS"/>
                <a:cs typeface="Trebuchet MS"/>
              </a:rPr>
              <a:t>980</a:t>
            </a:r>
            <a:r>
              <a:rPr dirty="0" sz="1200" spc="-75">
                <a:latin typeface="Trebuchet MS"/>
                <a:cs typeface="Trebuchet MS"/>
              </a:rPr>
              <a:t> </a:t>
            </a:r>
            <a:r>
              <a:rPr dirty="0" sz="1200">
                <a:latin typeface="Trebuchet MS"/>
                <a:cs typeface="Trebuchet MS"/>
              </a:rPr>
              <a:t>members</a:t>
            </a:r>
            <a:endParaRPr sz="1200">
              <a:latin typeface="Trebuchet MS"/>
              <a:cs typeface="Trebuchet MS"/>
            </a:endParaRPr>
          </a:p>
          <a:p>
            <a:pPr marL="12700">
              <a:lnSpc>
                <a:spcPct val="100000"/>
              </a:lnSpc>
              <a:spcBef>
                <a:spcPts val="645"/>
              </a:spcBef>
            </a:pPr>
            <a:r>
              <a:rPr dirty="0" sz="1200" spc="-5">
                <a:latin typeface="Trebuchet MS"/>
                <a:cs typeface="Trebuchet MS"/>
              </a:rPr>
              <a:t>1,064</a:t>
            </a:r>
            <a:r>
              <a:rPr dirty="0" sz="1200" spc="-85">
                <a:latin typeface="Trebuchet MS"/>
                <a:cs typeface="Trebuchet MS"/>
              </a:rPr>
              <a:t> </a:t>
            </a:r>
            <a:r>
              <a:rPr dirty="0" sz="1200">
                <a:latin typeface="Trebuchet MS"/>
                <a:cs typeface="Trebuchet MS"/>
              </a:rPr>
              <a:t>members</a:t>
            </a:r>
            <a:endParaRPr sz="1200">
              <a:latin typeface="Trebuchet MS"/>
              <a:cs typeface="Trebuchet MS"/>
            </a:endParaRPr>
          </a:p>
          <a:p>
            <a:pPr marL="12700">
              <a:lnSpc>
                <a:spcPct val="100000"/>
              </a:lnSpc>
              <a:spcBef>
                <a:spcPts val="645"/>
              </a:spcBef>
            </a:pPr>
            <a:r>
              <a:rPr dirty="0" sz="1200" spc="-5">
                <a:latin typeface="Trebuchet MS"/>
                <a:cs typeface="Trebuchet MS"/>
              </a:rPr>
              <a:t>1,098</a:t>
            </a:r>
            <a:r>
              <a:rPr dirty="0" sz="1200" spc="-85">
                <a:latin typeface="Trebuchet MS"/>
                <a:cs typeface="Trebuchet MS"/>
              </a:rPr>
              <a:t> </a:t>
            </a:r>
            <a:r>
              <a:rPr dirty="0" sz="1200">
                <a:latin typeface="Trebuchet MS"/>
                <a:cs typeface="Trebuchet MS"/>
              </a:rPr>
              <a:t>members</a:t>
            </a:r>
            <a:endParaRPr sz="1200">
              <a:latin typeface="Trebuchet MS"/>
              <a:cs typeface="Trebuchet MS"/>
            </a:endParaRPr>
          </a:p>
          <a:p>
            <a:pPr marL="12700">
              <a:lnSpc>
                <a:spcPct val="100000"/>
              </a:lnSpc>
              <a:spcBef>
                <a:spcPts val="645"/>
              </a:spcBef>
            </a:pPr>
            <a:r>
              <a:rPr dirty="0" sz="1200" spc="-5">
                <a:latin typeface="Trebuchet MS"/>
                <a:cs typeface="Trebuchet MS"/>
              </a:rPr>
              <a:t>1,042</a:t>
            </a:r>
            <a:r>
              <a:rPr dirty="0" sz="1200" spc="-85">
                <a:latin typeface="Trebuchet MS"/>
                <a:cs typeface="Trebuchet MS"/>
              </a:rPr>
              <a:t> </a:t>
            </a:r>
            <a:r>
              <a:rPr dirty="0" sz="1200">
                <a:latin typeface="Trebuchet MS"/>
                <a:cs typeface="Trebuchet MS"/>
              </a:rPr>
              <a:t>members</a:t>
            </a:r>
            <a:endParaRPr sz="1200">
              <a:latin typeface="Trebuchet MS"/>
              <a:cs typeface="Trebuchet MS"/>
            </a:endParaRPr>
          </a:p>
          <a:p>
            <a:pPr marL="12700">
              <a:lnSpc>
                <a:spcPct val="100000"/>
              </a:lnSpc>
              <a:spcBef>
                <a:spcPts val="645"/>
              </a:spcBef>
            </a:pPr>
            <a:r>
              <a:rPr dirty="0" sz="1200" spc="-5">
                <a:latin typeface="Trebuchet MS"/>
                <a:cs typeface="Trebuchet MS"/>
              </a:rPr>
              <a:t>1,069</a:t>
            </a:r>
            <a:r>
              <a:rPr dirty="0" sz="1200" spc="-85">
                <a:latin typeface="Trebuchet MS"/>
                <a:cs typeface="Trebuchet MS"/>
              </a:rPr>
              <a:t> </a:t>
            </a:r>
            <a:r>
              <a:rPr dirty="0" sz="1200">
                <a:latin typeface="Trebuchet MS"/>
                <a:cs typeface="Trebuchet MS"/>
              </a:rPr>
              <a:t>members</a:t>
            </a:r>
            <a:endParaRPr sz="1200">
              <a:latin typeface="Trebuchet MS"/>
              <a:cs typeface="Trebuchet MS"/>
            </a:endParaRPr>
          </a:p>
          <a:p>
            <a:pPr marL="12700">
              <a:lnSpc>
                <a:spcPct val="100000"/>
              </a:lnSpc>
              <a:spcBef>
                <a:spcPts val="660"/>
              </a:spcBef>
            </a:pPr>
            <a:r>
              <a:rPr dirty="0" sz="1200" spc="-5">
                <a:latin typeface="Trebuchet MS"/>
                <a:cs typeface="Trebuchet MS"/>
              </a:rPr>
              <a:t>1,047</a:t>
            </a:r>
            <a:r>
              <a:rPr dirty="0" sz="1200" spc="-85">
                <a:latin typeface="Trebuchet MS"/>
                <a:cs typeface="Trebuchet MS"/>
              </a:rPr>
              <a:t> </a:t>
            </a:r>
            <a:r>
              <a:rPr dirty="0" sz="1200">
                <a:latin typeface="Trebuchet MS"/>
                <a:cs typeface="Trebuchet MS"/>
              </a:rPr>
              <a:t>members</a:t>
            </a:r>
            <a:endParaRPr sz="1200">
              <a:latin typeface="Trebuchet MS"/>
              <a:cs typeface="Trebuchet MS"/>
            </a:endParaRPr>
          </a:p>
          <a:p>
            <a:pPr algn="ctr" marL="92710">
              <a:lnSpc>
                <a:spcPct val="100000"/>
              </a:lnSpc>
              <a:spcBef>
                <a:spcPts val="645"/>
              </a:spcBef>
            </a:pPr>
            <a:r>
              <a:rPr dirty="0" sz="1200" spc="-5">
                <a:latin typeface="Trebuchet MS"/>
                <a:cs typeface="Trebuchet MS"/>
              </a:rPr>
              <a:t>962</a:t>
            </a:r>
            <a:r>
              <a:rPr dirty="0" sz="1200" spc="-90">
                <a:latin typeface="Trebuchet MS"/>
                <a:cs typeface="Trebuchet MS"/>
              </a:rPr>
              <a:t> </a:t>
            </a:r>
            <a:r>
              <a:rPr dirty="0" sz="1200">
                <a:latin typeface="Trebuchet MS"/>
                <a:cs typeface="Trebuchet MS"/>
              </a:rPr>
              <a:t>members</a:t>
            </a:r>
            <a:endParaRPr sz="1200">
              <a:latin typeface="Trebuchet MS"/>
              <a:cs typeface="Trebuchet MS"/>
            </a:endParaRPr>
          </a:p>
          <a:p>
            <a:pPr marL="12700">
              <a:lnSpc>
                <a:spcPct val="100000"/>
              </a:lnSpc>
              <a:spcBef>
                <a:spcPts val="645"/>
              </a:spcBef>
            </a:pPr>
            <a:r>
              <a:rPr dirty="0" sz="1200" spc="-5">
                <a:latin typeface="Trebuchet MS"/>
                <a:cs typeface="Trebuchet MS"/>
              </a:rPr>
              <a:t>1,001</a:t>
            </a:r>
            <a:r>
              <a:rPr dirty="0" sz="1200" spc="-85">
                <a:latin typeface="Trebuchet MS"/>
                <a:cs typeface="Trebuchet MS"/>
              </a:rPr>
              <a:t> </a:t>
            </a:r>
            <a:r>
              <a:rPr dirty="0" sz="1200">
                <a:latin typeface="Trebuchet MS"/>
                <a:cs typeface="Trebuchet MS"/>
              </a:rPr>
              <a:t>members</a:t>
            </a:r>
            <a:endParaRPr sz="1200">
              <a:latin typeface="Trebuchet MS"/>
              <a:cs typeface="Trebuchet MS"/>
            </a:endParaRPr>
          </a:p>
          <a:p>
            <a:pPr marL="12700">
              <a:lnSpc>
                <a:spcPct val="100000"/>
              </a:lnSpc>
              <a:spcBef>
                <a:spcPts val="645"/>
              </a:spcBef>
            </a:pPr>
            <a:r>
              <a:rPr dirty="0" sz="1200" spc="-5">
                <a:latin typeface="Trebuchet MS"/>
                <a:cs typeface="Trebuchet MS"/>
              </a:rPr>
              <a:t>1,105</a:t>
            </a:r>
            <a:r>
              <a:rPr dirty="0" sz="1200" spc="-85">
                <a:latin typeface="Trebuchet MS"/>
                <a:cs typeface="Trebuchet MS"/>
              </a:rPr>
              <a:t> </a:t>
            </a:r>
            <a:r>
              <a:rPr dirty="0" sz="1200">
                <a:latin typeface="Trebuchet MS"/>
                <a:cs typeface="Trebuchet MS"/>
              </a:rPr>
              <a:t>members</a:t>
            </a:r>
            <a:endParaRPr sz="1200">
              <a:latin typeface="Trebuchet MS"/>
              <a:cs typeface="Trebuchet MS"/>
            </a:endParaRPr>
          </a:p>
          <a:p>
            <a:pPr marL="12700">
              <a:lnSpc>
                <a:spcPct val="100000"/>
              </a:lnSpc>
              <a:spcBef>
                <a:spcPts val="645"/>
              </a:spcBef>
            </a:pPr>
            <a:r>
              <a:rPr dirty="0" sz="1200" spc="-5">
                <a:latin typeface="Trebuchet MS"/>
                <a:cs typeface="Trebuchet MS"/>
              </a:rPr>
              <a:t>1,066</a:t>
            </a:r>
            <a:r>
              <a:rPr dirty="0" sz="1200" spc="-85">
                <a:latin typeface="Trebuchet MS"/>
                <a:cs typeface="Trebuchet MS"/>
              </a:rPr>
              <a:t> </a:t>
            </a:r>
            <a:r>
              <a:rPr dirty="0" sz="1200">
                <a:latin typeface="Trebuchet MS"/>
                <a:cs typeface="Trebuchet MS"/>
              </a:rPr>
              <a:t>members</a:t>
            </a:r>
            <a:endParaRPr sz="1200">
              <a:latin typeface="Trebuchet MS"/>
              <a:cs typeface="Trebuchet MS"/>
            </a:endParaRPr>
          </a:p>
          <a:p>
            <a:pPr marL="12700">
              <a:lnSpc>
                <a:spcPct val="100000"/>
              </a:lnSpc>
              <a:spcBef>
                <a:spcPts val="645"/>
              </a:spcBef>
            </a:pPr>
            <a:r>
              <a:rPr dirty="0" sz="1200" spc="-5">
                <a:latin typeface="Trebuchet MS"/>
                <a:cs typeface="Trebuchet MS"/>
              </a:rPr>
              <a:t>1,000</a:t>
            </a:r>
            <a:r>
              <a:rPr dirty="0" sz="1200" spc="-85">
                <a:latin typeface="Trebuchet MS"/>
                <a:cs typeface="Trebuchet MS"/>
              </a:rPr>
              <a:t> </a:t>
            </a:r>
            <a:r>
              <a:rPr dirty="0" sz="1200">
                <a:latin typeface="Trebuchet MS"/>
                <a:cs typeface="Trebuchet MS"/>
              </a:rPr>
              <a:t>members</a:t>
            </a:r>
            <a:endParaRPr sz="1200">
              <a:latin typeface="Trebuchet MS"/>
              <a:cs typeface="Trebuchet MS"/>
            </a:endParaRPr>
          </a:p>
          <a:p>
            <a:pPr algn="ctr" marL="92710">
              <a:lnSpc>
                <a:spcPct val="100000"/>
              </a:lnSpc>
              <a:spcBef>
                <a:spcPts val="655"/>
              </a:spcBef>
            </a:pPr>
            <a:r>
              <a:rPr dirty="0" sz="1200" spc="-5">
                <a:latin typeface="Trebuchet MS"/>
                <a:cs typeface="Trebuchet MS"/>
              </a:rPr>
              <a:t>914</a:t>
            </a:r>
            <a:r>
              <a:rPr dirty="0" sz="1200" spc="-90">
                <a:latin typeface="Trebuchet MS"/>
                <a:cs typeface="Trebuchet MS"/>
              </a:rPr>
              <a:t> </a:t>
            </a:r>
            <a:r>
              <a:rPr dirty="0" sz="1200">
                <a:latin typeface="Trebuchet MS"/>
                <a:cs typeface="Trebuchet MS"/>
              </a:rPr>
              <a:t>members</a:t>
            </a:r>
            <a:endParaRPr sz="1200">
              <a:latin typeface="Trebuchet MS"/>
              <a:cs typeface="Trebuchet MS"/>
            </a:endParaRPr>
          </a:p>
          <a:p>
            <a:pPr algn="ctr" marL="92710">
              <a:lnSpc>
                <a:spcPct val="100000"/>
              </a:lnSpc>
              <a:spcBef>
                <a:spcPts val="645"/>
              </a:spcBef>
            </a:pPr>
            <a:r>
              <a:rPr dirty="0" sz="1200" spc="-5">
                <a:latin typeface="Trebuchet MS"/>
                <a:cs typeface="Trebuchet MS"/>
              </a:rPr>
              <a:t>921</a:t>
            </a:r>
            <a:r>
              <a:rPr dirty="0" sz="1200" spc="-90">
                <a:latin typeface="Trebuchet MS"/>
                <a:cs typeface="Trebuchet MS"/>
              </a:rPr>
              <a:t> </a:t>
            </a:r>
            <a:r>
              <a:rPr dirty="0" sz="1200">
                <a:latin typeface="Trebuchet MS"/>
                <a:cs typeface="Trebuchet MS"/>
              </a:rPr>
              <a:t>members</a:t>
            </a:r>
            <a:endParaRPr sz="1200">
              <a:latin typeface="Trebuchet MS"/>
              <a:cs typeface="Trebuchet MS"/>
            </a:endParaRPr>
          </a:p>
          <a:p>
            <a:pPr algn="ctr" marL="92710">
              <a:lnSpc>
                <a:spcPct val="100000"/>
              </a:lnSpc>
              <a:spcBef>
                <a:spcPts val="645"/>
              </a:spcBef>
            </a:pPr>
            <a:r>
              <a:rPr dirty="0" sz="1200" spc="-5">
                <a:latin typeface="Trebuchet MS"/>
                <a:cs typeface="Trebuchet MS"/>
              </a:rPr>
              <a:t>769</a:t>
            </a:r>
            <a:r>
              <a:rPr dirty="0" sz="1200" spc="-90">
                <a:latin typeface="Trebuchet MS"/>
                <a:cs typeface="Trebuchet MS"/>
              </a:rPr>
              <a:t> </a:t>
            </a:r>
            <a:r>
              <a:rPr dirty="0" sz="1200">
                <a:latin typeface="Trebuchet MS"/>
                <a:cs typeface="Trebuchet MS"/>
              </a:rPr>
              <a:t>members</a:t>
            </a:r>
            <a:endParaRPr sz="1200">
              <a:latin typeface="Trebuchet MS"/>
              <a:cs typeface="Trebuchet MS"/>
            </a:endParaRPr>
          </a:p>
          <a:p>
            <a:pPr algn="ctr" marL="92710">
              <a:lnSpc>
                <a:spcPct val="100000"/>
              </a:lnSpc>
              <a:spcBef>
                <a:spcPts val="645"/>
              </a:spcBef>
            </a:pPr>
            <a:r>
              <a:rPr dirty="0" sz="1200" spc="-5">
                <a:latin typeface="Trebuchet MS"/>
                <a:cs typeface="Trebuchet MS"/>
              </a:rPr>
              <a:t>767</a:t>
            </a:r>
            <a:r>
              <a:rPr dirty="0" sz="1200" spc="-90">
                <a:latin typeface="Trebuchet MS"/>
                <a:cs typeface="Trebuchet MS"/>
              </a:rPr>
              <a:t> </a:t>
            </a:r>
            <a:r>
              <a:rPr dirty="0" sz="1200">
                <a:latin typeface="Trebuchet MS"/>
                <a:cs typeface="Trebuchet MS"/>
              </a:rPr>
              <a:t>members</a:t>
            </a:r>
            <a:endParaRPr sz="1200">
              <a:latin typeface="Trebuchet MS"/>
              <a:cs typeface="Trebuchet MS"/>
            </a:endParaRPr>
          </a:p>
          <a:p>
            <a:pPr algn="ctr" marL="92710">
              <a:lnSpc>
                <a:spcPct val="100000"/>
              </a:lnSpc>
              <a:spcBef>
                <a:spcPts val="645"/>
              </a:spcBef>
            </a:pPr>
            <a:r>
              <a:rPr dirty="0" sz="1200" spc="-5">
                <a:latin typeface="Trebuchet MS"/>
                <a:cs typeface="Trebuchet MS"/>
              </a:rPr>
              <a:t>716</a:t>
            </a:r>
            <a:r>
              <a:rPr dirty="0" sz="1200" spc="-90">
                <a:latin typeface="Trebuchet MS"/>
                <a:cs typeface="Trebuchet MS"/>
              </a:rPr>
              <a:t> </a:t>
            </a:r>
            <a:r>
              <a:rPr dirty="0" sz="1200">
                <a:latin typeface="Trebuchet MS"/>
                <a:cs typeface="Trebuchet MS"/>
              </a:rPr>
              <a:t>members</a:t>
            </a:r>
            <a:endParaRPr sz="1200">
              <a:latin typeface="Trebuchet MS"/>
              <a:cs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1700" y="905256"/>
            <a:ext cx="3903979" cy="3384550"/>
          </a:xfrm>
          <a:prstGeom prst="rect">
            <a:avLst/>
          </a:prstGeom>
        </p:spPr>
        <p:txBody>
          <a:bodyPr wrap="square" lIns="0" tIns="0" rIns="0" bIns="0" rtlCol="0" vert="horz">
            <a:spAutoFit/>
          </a:bodyPr>
          <a:lstStyle/>
          <a:p>
            <a:pPr marL="12700">
              <a:lnSpc>
                <a:spcPct val="100000"/>
              </a:lnSpc>
            </a:pPr>
            <a:r>
              <a:rPr dirty="0" sz="1200" spc="-5">
                <a:latin typeface="Trebuchet MS"/>
                <a:cs typeface="Trebuchet MS"/>
              </a:rPr>
              <a:t>1993-1994</a:t>
            </a:r>
            <a:r>
              <a:rPr dirty="0" sz="1200" spc="35">
                <a:latin typeface="Trebuchet MS"/>
                <a:cs typeface="Trebuchet MS"/>
              </a:rPr>
              <a:t> </a:t>
            </a:r>
            <a:r>
              <a:rPr dirty="0" sz="1200" spc="-5">
                <a:latin typeface="Trebuchet MS"/>
                <a:cs typeface="Trebuchet MS"/>
              </a:rPr>
              <a:t>........................................................</a:t>
            </a:r>
            <a:endParaRPr sz="1200">
              <a:latin typeface="Trebuchet MS"/>
              <a:cs typeface="Trebuchet MS"/>
            </a:endParaRPr>
          </a:p>
          <a:p>
            <a:pPr marL="12700">
              <a:lnSpc>
                <a:spcPct val="100000"/>
              </a:lnSpc>
              <a:spcBef>
                <a:spcPts val="645"/>
              </a:spcBef>
            </a:pPr>
            <a:r>
              <a:rPr dirty="0" sz="1200" spc="-5">
                <a:latin typeface="Trebuchet MS"/>
                <a:cs typeface="Trebuchet MS"/>
              </a:rPr>
              <a:t>1992-1993</a:t>
            </a:r>
            <a:r>
              <a:rPr dirty="0" sz="1200" spc="35">
                <a:latin typeface="Trebuchet MS"/>
                <a:cs typeface="Trebuchet MS"/>
              </a:rPr>
              <a:t> </a:t>
            </a:r>
            <a:r>
              <a:rPr dirty="0" sz="1200" spc="-5">
                <a:latin typeface="Trebuchet MS"/>
                <a:cs typeface="Trebuchet MS"/>
              </a:rPr>
              <a:t>........................................................</a:t>
            </a:r>
            <a:endParaRPr sz="1200">
              <a:latin typeface="Trebuchet MS"/>
              <a:cs typeface="Trebuchet MS"/>
            </a:endParaRPr>
          </a:p>
          <a:p>
            <a:pPr marL="12700">
              <a:lnSpc>
                <a:spcPct val="100000"/>
              </a:lnSpc>
              <a:spcBef>
                <a:spcPts val="645"/>
              </a:spcBef>
            </a:pPr>
            <a:r>
              <a:rPr dirty="0" sz="1200" spc="-5">
                <a:latin typeface="Trebuchet MS"/>
                <a:cs typeface="Trebuchet MS"/>
              </a:rPr>
              <a:t>1991-1992</a:t>
            </a:r>
            <a:r>
              <a:rPr dirty="0" sz="1200" spc="35">
                <a:latin typeface="Trebuchet MS"/>
                <a:cs typeface="Trebuchet MS"/>
              </a:rPr>
              <a:t> </a:t>
            </a:r>
            <a:r>
              <a:rPr dirty="0" sz="1200" spc="-5">
                <a:latin typeface="Trebuchet MS"/>
                <a:cs typeface="Trebuchet MS"/>
              </a:rPr>
              <a:t>........................................................</a:t>
            </a:r>
            <a:endParaRPr sz="1200">
              <a:latin typeface="Trebuchet MS"/>
              <a:cs typeface="Trebuchet MS"/>
            </a:endParaRPr>
          </a:p>
          <a:p>
            <a:pPr marL="12700">
              <a:lnSpc>
                <a:spcPct val="100000"/>
              </a:lnSpc>
              <a:spcBef>
                <a:spcPts val="660"/>
              </a:spcBef>
            </a:pPr>
            <a:r>
              <a:rPr dirty="0" sz="1200" spc="-5">
                <a:latin typeface="Trebuchet MS"/>
                <a:cs typeface="Trebuchet MS"/>
              </a:rPr>
              <a:t>1990-1991</a:t>
            </a:r>
            <a:r>
              <a:rPr dirty="0" sz="1200" spc="35">
                <a:latin typeface="Trebuchet MS"/>
                <a:cs typeface="Trebuchet MS"/>
              </a:rPr>
              <a:t> </a:t>
            </a:r>
            <a:r>
              <a:rPr dirty="0" sz="1200" spc="-5">
                <a:latin typeface="Trebuchet MS"/>
                <a:cs typeface="Trebuchet MS"/>
              </a:rPr>
              <a:t>........................................................</a:t>
            </a:r>
            <a:endParaRPr sz="1200">
              <a:latin typeface="Trebuchet MS"/>
              <a:cs typeface="Trebuchet MS"/>
            </a:endParaRPr>
          </a:p>
          <a:p>
            <a:pPr marL="12700">
              <a:lnSpc>
                <a:spcPct val="100000"/>
              </a:lnSpc>
              <a:spcBef>
                <a:spcPts val="645"/>
              </a:spcBef>
            </a:pPr>
            <a:r>
              <a:rPr dirty="0" sz="1200" spc="-5">
                <a:latin typeface="Trebuchet MS"/>
                <a:cs typeface="Trebuchet MS"/>
              </a:rPr>
              <a:t>1989-1990</a:t>
            </a:r>
            <a:r>
              <a:rPr dirty="0" sz="1200" spc="35">
                <a:latin typeface="Trebuchet MS"/>
                <a:cs typeface="Trebuchet MS"/>
              </a:rPr>
              <a:t> </a:t>
            </a:r>
            <a:r>
              <a:rPr dirty="0" sz="1200" spc="-5">
                <a:latin typeface="Trebuchet MS"/>
                <a:cs typeface="Trebuchet MS"/>
              </a:rPr>
              <a:t>........................................................</a:t>
            </a:r>
            <a:endParaRPr sz="1200">
              <a:latin typeface="Trebuchet MS"/>
              <a:cs typeface="Trebuchet MS"/>
            </a:endParaRPr>
          </a:p>
          <a:p>
            <a:pPr marL="12700">
              <a:lnSpc>
                <a:spcPct val="100000"/>
              </a:lnSpc>
              <a:spcBef>
                <a:spcPts val="645"/>
              </a:spcBef>
            </a:pPr>
            <a:r>
              <a:rPr dirty="0" sz="1200" spc="-5">
                <a:latin typeface="Trebuchet MS"/>
                <a:cs typeface="Trebuchet MS"/>
              </a:rPr>
              <a:t>1988-1989</a:t>
            </a:r>
            <a:r>
              <a:rPr dirty="0" sz="1200" spc="35">
                <a:latin typeface="Trebuchet MS"/>
                <a:cs typeface="Trebuchet MS"/>
              </a:rPr>
              <a:t> </a:t>
            </a:r>
            <a:r>
              <a:rPr dirty="0" sz="1200" spc="-5">
                <a:latin typeface="Trebuchet MS"/>
                <a:cs typeface="Trebuchet MS"/>
              </a:rPr>
              <a:t>........................................................</a:t>
            </a:r>
            <a:endParaRPr sz="1200">
              <a:latin typeface="Trebuchet MS"/>
              <a:cs typeface="Trebuchet MS"/>
            </a:endParaRPr>
          </a:p>
          <a:p>
            <a:pPr marL="12700">
              <a:lnSpc>
                <a:spcPct val="100000"/>
              </a:lnSpc>
              <a:spcBef>
                <a:spcPts val="645"/>
              </a:spcBef>
            </a:pPr>
            <a:r>
              <a:rPr dirty="0" sz="1200" spc="-5">
                <a:latin typeface="Trebuchet MS"/>
                <a:cs typeface="Trebuchet MS"/>
              </a:rPr>
              <a:t>1987-1988</a:t>
            </a:r>
            <a:r>
              <a:rPr dirty="0" sz="1200" spc="35">
                <a:latin typeface="Trebuchet MS"/>
                <a:cs typeface="Trebuchet MS"/>
              </a:rPr>
              <a:t> </a:t>
            </a:r>
            <a:r>
              <a:rPr dirty="0" sz="1200" spc="-5">
                <a:latin typeface="Trebuchet MS"/>
                <a:cs typeface="Trebuchet MS"/>
              </a:rPr>
              <a:t>........................................................</a:t>
            </a:r>
            <a:endParaRPr sz="1200">
              <a:latin typeface="Trebuchet MS"/>
              <a:cs typeface="Trebuchet MS"/>
            </a:endParaRPr>
          </a:p>
          <a:p>
            <a:pPr marL="12700">
              <a:lnSpc>
                <a:spcPct val="100000"/>
              </a:lnSpc>
              <a:spcBef>
                <a:spcPts val="645"/>
              </a:spcBef>
            </a:pPr>
            <a:r>
              <a:rPr dirty="0" sz="1200" spc="-5">
                <a:latin typeface="Trebuchet MS"/>
                <a:cs typeface="Trebuchet MS"/>
              </a:rPr>
              <a:t>1986-1987</a:t>
            </a:r>
            <a:r>
              <a:rPr dirty="0" sz="1200" spc="35">
                <a:latin typeface="Trebuchet MS"/>
                <a:cs typeface="Trebuchet MS"/>
              </a:rPr>
              <a:t> </a:t>
            </a:r>
            <a:r>
              <a:rPr dirty="0" sz="1200" spc="-5">
                <a:latin typeface="Trebuchet MS"/>
                <a:cs typeface="Trebuchet MS"/>
              </a:rPr>
              <a:t>........................................................</a:t>
            </a:r>
            <a:endParaRPr sz="1200">
              <a:latin typeface="Trebuchet MS"/>
              <a:cs typeface="Trebuchet MS"/>
            </a:endParaRPr>
          </a:p>
          <a:p>
            <a:pPr marL="12700">
              <a:lnSpc>
                <a:spcPct val="100000"/>
              </a:lnSpc>
              <a:spcBef>
                <a:spcPts val="645"/>
              </a:spcBef>
            </a:pPr>
            <a:r>
              <a:rPr dirty="0" sz="1200" spc="-5">
                <a:latin typeface="Trebuchet MS"/>
                <a:cs typeface="Trebuchet MS"/>
              </a:rPr>
              <a:t>1985-1986</a:t>
            </a:r>
            <a:r>
              <a:rPr dirty="0" sz="1200" spc="35">
                <a:latin typeface="Trebuchet MS"/>
                <a:cs typeface="Trebuchet MS"/>
              </a:rPr>
              <a:t> </a:t>
            </a:r>
            <a:r>
              <a:rPr dirty="0" sz="1200" spc="-5">
                <a:latin typeface="Trebuchet MS"/>
                <a:cs typeface="Trebuchet MS"/>
              </a:rPr>
              <a:t>........................................................</a:t>
            </a:r>
            <a:endParaRPr sz="1200">
              <a:latin typeface="Trebuchet MS"/>
              <a:cs typeface="Trebuchet MS"/>
            </a:endParaRPr>
          </a:p>
          <a:p>
            <a:pPr marL="12700">
              <a:lnSpc>
                <a:spcPct val="100000"/>
              </a:lnSpc>
              <a:spcBef>
                <a:spcPts val="655"/>
              </a:spcBef>
            </a:pPr>
            <a:r>
              <a:rPr dirty="0" sz="1200" spc="-5">
                <a:latin typeface="Trebuchet MS"/>
                <a:cs typeface="Trebuchet MS"/>
              </a:rPr>
              <a:t>1984-1985</a:t>
            </a:r>
            <a:r>
              <a:rPr dirty="0" sz="1200" spc="35">
                <a:latin typeface="Trebuchet MS"/>
                <a:cs typeface="Trebuchet MS"/>
              </a:rPr>
              <a:t> </a:t>
            </a:r>
            <a:r>
              <a:rPr dirty="0" sz="1200" spc="-5">
                <a:latin typeface="Trebuchet MS"/>
                <a:cs typeface="Trebuchet MS"/>
              </a:rPr>
              <a:t>........................................................</a:t>
            </a:r>
            <a:endParaRPr sz="1200">
              <a:latin typeface="Trebuchet MS"/>
              <a:cs typeface="Trebuchet MS"/>
            </a:endParaRPr>
          </a:p>
          <a:p>
            <a:pPr marL="12700">
              <a:lnSpc>
                <a:spcPct val="100000"/>
              </a:lnSpc>
              <a:spcBef>
                <a:spcPts val="645"/>
              </a:spcBef>
            </a:pPr>
            <a:r>
              <a:rPr dirty="0" sz="1200" spc="-5">
                <a:latin typeface="Trebuchet MS"/>
                <a:cs typeface="Trebuchet MS"/>
              </a:rPr>
              <a:t>1983-1984</a:t>
            </a:r>
            <a:r>
              <a:rPr dirty="0" sz="1200" spc="35">
                <a:latin typeface="Trebuchet MS"/>
                <a:cs typeface="Trebuchet MS"/>
              </a:rPr>
              <a:t> </a:t>
            </a:r>
            <a:r>
              <a:rPr dirty="0" sz="1200" spc="-5">
                <a:latin typeface="Trebuchet MS"/>
                <a:cs typeface="Trebuchet MS"/>
              </a:rPr>
              <a:t>........................................................</a:t>
            </a:r>
            <a:endParaRPr sz="1200">
              <a:latin typeface="Trebuchet MS"/>
              <a:cs typeface="Trebuchet MS"/>
            </a:endParaRPr>
          </a:p>
          <a:p>
            <a:pPr marL="12700">
              <a:lnSpc>
                <a:spcPct val="100000"/>
              </a:lnSpc>
              <a:spcBef>
                <a:spcPts val="645"/>
              </a:spcBef>
            </a:pPr>
            <a:r>
              <a:rPr dirty="0" sz="1200" spc="-5">
                <a:latin typeface="Trebuchet MS"/>
                <a:cs typeface="Trebuchet MS"/>
              </a:rPr>
              <a:t>1982-1983</a:t>
            </a:r>
            <a:r>
              <a:rPr dirty="0" sz="1200" spc="35">
                <a:latin typeface="Trebuchet MS"/>
                <a:cs typeface="Trebuchet MS"/>
              </a:rPr>
              <a:t> </a:t>
            </a:r>
            <a:r>
              <a:rPr dirty="0" sz="1200" spc="-5">
                <a:latin typeface="Trebuchet MS"/>
                <a:cs typeface="Trebuchet MS"/>
              </a:rPr>
              <a:t>........................................................</a:t>
            </a:r>
            <a:endParaRPr sz="1200">
              <a:latin typeface="Trebuchet MS"/>
              <a:cs typeface="Trebuchet MS"/>
            </a:endParaRPr>
          </a:p>
          <a:p>
            <a:pPr marL="12700">
              <a:lnSpc>
                <a:spcPct val="100000"/>
              </a:lnSpc>
              <a:spcBef>
                <a:spcPts val="645"/>
              </a:spcBef>
            </a:pPr>
            <a:r>
              <a:rPr dirty="0" sz="1200" spc="-5">
                <a:latin typeface="Trebuchet MS"/>
                <a:cs typeface="Trebuchet MS"/>
              </a:rPr>
              <a:t>1981-1982</a:t>
            </a:r>
            <a:r>
              <a:rPr dirty="0" sz="1200" spc="35">
                <a:latin typeface="Trebuchet MS"/>
                <a:cs typeface="Trebuchet MS"/>
              </a:rPr>
              <a:t> </a:t>
            </a:r>
            <a:r>
              <a:rPr dirty="0" sz="1200" spc="-5">
                <a:latin typeface="Trebuchet MS"/>
                <a:cs typeface="Trebuchet MS"/>
              </a:rPr>
              <a:t>........................................................</a:t>
            </a:r>
            <a:endParaRPr sz="1200">
              <a:latin typeface="Trebuchet MS"/>
              <a:cs typeface="Trebuchet MS"/>
            </a:endParaRPr>
          </a:p>
        </p:txBody>
      </p:sp>
      <p:sp>
        <p:nvSpPr>
          <p:cNvPr id="3" name="object 3"/>
          <p:cNvSpPr txBox="1"/>
          <p:nvPr/>
        </p:nvSpPr>
        <p:spPr>
          <a:xfrm>
            <a:off x="5016500" y="905256"/>
            <a:ext cx="936625" cy="3384550"/>
          </a:xfrm>
          <a:prstGeom prst="rect">
            <a:avLst/>
          </a:prstGeom>
        </p:spPr>
        <p:txBody>
          <a:bodyPr wrap="square" lIns="0" tIns="0" rIns="0" bIns="0" rtlCol="0" vert="horz">
            <a:spAutoFit/>
          </a:bodyPr>
          <a:lstStyle/>
          <a:p>
            <a:pPr marL="12700">
              <a:lnSpc>
                <a:spcPct val="100000"/>
              </a:lnSpc>
            </a:pPr>
            <a:r>
              <a:rPr dirty="0" sz="1200" spc="-5">
                <a:latin typeface="Trebuchet MS"/>
                <a:cs typeface="Trebuchet MS"/>
              </a:rPr>
              <a:t>706</a:t>
            </a:r>
            <a:r>
              <a:rPr dirty="0" sz="1200" spc="-100">
                <a:latin typeface="Trebuchet MS"/>
                <a:cs typeface="Trebuchet MS"/>
              </a:rPr>
              <a:t> </a:t>
            </a:r>
            <a:r>
              <a:rPr dirty="0" sz="1200">
                <a:latin typeface="Trebuchet MS"/>
                <a:cs typeface="Trebuchet MS"/>
              </a:rPr>
              <a:t>members</a:t>
            </a:r>
            <a:endParaRPr sz="1200">
              <a:latin typeface="Trebuchet MS"/>
              <a:cs typeface="Trebuchet MS"/>
            </a:endParaRPr>
          </a:p>
          <a:p>
            <a:pPr marL="12700">
              <a:lnSpc>
                <a:spcPct val="100000"/>
              </a:lnSpc>
              <a:spcBef>
                <a:spcPts val="645"/>
              </a:spcBef>
            </a:pPr>
            <a:r>
              <a:rPr dirty="0" sz="1200" spc="-5">
                <a:latin typeface="Trebuchet MS"/>
                <a:cs typeface="Trebuchet MS"/>
              </a:rPr>
              <a:t>679</a:t>
            </a:r>
            <a:r>
              <a:rPr dirty="0" sz="1200" spc="-100">
                <a:latin typeface="Trebuchet MS"/>
                <a:cs typeface="Trebuchet MS"/>
              </a:rPr>
              <a:t> </a:t>
            </a:r>
            <a:r>
              <a:rPr dirty="0" sz="1200">
                <a:latin typeface="Trebuchet MS"/>
                <a:cs typeface="Trebuchet MS"/>
              </a:rPr>
              <a:t>members</a:t>
            </a:r>
            <a:endParaRPr sz="1200">
              <a:latin typeface="Trebuchet MS"/>
              <a:cs typeface="Trebuchet MS"/>
            </a:endParaRPr>
          </a:p>
          <a:p>
            <a:pPr marL="12700">
              <a:lnSpc>
                <a:spcPct val="100000"/>
              </a:lnSpc>
              <a:spcBef>
                <a:spcPts val="645"/>
              </a:spcBef>
            </a:pPr>
            <a:r>
              <a:rPr dirty="0" sz="1200" spc="-5">
                <a:latin typeface="Trebuchet MS"/>
                <a:cs typeface="Trebuchet MS"/>
              </a:rPr>
              <a:t>661</a:t>
            </a:r>
            <a:r>
              <a:rPr dirty="0" sz="1200" spc="-100">
                <a:latin typeface="Trebuchet MS"/>
                <a:cs typeface="Trebuchet MS"/>
              </a:rPr>
              <a:t> </a:t>
            </a:r>
            <a:r>
              <a:rPr dirty="0" sz="1200">
                <a:latin typeface="Trebuchet MS"/>
                <a:cs typeface="Trebuchet MS"/>
              </a:rPr>
              <a:t>members</a:t>
            </a:r>
            <a:endParaRPr sz="1200">
              <a:latin typeface="Trebuchet MS"/>
              <a:cs typeface="Trebuchet MS"/>
            </a:endParaRPr>
          </a:p>
          <a:p>
            <a:pPr marL="12700">
              <a:lnSpc>
                <a:spcPct val="100000"/>
              </a:lnSpc>
              <a:spcBef>
                <a:spcPts val="660"/>
              </a:spcBef>
            </a:pPr>
            <a:r>
              <a:rPr dirty="0" sz="1200" spc="-5">
                <a:latin typeface="Trebuchet MS"/>
                <a:cs typeface="Trebuchet MS"/>
              </a:rPr>
              <a:t>702</a:t>
            </a:r>
            <a:r>
              <a:rPr dirty="0" sz="1200" spc="-100">
                <a:latin typeface="Trebuchet MS"/>
                <a:cs typeface="Trebuchet MS"/>
              </a:rPr>
              <a:t> </a:t>
            </a:r>
            <a:r>
              <a:rPr dirty="0" sz="1200">
                <a:latin typeface="Trebuchet MS"/>
                <a:cs typeface="Trebuchet MS"/>
              </a:rPr>
              <a:t>members</a:t>
            </a:r>
            <a:endParaRPr sz="1200">
              <a:latin typeface="Trebuchet MS"/>
              <a:cs typeface="Trebuchet MS"/>
            </a:endParaRPr>
          </a:p>
          <a:p>
            <a:pPr marL="12700">
              <a:lnSpc>
                <a:spcPct val="100000"/>
              </a:lnSpc>
              <a:spcBef>
                <a:spcPts val="645"/>
              </a:spcBef>
            </a:pPr>
            <a:r>
              <a:rPr dirty="0" sz="1200" spc="-5">
                <a:latin typeface="Trebuchet MS"/>
                <a:cs typeface="Trebuchet MS"/>
              </a:rPr>
              <a:t>645</a:t>
            </a:r>
            <a:r>
              <a:rPr dirty="0" sz="1200" spc="-100">
                <a:latin typeface="Trebuchet MS"/>
                <a:cs typeface="Trebuchet MS"/>
              </a:rPr>
              <a:t> </a:t>
            </a:r>
            <a:r>
              <a:rPr dirty="0" sz="1200">
                <a:latin typeface="Trebuchet MS"/>
                <a:cs typeface="Trebuchet MS"/>
              </a:rPr>
              <a:t>members</a:t>
            </a:r>
            <a:endParaRPr sz="1200">
              <a:latin typeface="Trebuchet MS"/>
              <a:cs typeface="Trebuchet MS"/>
            </a:endParaRPr>
          </a:p>
          <a:p>
            <a:pPr marL="12700">
              <a:lnSpc>
                <a:spcPct val="100000"/>
              </a:lnSpc>
              <a:spcBef>
                <a:spcPts val="645"/>
              </a:spcBef>
            </a:pPr>
            <a:r>
              <a:rPr dirty="0" sz="1200" spc="-5">
                <a:latin typeface="Trebuchet MS"/>
                <a:cs typeface="Trebuchet MS"/>
              </a:rPr>
              <a:t>650</a:t>
            </a:r>
            <a:r>
              <a:rPr dirty="0" sz="1200" spc="-100">
                <a:latin typeface="Trebuchet MS"/>
                <a:cs typeface="Trebuchet MS"/>
              </a:rPr>
              <a:t> </a:t>
            </a:r>
            <a:r>
              <a:rPr dirty="0" sz="1200">
                <a:latin typeface="Trebuchet MS"/>
                <a:cs typeface="Trebuchet MS"/>
              </a:rPr>
              <a:t>members</a:t>
            </a:r>
            <a:endParaRPr sz="1200">
              <a:latin typeface="Trebuchet MS"/>
              <a:cs typeface="Trebuchet MS"/>
            </a:endParaRPr>
          </a:p>
          <a:p>
            <a:pPr marL="12700">
              <a:lnSpc>
                <a:spcPct val="100000"/>
              </a:lnSpc>
              <a:spcBef>
                <a:spcPts val="645"/>
              </a:spcBef>
            </a:pPr>
            <a:r>
              <a:rPr dirty="0" sz="1200" spc="-5">
                <a:latin typeface="Trebuchet MS"/>
                <a:cs typeface="Trebuchet MS"/>
              </a:rPr>
              <a:t>675</a:t>
            </a:r>
            <a:r>
              <a:rPr dirty="0" sz="1200" spc="-100">
                <a:latin typeface="Trebuchet MS"/>
                <a:cs typeface="Trebuchet MS"/>
              </a:rPr>
              <a:t> </a:t>
            </a:r>
            <a:r>
              <a:rPr dirty="0" sz="1200">
                <a:latin typeface="Trebuchet MS"/>
                <a:cs typeface="Trebuchet MS"/>
              </a:rPr>
              <a:t>members</a:t>
            </a:r>
            <a:endParaRPr sz="1200">
              <a:latin typeface="Trebuchet MS"/>
              <a:cs typeface="Trebuchet MS"/>
            </a:endParaRPr>
          </a:p>
          <a:p>
            <a:pPr marL="12700">
              <a:lnSpc>
                <a:spcPct val="100000"/>
              </a:lnSpc>
              <a:spcBef>
                <a:spcPts val="645"/>
              </a:spcBef>
            </a:pPr>
            <a:r>
              <a:rPr dirty="0" sz="1200" spc="-5">
                <a:latin typeface="Trebuchet MS"/>
                <a:cs typeface="Trebuchet MS"/>
              </a:rPr>
              <a:t>664</a:t>
            </a:r>
            <a:r>
              <a:rPr dirty="0" sz="1200" spc="-100">
                <a:latin typeface="Trebuchet MS"/>
                <a:cs typeface="Trebuchet MS"/>
              </a:rPr>
              <a:t> </a:t>
            </a:r>
            <a:r>
              <a:rPr dirty="0" sz="1200">
                <a:latin typeface="Trebuchet MS"/>
                <a:cs typeface="Trebuchet MS"/>
              </a:rPr>
              <a:t>members</a:t>
            </a:r>
            <a:endParaRPr sz="1200">
              <a:latin typeface="Trebuchet MS"/>
              <a:cs typeface="Trebuchet MS"/>
            </a:endParaRPr>
          </a:p>
          <a:p>
            <a:pPr marL="12700">
              <a:lnSpc>
                <a:spcPct val="100000"/>
              </a:lnSpc>
              <a:spcBef>
                <a:spcPts val="645"/>
              </a:spcBef>
            </a:pPr>
            <a:r>
              <a:rPr dirty="0" sz="1200" spc="-5">
                <a:latin typeface="Trebuchet MS"/>
                <a:cs typeface="Trebuchet MS"/>
              </a:rPr>
              <a:t>600</a:t>
            </a:r>
            <a:r>
              <a:rPr dirty="0" sz="1200" spc="-100">
                <a:latin typeface="Trebuchet MS"/>
                <a:cs typeface="Trebuchet MS"/>
              </a:rPr>
              <a:t> </a:t>
            </a:r>
            <a:r>
              <a:rPr dirty="0" sz="1200">
                <a:latin typeface="Trebuchet MS"/>
                <a:cs typeface="Trebuchet MS"/>
              </a:rPr>
              <a:t>members</a:t>
            </a:r>
            <a:endParaRPr sz="1200">
              <a:latin typeface="Trebuchet MS"/>
              <a:cs typeface="Trebuchet MS"/>
            </a:endParaRPr>
          </a:p>
          <a:p>
            <a:pPr marL="12700">
              <a:lnSpc>
                <a:spcPct val="100000"/>
              </a:lnSpc>
              <a:spcBef>
                <a:spcPts val="655"/>
              </a:spcBef>
            </a:pPr>
            <a:r>
              <a:rPr dirty="0" sz="1200" spc="-5">
                <a:latin typeface="Trebuchet MS"/>
                <a:cs typeface="Trebuchet MS"/>
              </a:rPr>
              <a:t>637</a:t>
            </a:r>
            <a:r>
              <a:rPr dirty="0" sz="1200" spc="-100">
                <a:latin typeface="Trebuchet MS"/>
                <a:cs typeface="Trebuchet MS"/>
              </a:rPr>
              <a:t> </a:t>
            </a:r>
            <a:r>
              <a:rPr dirty="0" sz="1200">
                <a:latin typeface="Trebuchet MS"/>
                <a:cs typeface="Trebuchet MS"/>
              </a:rPr>
              <a:t>members</a:t>
            </a:r>
            <a:endParaRPr sz="1200">
              <a:latin typeface="Trebuchet MS"/>
              <a:cs typeface="Trebuchet MS"/>
            </a:endParaRPr>
          </a:p>
          <a:p>
            <a:pPr marL="12700">
              <a:lnSpc>
                <a:spcPct val="100000"/>
              </a:lnSpc>
              <a:spcBef>
                <a:spcPts val="645"/>
              </a:spcBef>
            </a:pPr>
            <a:r>
              <a:rPr dirty="0" sz="1200" spc="-5">
                <a:latin typeface="Trebuchet MS"/>
                <a:cs typeface="Trebuchet MS"/>
              </a:rPr>
              <a:t>619</a:t>
            </a:r>
            <a:r>
              <a:rPr dirty="0" sz="1200" spc="-100">
                <a:latin typeface="Trebuchet MS"/>
                <a:cs typeface="Trebuchet MS"/>
              </a:rPr>
              <a:t> </a:t>
            </a:r>
            <a:r>
              <a:rPr dirty="0" sz="1200">
                <a:latin typeface="Trebuchet MS"/>
                <a:cs typeface="Trebuchet MS"/>
              </a:rPr>
              <a:t>members</a:t>
            </a:r>
            <a:endParaRPr sz="1200">
              <a:latin typeface="Trebuchet MS"/>
              <a:cs typeface="Trebuchet MS"/>
            </a:endParaRPr>
          </a:p>
          <a:p>
            <a:pPr marL="12700">
              <a:lnSpc>
                <a:spcPct val="100000"/>
              </a:lnSpc>
              <a:spcBef>
                <a:spcPts val="645"/>
              </a:spcBef>
            </a:pPr>
            <a:r>
              <a:rPr dirty="0" sz="1200" spc="-5">
                <a:latin typeface="Trebuchet MS"/>
                <a:cs typeface="Trebuchet MS"/>
              </a:rPr>
              <a:t>585</a:t>
            </a:r>
            <a:r>
              <a:rPr dirty="0" sz="1200" spc="-100">
                <a:latin typeface="Trebuchet MS"/>
                <a:cs typeface="Trebuchet MS"/>
              </a:rPr>
              <a:t> </a:t>
            </a:r>
            <a:r>
              <a:rPr dirty="0" sz="1200">
                <a:latin typeface="Trebuchet MS"/>
                <a:cs typeface="Trebuchet MS"/>
              </a:rPr>
              <a:t>members</a:t>
            </a:r>
            <a:endParaRPr sz="1200">
              <a:latin typeface="Trebuchet MS"/>
              <a:cs typeface="Trebuchet MS"/>
            </a:endParaRPr>
          </a:p>
          <a:p>
            <a:pPr marL="12700">
              <a:lnSpc>
                <a:spcPct val="100000"/>
              </a:lnSpc>
              <a:spcBef>
                <a:spcPts val="645"/>
              </a:spcBef>
            </a:pPr>
            <a:r>
              <a:rPr dirty="0" sz="1200" spc="-5">
                <a:latin typeface="Trebuchet MS"/>
                <a:cs typeface="Trebuchet MS"/>
              </a:rPr>
              <a:t>560</a:t>
            </a:r>
            <a:r>
              <a:rPr dirty="0" sz="1200" spc="-100">
                <a:latin typeface="Trebuchet MS"/>
                <a:cs typeface="Trebuchet MS"/>
              </a:rPr>
              <a:t> </a:t>
            </a:r>
            <a:r>
              <a:rPr dirty="0" sz="1200">
                <a:latin typeface="Trebuchet MS"/>
                <a:cs typeface="Trebuchet MS"/>
              </a:rPr>
              <a:t>members</a:t>
            </a:r>
            <a:endParaRPr sz="1200">
              <a:latin typeface="Trebuchet MS"/>
              <a:cs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59839" y="679195"/>
            <a:ext cx="2415540" cy="266700"/>
          </a:xfrm>
          <a:prstGeom prst="rect">
            <a:avLst/>
          </a:prstGeom>
        </p:spPr>
        <p:txBody>
          <a:bodyPr wrap="square" lIns="0" tIns="0" rIns="0" bIns="0" rtlCol="0" vert="horz">
            <a:spAutoFit/>
          </a:bodyPr>
          <a:lstStyle/>
          <a:p>
            <a:pPr marL="12700">
              <a:lnSpc>
                <a:spcPct val="100000"/>
              </a:lnSpc>
            </a:pPr>
            <a:r>
              <a:rPr dirty="0" sz="1600" spc="-5" b="1">
                <a:latin typeface="Calibri"/>
                <a:cs typeface="Calibri"/>
              </a:rPr>
              <a:t>MAESP </a:t>
            </a:r>
            <a:r>
              <a:rPr dirty="0" sz="1600" spc="-10" b="1">
                <a:latin typeface="Calibri"/>
                <a:cs typeface="Calibri"/>
              </a:rPr>
              <a:t>Membership</a:t>
            </a:r>
            <a:r>
              <a:rPr dirty="0" sz="1600" spc="-50" b="1">
                <a:latin typeface="Calibri"/>
                <a:cs typeface="Calibri"/>
              </a:rPr>
              <a:t> </a:t>
            </a:r>
            <a:r>
              <a:rPr dirty="0" sz="1600" spc="-5" b="1">
                <a:latin typeface="Calibri"/>
                <a:cs typeface="Calibri"/>
              </a:rPr>
              <a:t>Update</a:t>
            </a:r>
            <a:endParaRPr sz="1600">
              <a:latin typeface="Calibri"/>
              <a:cs typeface="Calibri"/>
            </a:endParaRPr>
          </a:p>
        </p:txBody>
      </p:sp>
      <p:sp>
        <p:nvSpPr>
          <p:cNvPr id="3" name="object 3"/>
          <p:cNvSpPr txBox="1"/>
          <p:nvPr/>
        </p:nvSpPr>
        <p:spPr>
          <a:xfrm>
            <a:off x="1281175" y="2974340"/>
            <a:ext cx="2372995" cy="266700"/>
          </a:xfrm>
          <a:prstGeom prst="rect">
            <a:avLst/>
          </a:prstGeom>
        </p:spPr>
        <p:txBody>
          <a:bodyPr wrap="square" lIns="0" tIns="0" rIns="0" bIns="0" rtlCol="0" vert="horz">
            <a:spAutoFit/>
          </a:bodyPr>
          <a:lstStyle/>
          <a:p>
            <a:pPr marL="12700">
              <a:lnSpc>
                <a:spcPct val="100000"/>
              </a:lnSpc>
            </a:pPr>
            <a:r>
              <a:rPr dirty="0" sz="1600" spc="-5" b="1">
                <a:latin typeface="Calibri"/>
                <a:cs typeface="Calibri"/>
              </a:rPr>
              <a:t>NAESP </a:t>
            </a:r>
            <a:r>
              <a:rPr dirty="0" sz="1600" spc="-10" b="1">
                <a:latin typeface="Calibri"/>
                <a:cs typeface="Calibri"/>
              </a:rPr>
              <a:t>Membership</a:t>
            </a:r>
            <a:r>
              <a:rPr dirty="0" sz="1600" spc="-40" b="1">
                <a:latin typeface="Calibri"/>
                <a:cs typeface="Calibri"/>
              </a:rPr>
              <a:t> </a:t>
            </a:r>
            <a:r>
              <a:rPr dirty="0" sz="1600" spc="-5" b="1">
                <a:latin typeface="Calibri"/>
                <a:cs typeface="Calibri"/>
              </a:rPr>
              <a:t>Update</a:t>
            </a:r>
            <a:endParaRPr sz="1600">
              <a:latin typeface="Calibri"/>
              <a:cs typeface="Calibri"/>
            </a:endParaRPr>
          </a:p>
        </p:txBody>
      </p:sp>
      <p:graphicFrame>
        <p:nvGraphicFramePr>
          <p:cNvPr id="4" name="object 4"/>
          <p:cNvGraphicFramePr>
            <a:graphicFrameLocks noGrp="1"/>
          </p:cNvGraphicFramePr>
          <p:nvPr/>
        </p:nvGraphicFramePr>
        <p:xfrm>
          <a:off x="646176" y="1167382"/>
          <a:ext cx="4410710" cy="1440180"/>
        </p:xfrm>
        <a:graphic>
          <a:graphicData uri="http://schemas.openxmlformats.org/drawingml/2006/table">
            <a:tbl>
              <a:tblPr firstRow="1" bandRow="1">
                <a:tableStyleId>{2D5ABB26-0587-4C30-8999-92F81FD0307C}</a:tableStyleId>
              </a:tblPr>
              <a:tblGrid>
                <a:gridCol w="2725710"/>
                <a:gridCol w="923544"/>
                <a:gridCol w="761201"/>
              </a:tblGrid>
              <a:tr h="172975">
                <a:tc>
                  <a:txBody>
                    <a:bodyPr/>
                    <a:lstStyle/>
                    <a:p>
                      <a:pPr algn="r" marR="107314">
                        <a:lnSpc>
                          <a:spcPts val="1140"/>
                        </a:lnSpc>
                      </a:pPr>
                      <a:r>
                        <a:rPr dirty="0" sz="1200" b="1">
                          <a:latin typeface="Calibri"/>
                          <a:cs typeface="Calibri"/>
                        </a:rPr>
                        <a:t>2022-2023</a:t>
                      </a:r>
                      <a:endParaRPr sz="1200">
                        <a:latin typeface="Calibri"/>
                        <a:cs typeface="Calibri"/>
                      </a:endParaRPr>
                    </a:p>
                  </a:txBody>
                  <a:tcPr marL="0" marR="0" marB="0" marT="0"/>
                </a:tc>
                <a:tc>
                  <a:txBody>
                    <a:bodyPr/>
                    <a:lstStyle/>
                    <a:p>
                      <a:pPr marL="90170">
                        <a:lnSpc>
                          <a:spcPts val="1140"/>
                        </a:lnSpc>
                      </a:pPr>
                      <a:r>
                        <a:rPr dirty="0" sz="1200" b="1">
                          <a:latin typeface="Calibri"/>
                          <a:cs typeface="Calibri"/>
                        </a:rPr>
                        <a:t>2022-2023</a:t>
                      </a:r>
                      <a:endParaRPr sz="1200">
                        <a:latin typeface="Calibri"/>
                        <a:cs typeface="Calibri"/>
                      </a:endParaRPr>
                    </a:p>
                  </a:txBody>
                  <a:tcPr marL="0" marR="0" marB="0" marT="0"/>
                </a:tc>
                <a:tc>
                  <a:txBody>
                    <a:bodyPr/>
                    <a:lstStyle/>
                    <a:p>
                      <a:pPr marL="41275">
                        <a:lnSpc>
                          <a:spcPts val="1140"/>
                        </a:lnSpc>
                      </a:pPr>
                      <a:r>
                        <a:rPr dirty="0" sz="1200" b="1">
                          <a:latin typeface="Calibri"/>
                          <a:cs typeface="Calibri"/>
                        </a:rPr>
                        <a:t>2023-2024</a:t>
                      </a:r>
                      <a:endParaRPr sz="1200">
                        <a:latin typeface="Calibri"/>
                        <a:cs typeface="Calibri"/>
                      </a:endParaRPr>
                    </a:p>
                  </a:txBody>
                  <a:tcPr marL="0" marR="0" marB="0" marT="0"/>
                </a:tc>
              </a:tr>
              <a:tr h="171449">
                <a:tc>
                  <a:txBody>
                    <a:bodyPr/>
                    <a:lstStyle/>
                    <a:p>
                      <a:pPr marL="24130">
                        <a:lnSpc>
                          <a:spcPts val="1210"/>
                        </a:lnSpc>
                        <a:tabLst>
                          <a:tab pos="1970405" algn="l"/>
                        </a:tabLst>
                      </a:pPr>
                      <a:r>
                        <a:rPr dirty="0" sz="1100" spc="-5" b="1">
                          <a:latin typeface="Calibri"/>
                          <a:cs typeface="Calibri"/>
                        </a:rPr>
                        <a:t>Membership</a:t>
                      </a:r>
                      <a:r>
                        <a:rPr dirty="0" sz="1100" spc="10" b="1">
                          <a:latin typeface="Calibri"/>
                          <a:cs typeface="Calibri"/>
                        </a:rPr>
                        <a:t> </a:t>
                      </a:r>
                      <a:r>
                        <a:rPr dirty="0" sz="1100" spc="-5" b="1">
                          <a:latin typeface="Calibri"/>
                          <a:cs typeface="Calibri"/>
                        </a:rPr>
                        <a:t>Status	</a:t>
                      </a:r>
                      <a:r>
                        <a:rPr dirty="0" sz="1100">
                          <a:latin typeface="Calibri"/>
                          <a:cs typeface="Calibri"/>
                        </a:rPr>
                        <a:t>9/26/2022</a:t>
                      </a:r>
                      <a:endParaRPr sz="1100">
                        <a:latin typeface="Calibri"/>
                        <a:cs typeface="Calibri"/>
                      </a:endParaRPr>
                    </a:p>
                  </a:txBody>
                  <a:tcPr marL="0" marR="0" marB="0" marT="0">
                    <a:lnB w="12192">
                      <a:solidFill>
                        <a:srgbClr val="000000"/>
                      </a:solidFill>
                      <a:prstDash val="solid"/>
                    </a:lnB>
                  </a:tcPr>
                </a:tc>
                <a:tc>
                  <a:txBody>
                    <a:bodyPr/>
                    <a:lstStyle/>
                    <a:p>
                      <a:pPr marL="119380">
                        <a:lnSpc>
                          <a:spcPts val="1210"/>
                        </a:lnSpc>
                      </a:pPr>
                      <a:r>
                        <a:rPr dirty="0" sz="1100">
                          <a:latin typeface="Calibri"/>
                          <a:cs typeface="Calibri"/>
                        </a:rPr>
                        <a:t>6/30/2023</a:t>
                      </a:r>
                      <a:endParaRPr sz="1100">
                        <a:latin typeface="Calibri"/>
                        <a:cs typeface="Calibri"/>
                      </a:endParaRPr>
                    </a:p>
                  </a:txBody>
                  <a:tcPr marL="0" marR="0" marB="0" marT="0">
                    <a:lnB w="12192">
                      <a:solidFill>
                        <a:srgbClr val="000000"/>
                      </a:solidFill>
                      <a:prstDash val="solid"/>
                    </a:lnB>
                  </a:tcPr>
                </a:tc>
                <a:tc>
                  <a:txBody>
                    <a:bodyPr/>
                    <a:lstStyle/>
                    <a:p>
                      <a:pPr marL="70485">
                        <a:lnSpc>
                          <a:spcPts val="1210"/>
                        </a:lnSpc>
                      </a:pPr>
                      <a:r>
                        <a:rPr dirty="0" sz="1100">
                          <a:latin typeface="Calibri"/>
                          <a:cs typeface="Calibri"/>
                        </a:rPr>
                        <a:t>9/25/2023</a:t>
                      </a:r>
                      <a:endParaRPr sz="1100">
                        <a:latin typeface="Calibri"/>
                        <a:cs typeface="Calibri"/>
                      </a:endParaRPr>
                    </a:p>
                  </a:txBody>
                  <a:tcPr marL="0" marR="0" marB="0" marT="0">
                    <a:lnB w="12192">
                      <a:solidFill>
                        <a:srgbClr val="000000"/>
                      </a:solidFill>
                      <a:prstDash val="solid"/>
                    </a:lnB>
                  </a:tcPr>
                </a:tc>
              </a:tr>
              <a:tr h="195833">
                <a:tc>
                  <a:txBody>
                    <a:bodyPr/>
                    <a:lstStyle/>
                    <a:p>
                      <a:pPr marL="24130">
                        <a:lnSpc>
                          <a:spcPts val="1265"/>
                        </a:lnSpc>
                        <a:tabLst>
                          <a:tab pos="2634615" algn="r"/>
                        </a:tabLst>
                      </a:pPr>
                      <a:r>
                        <a:rPr dirty="0" sz="1100">
                          <a:latin typeface="Calibri"/>
                          <a:cs typeface="Calibri"/>
                        </a:rPr>
                        <a:t>Active	935</a:t>
                      </a:r>
                      <a:endParaRPr sz="1100">
                        <a:latin typeface="Calibri"/>
                        <a:cs typeface="Calibri"/>
                      </a:endParaRPr>
                    </a:p>
                  </a:txBody>
                  <a:tcPr marL="0" marR="0" marB="0" marT="0">
                    <a:lnT w="12192">
                      <a:solidFill>
                        <a:srgbClr val="000000"/>
                      </a:solidFill>
                      <a:prstDash val="solid"/>
                    </a:lnT>
                  </a:tcPr>
                </a:tc>
                <a:tc>
                  <a:txBody>
                    <a:bodyPr/>
                    <a:lstStyle/>
                    <a:p>
                      <a:pPr marL="594995">
                        <a:lnSpc>
                          <a:spcPts val="1265"/>
                        </a:lnSpc>
                      </a:pPr>
                      <a:r>
                        <a:rPr dirty="0" sz="1100">
                          <a:latin typeface="Calibri"/>
                          <a:cs typeface="Calibri"/>
                        </a:rPr>
                        <a:t>1090</a:t>
                      </a:r>
                      <a:endParaRPr sz="1100">
                        <a:latin typeface="Calibri"/>
                        <a:cs typeface="Calibri"/>
                      </a:endParaRPr>
                    </a:p>
                  </a:txBody>
                  <a:tcPr marL="0" marR="0" marB="0" marT="0">
                    <a:lnT w="12192">
                      <a:solidFill>
                        <a:srgbClr val="000000"/>
                      </a:solidFill>
                      <a:prstDash val="solid"/>
                    </a:lnT>
                  </a:tcPr>
                </a:tc>
                <a:tc>
                  <a:txBody>
                    <a:bodyPr/>
                    <a:lstStyle/>
                    <a:p>
                      <a:pPr algn="r" marR="17780">
                        <a:lnSpc>
                          <a:spcPts val="1265"/>
                        </a:lnSpc>
                      </a:pPr>
                      <a:r>
                        <a:rPr dirty="0" sz="1100">
                          <a:latin typeface="Calibri"/>
                          <a:cs typeface="Calibri"/>
                        </a:rPr>
                        <a:t>908</a:t>
                      </a:r>
                      <a:endParaRPr sz="1100">
                        <a:latin typeface="Calibri"/>
                        <a:cs typeface="Calibri"/>
                      </a:endParaRPr>
                    </a:p>
                  </a:txBody>
                  <a:tcPr marL="0" marR="0" marB="0" marT="0">
                    <a:lnT w="12192">
                      <a:solidFill>
                        <a:srgbClr val="000000"/>
                      </a:solidFill>
                      <a:prstDash val="solid"/>
                    </a:lnT>
                  </a:tcPr>
                </a:tc>
              </a:tr>
              <a:tr h="184404">
                <a:tc>
                  <a:txBody>
                    <a:bodyPr/>
                    <a:lstStyle/>
                    <a:p>
                      <a:pPr marL="24130">
                        <a:lnSpc>
                          <a:spcPts val="1220"/>
                        </a:lnSpc>
                        <a:tabLst>
                          <a:tab pos="2634615" algn="r"/>
                        </a:tabLst>
                      </a:pPr>
                      <a:r>
                        <a:rPr dirty="0" sz="1100">
                          <a:latin typeface="Calibri"/>
                          <a:cs typeface="Calibri"/>
                        </a:rPr>
                        <a:t>Retired	18</a:t>
                      </a:r>
                      <a:endParaRPr sz="1100">
                        <a:latin typeface="Calibri"/>
                        <a:cs typeface="Calibri"/>
                      </a:endParaRPr>
                    </a:p>
                  </a:txBody>
                  <a:tcPr marL="0" marR="0" marB="0" marT="0"/>
                </a:tc>
                <a:tc>
                  <a:txBody>
                    <a:bodyPr/>
                    <a:lstStyle/>
                    <a:p>
                      <a:pPr algn="r" marR="34290">
                        <a:lnSpc>
                          <a:spcPts val="1220"/>
                        </a:lnSpc>
                      </a:pPr>
                      <a:r>
                        <a:rPr dirty="0" sz="1100">
                          <a:latin typeface="Calibri"/>
                          <a:cs typeface="Calibri"/>
                        </a:rPr>
                        <a:t>22</a:t>
                      </a:r>
                      <a:endParaRPr sz="1100">
                        <a:latin typeface="Calibri"/>
                        <a:cs typeface="Calibri"/>
                      </a:endParaRPr>
                    </a:p>
                  </a:txBody>
                  <a:tcPr marL="0" marR="0" marB="0" marT="0"/>
                </a:tc>
                <a:tc>
                  <a:txBody>
                    <a:bodyPr/>
                    <a:lstStyle/>
                    <a:p>
                      <a:pPr algn="r" marR="17780">
                        <a:lnSpc>
                          <a:spcPts val="1220"/>
                        </a:lnSpc>
                      </a:pPr>
                      <a:r>
                        <a:rPr dirty="0" sz="1100">
                          <a:latin typeface="Calibri"/>
                          <a:cs typeface="Calibri"/>
                        </a:rPr>
                        <a:t>19</a:t>
                      </a:r>
                      <a:endParaRPr sz="1100">
                        <a:latin typeface="Calibri"/>
                        <a:cs typeface="Calibri"/>
                      </a:endParaRPr>
                    </a:p>
                  </a:txBody>
                  <a:tcPr marL="0" marR="0" marB="0" marT="0"/>
                </a:tc>
              </a:tr>
              <a:tr h="184403">
                <a:tc>
                  <a:txBody>
                    <a:bodyPr/>
                    <a:lstStyle/>
                    <a:p>
                      <a:pPr marL="24130">
                        <a:lnSpc>
                          <a:spcPts val="1220"/>
                        </a:lnSpc>
                        <a:tabLst>
                          <a:tab pos="2634615" algn="r"/>
                        </a:tabLst>
                      </a:pPr>
                      <a:r>
                        <a:rPr dirty="0" sz="1100" spc="-5">
                          <a:latin typeface="Calibri"/>
                          <a:cs typeface="Calibri"/>
                        </a:rPr>
                        <a:t>Aspiring	</a:t>
                      </a:r>
                      <a:r>
                        <a:rPr dirty="0" sz="1100">
                          <a:latin typeface="Calibri"/>
                          <a:cs typeface="Calibri"/>
                        </a:rPr>
                        <a:t>28</a:t>
                      </a:r>
                      <a:endParaRPr sz="1100">
                        <a:latin typeface="Calibri"/>
                        <a:cs typeface="Calibri"/>
                      </a:endParaRPr>
                    </a:p>
                  </a:txBody>
                  <a:tcPr marL="0" marR="0" marB="0" marT="0"/>
                </a:tc>
                <a:tc>
                  <a:txBody>
                    <a:bodyPr/>
                    <a:lstStyle/>
                    <a:p>
                      <a:pPr algn="r" marR="33655">
                        <a:lnSpc>
                          <a:spcPts val="1220"/>
                        </a:lnSpc>
                      </a:pPr>
                      <a:r>
                        <a:rPr dirty="0" sz="1100">
                          <a:latin typeface="Calibri"/>
                          <a:cs typeface="Calibri"/>
                        </a:rPr>
                        <a:t>110</a:t>
                      </a:r>
                      <a:endParaRPr sz="1100">
                        <a:latin typeface="Calibri"/>
                        <a:cs typeface="Calibri"/>
                      </a:endParaRPr>
                    </a:p>
                  </a:txBody>
                  <a:tcPr marL="0" marR="0" marB="0" marT="0"/>
                </a:tc>
                <a:tc>
                  <a:txBody>
                    <a:bodyPr/>
                    <a:lstStyle/>
                    <a:p>
                      <a:pPr algn="r" marR="17780">
                        <a:lnSpc>
                          <a:spcPts val="1220"/>
                        </a:lnSpc>
                      </a:pPr>
                      <a:r>
                        <a:rPr dirty="0" sz="1100">
                          <a:latin typeface="Calibri"/>
                          <a:cs typeface="Calibri"/>
                        </a:rPr>
                        <a:t>20</a:t>
                      </a:r>
                      <a:endParaRPr sz="1100">
                        <a:latin typeface="Calibri"/>
                        <a:cs typeface="Calibri"/>
                      </a:endParaRPr>
                    </a:p>
                  </a:txBody>
                  <a:tcPr marL="0" marR="0" marB="0" marT="0"/>
                </a:tc>
              </a:tr>
              <a:tr h="184403">
                <a:tc>
                  <a:txBody>
                    <a:bodyPr/>
                    <a:lstStyle/>
                    <a:p>
                      <a:pPr marL="24130">
                        <a:lnSpc>
                          <a:spcPts val="1220"/>
                        </a:lnSpc>
                        <a:tabLst>
                          <a:tab pos="2633980" algn="r"/>
                        </a:tabLst>
                      </a:pPr>
                      <a:r>
                        <a:rPr dirty="0" sz="1100">
                          <a:latin typeface="Calibri"/>
                          <a:cs typeface="Calibri"/>
                        </a:rPr>
                        <a:t>Associate	7</a:t>
                      </a:r>
                      <a:endParaRPr sz="1100">
                        <a:latin typeface="Calibri"/>
                        <a:cs typeface="Calibri"/>
                      </a:endParaRPr>
                    </a:p>
                  </a:txBody>
                  <a:tcPr marL="0" marR="0" marB="0" marT="0"/>
                </a:tc>
                <a:tc>
                  <a:txBody>
                    <a:bodyPr/>
                    <a:lstStyle/>
                    <a:p>
                      <a:pPr algn="r" marR="34290">
                        <a:lnSpc>
                          <a:spcPts val="1220"/>
                        </a:lnSpc>
                      </a:pPr>
                      <a:r>
                        <a:rPr dirty="0" sz="1100">
                          <a:latin typeface="Calibri"/>
                          <a:cs typeface="Calibri"/>
                        </a:rPr>
                        <a:t>8</a:t>
                      </a:r>
                      <a:endParaRPr sz="1100">
                        <a:latin typeface="Calibri"/>
                        <a:cs typeface="Calibri"/>
                      </a:endParaRPr>
                    </a:p>
                  </a:txBody>
                  <a:tcPr marL="0" marR="0" marB="0" marT="0"/>
                </a:tc>
                <a:tc>
                  <a:txBody>
                    <a:bodyPr/>
                    <a:lstStyle/>
                    <a:p>
                      <a:pPr algn="r" marR="18415">
                        <a:lnSpc>
                          <a:spcPts val="1220"/>
                        </a:lnSpc>
                      </a:pPr>
                      <a:r>
                        <a:rPr dirty="0" sz="1100">
                          <a:latin typeface="Calibri"/>
                          <a:cs typeface="Calibri"/>
                        </a:rPr>
                        <a:t>7</a:t>
                      </a:r>
                      <a:endParaRPr sz="1100">
                        <a:latin typeface="Calibri"/>
                        <a:cs typeface="Calibri"/>
                      </a:endParaRPr>
                    </a:p>
                  </a:txBody>
                  <a:tcPr marL="0" marR="0" marB="0" marT="0"/>
                </a:tc>
              </a:tr>
              <a:tr h="184404">
                <a:tc>
                  <a:txBody>
                    <a:bodyPr/>
                    <a:lstStyle/>
                    <a:p>
                      <a:pPr marL="24130">
                        <a:lnSpc>
                          <a:spcPts val="1220"/>
                        </a:lnSpc>
                        <a:tabLst>
                          <a:tab pos="1881505" algn="l"/>
                          <a:tab pos="2491105" algn="l"/>
                          <a:tab pos="3463925" algn="l"/>
                        </a:tabLst>
                      </a:pPr>
                      <a:r>
                        <a:rPr dirty="0" sz="1100">
                          <a:latin typeface="Calibri"/>
                          <a:cs typeface="Calibri"/>
                        </a:rPr>
                        <a:t>Lifetime</a:t>
                      </a:r>
                      <a:r>
                        <a:rPr dirty="0" sz="1100" spc="5">
                          <a:latin typeface="Calibri"/>
                          <a:cs typeface="Calibri"/>
                        </a:rPr>
                        <a:t> </a:t>
                      </a:r>
                      <a:r>
                        <a:rPr dirty="0" sz="1100">
                          <a:latin typeface="Calibri"/>
                          <a:cs typeface="Calibri"/>
                        </a:rPr>
                        <a:t>Retired	</a:t>
                      </a:r>
                      <a:r>
                        <a:rPr dirty="0" sz="1100" u="sng">
                          <a:latin typeface="Calibri"/>
                          <a:cs typeface="Calibri"/>
                        </a:rPr>
                        <a:t> 	81	</a:t>
                      </a:r>
                      <a:endParaRPr sz="1100">
                        <a:latin typeface="Calibri"/>
                        <a:cs typeface="Calibri"/>
                      </a:endParaRPr>
                    </a:p>
                  </a:txBody>
                  <a:tcPr marL="0" marR="0" marB="0" marT="0"/>
                </a:tc>
                <a:tc>
                  <a:txBody>
                    <a:bodyPr/>
                    <a:lstStyle/>
                    <a:p>
                      <a:pPr algn="r">
                        <a:lnSpc>
                          <a:spcPts val="1220"/>
                        </a:lnSpc>
                        <a:tabLst>
                          <a:tab pos="776605" algn="l"/>
                        </a:tabLst>
                      </a:pPr>
                      <a:r>
                        <a:rPr dirty="0" sz="1100" u="sng">
                          <a:latin typeface="Calibri"/>
                          <a:cs typeface="Calibri"/>
                        </a:rPr>
                        <a:t>80</a:t>
                      </a:r>
                      <a:r>
                        <a:rPr dirty="0" sz="1100" u="sng">
                          <a:latin typeface="Calibri"/>
                          <a:cs typeface="Calibri"/>
                        </a:rPr>
                        <a:t>	</a:t>
                      </a:r>
                      <a:endParaRPr sz="1100">
                        <a:latin typeface="Calibri"/>
                        <a:cs typeface="Calibri"/>
                      </a:endParaRPr>
                    </a:p>
                  </a:txBody>
                  <a:tcPr marL="0" marR="0" marB="0" marT="0"/>
                </a:tc>
                <a:tc>
                  <a:txBody>
                    <a:bodyPr/>
                    <a:lstStyle/>
                    <a:p>
                      <a:pPr algn="r" marR="17780">
                        <a:lnSpc>
                          <a:spcPts val="1220"/>
                        </a:lnSpc>
                      </a:pPr>
                      <a:r>
                        <a:rPr dirty="0" sz="1100" u="sng">
                          <a:latin typeface="Calibri"/>
                          <a:cs typeface="Calibri"/>
                        </a:rPr>
                        <a:t>80</a:t>
                      </a:r>
                      <a:endParaRPr sz="1100">
                        <a:latin typeface="Calibri"/>
                        <a:cs typeface="Calibri"/>
                      </a:endParaRPr>
                    </a:p>
                  </a:txBody>
                  <a:tcPr marL="0" marR="0" marB="0" marT="0"/>
                </a:tc>
              </a:tr>
              <a:tr h="162305">
                <a:tc>
                  <a:txBody>
                    <a:bodyPr/>
                    <a:lstStyle/>
                    <a:p>
                      <a:pPr algn="r" marR="82550">
                        <a:lnSpc>
                          <a:spcPts val="1220"/>
                        </a:lnSpc>
                      </a:pPr>
                      <a:r>
                        <a:rPr dirty="0" sz="1100">
                          <a:latin typeface="Calibri"/>
                          <a:cs typeface="Calibri"/>
                        </a:rPr>
                        <a:t>1069</a:t>
                      </a:r>
                      <a:endParaRPr sz="1100">
                        <a:latin typeface="Calibri"/>
                        <a:cs typeface="Calibri"/>
                      </a:endParaRPr>
                    </a:p>
                  </a:txBody>
                  <a:tcPr marL="0" marR="0" marB="0" marT="0"/>
                </a:tc>
                <a:tc>
                  <a:txBody>
                    <a:bodyPr/>
                    <a:lstStyle/>
                    <a:p>
                      <a:pPr marL="594995">
                        <a:lnSpc>
                          <a:spcPts val="1220"/>
                        </a:lnSpc>
                      </a:pPr>
                      <a:r>
                        <a:rPr dirty="0" sz="1100">
                          <a:latin typeface="Calibri"/>
                          <a:cs typeface="Calibri"/>
                        </a:rPr>
                        <a:t>1310</a:t>
                      </a:r>
                      <a:endParaRPr sz="1100">
                        <a:latin typeface="Calibri"/>
                        <a:cs typeface="Calibri"/>
                      </a:endParaRPr>
                    </a:p>
                  </a:txBody>
                  <a:tcPr marL="0" marR="0" marB="0" marT="0"/>
                </a:tc>
                <a:tc>
                  <a:txBody>
                    <a:bodyPr/>
                    <a:lstStyle/>
                    <a:p>
                      <a:pPr algn="r" marR="17780">
                        <a:lnSpc>
                          <a:spcPts val="1220"/>
                        </a:lnSpc>
                      </a:pPr>
                      <a:r>
                        <a:rPr dirty="0" sz="1100">
                          <a:latin typeface="Calibri"/>
                          <a:cs typeface="Calibri"/>
                        </a:rPr>
                        <a:t>1034</a:t>
                      </a:r>
                      <a:endParaRPr sz="1100">
                        <a:latin typeface="Calibri"/>
                        <a:cs typeface="Calibri"/>
                      </a:endParaRPr>
                    </a:p>
                  </a:txBody>
                  <a:tcPr marL="0" marR="0" marB="0" marT="0"/>
                </a:tc>
              </a:tr>
            </a:tbl>
          </a:graphicData>
        </a:graphic>
      </p:graphicFrame>
      <p:graphicFrame>
        <p:nvGraphicFramePr>
          <p:cNvPr id="5" name="object 5"/>
          <p:cNvGraphicFramePr>
            <a:graphicFrameLocks noGrp="1"/>
          </p:cNvGraphicFramePr>
          <p:nvPr/>
        </p:nvGraphicFramePr>
        <p:xfrm>
          <a:off x="646176" y="3462528"/>
          <a:ext cx="4410710" cy="2178050"/>
        </p:xfrm>
        <a:graphic>
          <a:graphicData uri="http://schemas.openxmlformats.org/drawingml/2006/table">
            <a:tbl>
              <a:tblPr firstRow="1" bandRow="1">
                <a:tableStyleId>{2D5ABB26-0587-4C30-8999-92F81FD0307C}</a:tableStyleId>
              </a:tblPr>
              <a:tblGrid>
                <a:gridCol w="2725701"/>
                <a:gridCol w="923543"/>
                <a:gridCol w="761210"/>
              </a:tblGrid>
              <a:tr h="172974">
                <a:tc>
                  <a:txBody>
                    <a:bodyPr/>
                    <a:lstStyle/>
                    <a:p>
                      <a:pPr algn="r" marR="107314">
                        <a:lnSpc>
                          <a:spcPts val="1140"/>
                        </a:lnSpc>
                      </a:pPr>
                      <a:r>
                        <a:rPr dirty="0" sz="1200" b="1">
                          <a:latin typeface="Calibri"/>
                          <a:cs typeface="Calibri"/>
                        </a:rPr>
                        <a:t>2022-2023</a:t>
                      </a:r>
                      <a:endParaRPr sz="1200">
                        <a:latin typeface="Calibri"/>
                        <a:cs typeface="Calibri"/>
                      </a:endParaRPr>
                    </a:p>
                  </a:txBody>
                  <a:tcPr marL="0" marR="0" marB="0" marT="0"/>
                </a:tc>
                <a:tc>
                  <a:txBody>
                    <a:bodyPr/>
                    <a:lstStyle/>
                    <a:p>
                      <a:pPr marL="90170">
                        <a:lnSpc>
                          <a:spcPts val="1140"/>
                        </a:lnSpc>
                      </a:pPr>
                      <a:r>
                        <a:rPr dirty="0" sz="1200" b="1">
                          <a:latin typeface="Calibri"/>
                          <a:cs typeface="Calibri"/>
                        </a:rPr>
                        <a:t>2022-2023</a:t>
                      </a:r>
                      <a:endParaRPr sz="1200">
                        <a:latin typeface="Calibri"/>
                        <a:cs typeface="Calibri"/>
                      </a:endParaRPr>
                    </a:p>
                  </a:txBody>
                  <a:tcPr marL="0" marR="0" marB="0" marT="0"/>
                </a:tc>
                <a:tc>
                  <a:txBody>
                    <a:bodyPr/>
                    <a:lstStyle/>
                    <a:p>
                      <a:pPr marL="41275">
                        <a:lnSpc>
                          <a:spcPts val="1140"/>
                        </a:lnSpc>
                      </a:pPr>
                      <a:r>
                        <a:rPr dirty="0" sz="1200" b="1">
                          <a:latin typeface="Calibri"/>
                          <a:cs typeface="Calibri"/>
                        </a:rPr>
                        <a:t>2023-2024</a:t>
                      </a:r>
                      <a:endParaRPr sz="1200">
                        <a:latin typeface="Calibri"/>
                        <a:cs typeface="Calibri"/>
                      </a:endParaRPr>
                    </a:p>
                  </a:txBody>
                  <a:tcPr marL="0" marR="0" marB="0" marT="0"/>
                </a:tc>
              </a:tr>
              <a:tr h="171449">
                <a:tc>
                  <a:txBody>
                    <a:bodyPr/>
                    <a:lstStyle/>
                    <a:p>
                      <a:pPr marL="24130">
                        <a:lnSpc>
                          <a:spcPts val="1210"/>
                        </a:lnSpc>
                        <a:tabLst>
                          <a:tab pos="1970405" algn="l"/>
                        </a:tabLst>
                      </a:pPr>
                      <a:r>
                        <a:rPr dirty="0" sz="1100" spc="-5" b="1">
                          <a:latin typeface="Calibri"/>
                          <a:cs typeface="Calibri"/>
                        </a:rPr>
                        <a:t>Membership</a:t>
                      </a:r>
                      <a:r>
                        <a:rPr dirty="0" sz="1100" spc="10" b="1">
                          <a:latin typeface="Calibri"/>
                          <a:cs typeface="Calibri"/>
                        </a:rPr>
                        <a:t> </a:t>
                      </a:r>
                      <a:r>
                        <a:rPr dirty="0" sz="1100" spc="-5" b="1">
                          <a:latin typeface="Calibri"/>
                          <a:cs typeface="Calibri"/>
                        </a:rPr>
                        <a:t>Status	</a:t>
                      </a:r>
                      <a:r>
                        <a:rPr dirty="0" sz="1100">
                          <a:latin typeface="Calibri"/>
                          <a:cs typeface="Calibri"/>
                        </a:rPr>
                        <a:t>9/26/2022</a:t>
                      </a:r>
                      <a:endParaRPr sz="1100">
                        <a:latin typeface="Calibri"/>
                        <a:cs typeface="Calibri"/>
                      </a:endParaRPr>
                    </a:p>
                  </a:txBody>
                  <a:tcPr marL="0" marR="0" marB="0" marT="0">
                    <a:lnB w="12192">
                      <a:solidFill>
                        <a:srgbClr val="000000"/>
                      </a:solidFill>
                      <a:prstDash val="solid"/>
                    </a:lnB>
                  </a:tcPr>
                </a:tc>
                <a:tc>
                  <a:txBody>
                    <a:bodyPr/>
                    <a:lstStyle/>
                    <a:p>
                      <a:pPr marL="119380">
                        <a:lnSpc>
                          <a:spcPts val="1210"/>
                        </a:lnSpc>
                      </a:pPr>
                      <a:r>
                        <a:rPr dirty="0" sz="1100">
                          <a:latin typeface="Calibri"/>
                          <a:cs typeface="Calibri"/>
                        </a:rPr>
                        <a:t>6/30/2023</a:t>
                      </a:r>
                      <a:endParaRPr sz="1100">
                        <a:latin typeface="Calibri"/>
                        <a:cs typeface="Calibri"/>
                      </a:endParaRPr>
                    </a:p>
                  </a:txBody>
                  <a:tcPr marL="0" marR="0" marB="0" marT="0">
                    <a:lnB w="12192">
                      <a:solidFill>
                        <a:srgbClr val="000000"/>
                      </a:solidFill>
                      <a:prstDash val="solid"/>
                    </a:lnB>
                  </a:tcPr>
                </a:tc>
                <a:tc>
                  <a:txBody>
                    <a:bodyPr/>
                    <a:lstStyle/>
                    <a:p>
                      <a:pPr marL="70485">
                        <a:lnSpc>
                          <a:spcPts val="1210"/>
                        </a:lnSpc>
                      </a:pPr>
                      <a:r>
                        <a:rPr dirty="0" sz="1100">
                          <a:latin typeface="Calibri"/>
                          <a:cs typeface="Calibri"/>
                        </a:rPr>
                        <a:t>9/25/2023</a:t>
                      </a:r>
                      <a:endParaRPr sz="1100">
                        <a:latin typeface="Calibri"/>
                        <a:cs typeface="Calibri"/>
                      </a:endParaRPr>
                    </a:p>
                  </a:txBody>
                  <a:tcPr marL="0" marR="0" marB="0" marT="0">
                    <a:lnB w="12192">
                      <a:solidFill>
                        <a:srgbClr val="000000"/>
                      </a:solidFill>
                      <a:prstDash val="solid"/>
                    </a:lnB>
                  </a:tcPr>
                </a:tc>
              </a:tr>
              <a:tr h="195834">
                <a:tc>
                  <a:txBody>
                    <a:bodyPr/>
                    <a:lstStyle/>
                    <a:p>
                      <a:pPr marL="24130">
                        <a:lnSpc>
                          <a:spcPts val="1265"/>
                        </a:lnSpc>
                        <a:tabLst>
                          <a:tab pos="2634615" algn="r"/>
                        </a:tabLst>
                      </a:pPr>
                      <a:r>
                        <a:rPr dirty="0" sz="1100">
                          <a:latin typeface="Calibri"/>
                          <a:cs typeface="Calibri"/>
                        </a:rPr>
                        <a:t>Active	279</a:t>
                      </a:r>
                      <a:endParaRPr sz="1100">
                        <a:latin typeface="Calibri"/>
                        <a:cs typeface="Calibri"/>
                      </a:endParaRPr>
                    </a:p>
                  </a:txBody>
                  <a:tcPr marL="0" marR="0" marB="0" marT="0">
                    <a:lnT w="12192">
                      <a:solidFill>
                        <a:srgbClr val="000000"/>
                      </a:solidFill>
                      <a:prstDash val="solid"/>
                    </a:lnT>
                  </a:tcPr>
                </a:tc>
                <a:tc>
                  <a:txBody>
                    <a:bodyPr/>
                    <a:lstStyle/>
                    <a:p>
                      <a:pPr algn="r" marR="33655">
                        <a:lnSpc>
                          <a:spcPts val="1265"/>
                        </a:lnSpc>
                      </a:pPr>
                      <a:r>
                        <a:rPr dirty="0" sz="1100">
                          <a:latin typeface="Calibri"/>
                          <a:cs typeface="Calibri"/>
                        </a:rPr>
                        <a:t>315</a:t>
                      </a:r>
                      <a:endParaRPr sz="1100">
                        <a:latin typeface="Calibri"/>
                        <a:cs typeface="Calibri"/>
                      </a:endParaRPr>
                    </a:p>
                  </a:txBody>
                  <a:tcPr marL="0" marR="0" marB="0" marT="0">
                    <a:lnT w="12192">
                      <a:solidFill>
                        <a:srgbClr val="000000"/>
                      </a:solidFill>
                      <a:prstDash val="solid"/>
                    </a:lnT>
                  </a:tcPr>
                </a:tc>
                <a:tc>
                  <a:txBody>
                    <a:bodyPr/>
                    <a:lstStyle/>
                    <a:p>
                      <a:pPr algn="r" marR="17780">
                        <a:lnSpc>
                          <a:spcPts val="1265"/>
                        </a:lnSpc>
                      </a:pPr>
                      <a:r>
                        <a:rPr dirty="0" sz="1100">
                          <a:latin typeface="Calibri"/>
                          <a:cs typeface="Calibri"/>
                        </a:rPr>
                        <a:t>278</a:t>
                      </a:r>
                      <a:endParaRPr sz="1100">
                        <a:latin typeface="Calibri"/>
                        <a:cs typeface="Calibri"/>
                      </a:endParaRPr>
                    </a:p>
                  </a:txBody>
                  <a:tcPr marL="0" marR="0" marB="0" marT="0">
                    <a:lnT w="12192">
                      <a:solidFill>
                        <a:srgbClr val="000000"/>
                      </a:solidFill>
                      <a:prstDash val="solid"/>
                    </a:lnT>
                  </a:tcPr>
                </a:tc>
              </a:tr>
              <a:tr h="184404">
                <a:tc>
                  <a:txBody>
                    <a:bodyPr/>
                    <a:lstStyle/>
                    <a:p>
                      <a:pPr marL="24130">
                        <a:lnSpc>
                          <a:spcPts val="1220"/>
                        </a:lnSpc>
                        <a:tabLst>
                          <a:tab pos="2634615" algn="r"/>
                        </a:tabLst>
                      </a:pPr>
                      <a:r>
                        <a:rPr dirty="0" sz="1100" spc="-5">
                          <a:latin typeface="Calibri"/>
                          <a:cs typeface="Calibri"/>
                        </a:rPr>
                        <a:t>Assistant</a:t>
                      </a:r>
                      <a:r>
                        <a:rPr dirty="0" sz="1100">
                          <a:latin typeface="Calibri"/>
                          <a:cs typeface="Calibri"/>
                        </a:rPr>
                        <a:t> </a:t>
                      </a:r>
                      <a:r>
                        <a:rPr dirty="0" sz="1100" spc="-5">
                          <a:latin typeface="Calibri"/>
                          <a:cs typeface="Calibri"/>
                        </a:rPr>
                        <a:t>Principal	</a:t>
                      </a:r>
                      <a:r>
                        <a:rPr dirty="0" sz="1100">
                          <a:latin typeface="Calibri"/>
                          <a:cs typeface="Calibri"/>
                        </a:rPr>
                        <a:t>98</a:t>
                      </a:r>
                      <a:endParaRPr sz="1100">
                        <a:latin typeface="Calibri"/>
                        <a:cs typeface="Calibri"/>
                      </a:endParaRPr>
                    </a:p>
                  </a:txBody>
                  <a:tcPr marL="0" marR="0" marB="0" marT="0"/>
                </a:tc>
                <a:tc>
                  <a:txBody>
                    <a:bodyPr/>
                    <a:lstStyle/>
                    <a:p>
                      <a:pPr algn="r" marR="33655">
                        <a:lnSpc>
                          <a:spcPts val="1220"/>
                        </a:lnSpc>
                      </a:pPr>
                      <a:r>
                        <a:rPr dirty="0" sz="1100">
                          <a:latin typeface="Calibri"/>
                          <a:cs typeface="Calibri"/>
                        </a:rPr>
                        <a:t>103</a:t>
                      </a:r>
                      <a:endParaRPr sz="1100">
                        <a:latin typeface="Calibri"/>
                        <a:cs typeface="Calibri"/>
                      </a:endParaRPr>
                    </a:p>
                  </a:txBody>
                  <a:tcPr marL="0" marR="0" marB="0" marT="0"/>
                </a:tc>
                <a:tc>
                  <a:txBody>
                    <a:bodyPr/>
                    <a:lstStyle/>
                    <a:p>
                      <a:pPr algn="r" marR="17780">
                        <a:lnSpc>
                          <a:spcPts val="1220"/>
                        </a:lnSpc>
                      </a:pPr>
                      <a:r>
                        <a:rPr dirty="0" sz="1100">
                          <a:latin typeface="Calibri"/>
                          <a:cs typeface="Calibri"/>
                        </a:rPr>
                        <a:t>103</a:t>
                      </a:r>
                      <a:endParaRPr sz="1100">
                        <a:latin typeface="Calibri"/>
                        <a:cs typeface="Calibri"/>
                      </a:endParaRPr>
                    </a:p>
                  </a:txBody>
                  <a:tcPr marL="0" marR="0" marB="0" marT="0"/>
                </a:tc>
              </a:tr>
              <a:tr h="184403">
                <a:tc>
                  <a:txBody>
                    <a:bodyPr/>
                    <a:lstStyle/>
                    <a:p>
                      <a:pPr marL="24130">
                        <a:lnSpc>
                          <a:spcPts val="1220"/>
                        </a:lnSpc>
                        <a:tabLst>
                          <a:tab pos="2633980" algn="r"/>
                        </a:tabLst>
                      </a:pPr>
                      <a:r>
                        <a:rPr dirty="0" sz="1100" spc="-5">
                          <a:latin typeface="Calibri"/>
                          <a:cs typeface="Calibri"/>
                        </a:rPr>
                        <a:t>Aspiring	</a:t>
                      </a:r>
                      <a:r>
                        <a:rPr dirty="0" sz="1100">
                          <a:latin typeface="Calibri"/>
                          <a:cs typeface="Calibri"/>
                        </a:rPr>
                        <a:t>5</a:t>
                      </a:r>
                      <a:endParaRPr sz="1100">
                        <a:latin typeface="Calibri"/>
                        <a:cs typeface="Calibri"/>
                      </a:endParaRPr>
                    </a:p>
                  </a:txBody>
                  <a:tcPr marL="0" marR="0" marB="0" marT="0"/>
                </a:tc>
                <a:tc>
                  <a:txBody>
                    <a:bodyPr/>
                    <a:lstStyle/>
                    <a:p>
                      <a:pPr algn="r" marR="34925">
                        <a:lnSpc>
                          <a:spcPts val="1220"/>
                        </a:lnSpc>
                      </a:pPr>
                      <a:r>
                        <a:rPr dirty="0" sz="1100">
                          <a:latin typeface="Calibri"/>
                          <a:cs typeface="Calibri"/>
                        </a:rPr>
                        <a:t>12</a:t>
                      </a:r>
                      <a:endParaRPr sz="1100">
                        <a:latin typeface="Calibri"/>
                        <a:cs typeface="Calibri"/>
                      </a:endParaRPr>
                    </a:p>
                  </a:txBody>
                  <a:tcPr marL="0" marR="0" marB="0" marT="0"/>
                </a:tc>
                <a:tc>
                  <a:txBody>
                    <a:bodyPr/>
                    <a:lstStyle/>
                    <a:p>
                      <a:pPr algn="r" marR="18415">
                        <a:lnSpc>
                          <a:spcPts val="1220"/>
                        </a:lnSpc>
                      </a:pPr>
                      <a:r>
                        <a:rPr dirty="0" sz="1100">
                          <a:latin typeface="Calibri"/>
                          <a:cs typeface="Calibri"/>
                        </a:rPr>
                        <a:t>2</a:t>
                      </a:r>
                      <a:endParaRPr sz="1100">
                        <a:latin typeface="Calibri"/>
                        <a:cs typeface="Calibri"/>
                      </a:endParaRPr>
                    </a:p>
                  </a:txBody>
                  <a:tcPr marL="0" marR="0" marB="0" marT="0"/>
                </a:tc>
              </a:tr>
              <a:tr h="184403">
                <a:tc>
                  <a:txBody>
                    <a:bodyPr/>
                    <a:lstStyle/>
                    <a:p>
                      <a:pPr marL="24130">
                        <a:lnSpc>
                          <a:spcPts val="1220"/>
                        </a:lnSpc>
                        <a:tabLst>
                          <a:tab pos="2634615" algn="r"/>
                        </a:tabLst>
                      </a:pPr>
                      <a:r>
                        <a:rPr dirty="0" sz="1100">
                          <a:latin typeface="Calibri"/>
                          <a:cs typeface="Calibri"/>
                        </a:rPr>
                        <a:t>Emeritus	12</a:t>
                      </a:r>
                      <a:endParaRPr sz="1100">
                        <a:latin typeface="Calibri"/>
                        <a:cs typeface="Calibri"/>
                      </a:endParaRPr>
                    </a:p>
                  </a:txBody>
                  <a:tcPr marL="0" marR="0" marB="0" marT="0"/>
                </a:tc>
                <a:tc>
                  <a:txBody>
                    <a:bodyPr/>
                    <a:lstStyle/>
                    <a:p>
                      <a:pPr algn="r" marR="34925">
                        <a:lnSpc>
                          <a:spcPts val="1220"/>
                        </a:lnSpc>
                      </a:pPr>
                      <a:r>
                        <a:rPr dirty="0" sz="1100">
                          <a:latin typeface="Calibri"/>
                          <a:cs typeface="Calibri"/>
                        </a:rPr>
                        <a:t>15</a:t>
                      </a:r>
                      <a:endParaRPr sz="1100">
                        <a:latin typeface="Calibri"/>
                        <a:cs typeface="Calibri"/>
                      </a:endParaRPr>
                    </a:p>
                  </a:txBody>
                  <a:tcPr marL="0" marR="0" marB="0" marT="0"/>
                </a:tc>
                <a:tc>
                  <a:txBody>
                    <a:bodyPr/>
                    <a:lstStyle/>
                    <a:p>
                      <a:pPr algn="r" marR="17780">
                        <a:lnSpc>
                          <a:spcPts val="1220"/>
                        </a:lnSpc>
                      </a:pPr>
                      <a:r>
                        <a:rPr dirty="0" sz="1100">
                          <a:latin typeface="Calibri"/>
                          <a:cs typeface="Calibri"/>
                        </a:rPr>
                        <a:t>12</a:t>
                      </a:r>
                      <a:endParaRPr sz="1100">
                        <a:latin typeface="Calibri"/>
                        <a:cs typeface="Calibri"/>
                      </a:endParaRPr>
                    </a:p>
                  </a:txBody>
                  <a:tcPr marL="0" marR="0" marB="0" marT="0"/>
                </a:tc>
              </a:tr>
              <a:tr h="184403">
                <a:tc>
                  <a:txBody>
                    <a:bodyPr/>
                    <a:lstStyle/>
                    <a:p>
                      <a:pPr marL="24130">
                        <a:lnSpc>
                          <a:spcPts val="1220"/>
                        </a:lnSpc>
                        <a:tabLst>
                          <a:tab pos="2633980" algn="r"/>
                        </a:tabLst>
                      </a:pPr>
                      <a:r>
                        <a:rPr dirty="0" sz="1100">
                          <a:latin typeface="Calibri"/>
                          <a:cs typeface="Calibri"/>
                        </a:rPr>
                        <a:t>Associate	1</a:t>
                      </a:r>
                      <a:endParaRPr sz="1100">
                        <a:latin typeface="Calibri"/>
                        <a:cs typeface="Calibri"/>
                      </a:endParaRPr>
                    </a:p>
                  </a:txBody>
                  <a:tcPr marL="0" marR="0" marB="0" marT="0"/>
                </a:tc>
                <a:tc>
                  <a:txBody>
                    <a:bodyPr/>
                    <a:lstStyle/>
                    <a:p>
                      <a:pPr algn="r" marR="34290">
                        <a:lnSpc>
                          <a:spcPts val="1220"/>
                        </a:lnSpc>
                      </a:pPr>
                      <a:r>
                        <a:rPr dirty="0" sz="1100">
                          <a:latin typeface="Calibri"/>
                          <a:cs typeface="Calibri"/>
                        </a:rPr>
                        <a:t>0</a:t>
                      </a:r>
                      <a:endParaRPr sz="1100">
                        <a:latin typeface="Calibri"/>
                        <a:cs typeface="Calibri"/>
                      </a:endParaRPr>
                    </a:p>
                  </a:txBody>
                  <a:tcPr marL="0" marR="0" marB="0" marT="0"/>
                </a:tc>
                <a:tc>
                  <a:txBody>
                    <a:bodyPr/>
                    <a:lstStyle/>
                    <a:p>
                      <a:pPr algn="r" marR="18415">
                        <a:lnSpc>
                          <a:spcPts val="1220"/>
                        </a:lnSpc>
                      </a:pPr>
                      <a:r>
                        <a:rPr dirty="0" sz="1100">
                          <a:latin typeface="Calibri"/>
                          <a:cs typeface="Calibri"/>
                        </a:rPr>
                        <a:t>0</a:t>
                      </a:r>
                      <a:endParaRPr sz="1100">
                        <a:latin typeface="Calibri"/>
                        <a:cs typeface="Calibri"/>
                      </a:endParaRPr>
                    </a:p>
                  </a:txBody>
                  <a:tcPr marL="0" marR="0" marB="0" marT="0"/>
                </a:tc>
              </a:tr>
              <a:tr h="184403">
                <a:tc>
                  <a:txBody>
                    <a:bodyPr/>
                    <a:lstStyle/>
                    <a:p>
                      <a:pPr marL="24130">
                        <a:lnSpc>
                          <a:spcPts val="1220"/>
                        </a:lnSpc>
                        <a:tabLst>
                          <a:tab pos="2562860" algn="l"/>
                        </a:tabLst>
                      </a:pPr>
                      <a:r>
                        <a:rPr dirty="0" sz="1100" spc="-5">
                          <a:latin typeface="Calibri"/>
                          <a:cs typeface="Calibri"/>
                        </a:rPr>
                        <a:t>Institutional</a:t>
                      </a:r>
                      <a:r>
                        <a:rPr dirty="0" sz="1100" spc="15">
                          <a:latin typeface="Calibri"/>
                          <a:cs typeface="Calibri"/>
                        </a:rPr>
                        <a:t> </a:t>
                      </a:r>
                      <a:r>
                        <a:rPr dirty="0" sz="1100">
                          <a:latin typeface="Calibri"/>
                          <a:cs typeface="Calibri"/>
                        </a:rPr>
                        <a:t>Active	0</a:t>
                      </a:r>
                      <a:endParaRPr sz="1100">
                        <a:latin typeface="Calibri"/>
                        <a:cs typeface="Calibri"/>
                      </a:endParaRPr>
                    </a:p>
                  </a:txBody>
                  <a:tcPr marL="0" marR="0" marB="0" marT="0"/>
                </a:tc>
                <a:tc>
                  <a:txBody>
                    <a:bodyPr/>
                    <a:lstStyle/>
                    <a:p>
                      <a:pPr algn="r" marR="34290">
                        <a:lnSpc>
                          <a:spcPts val="1220"/>
                        </a:lnSpc>
                      </a:pPr>
                      <a:r>
                        <a:rPr dirty="0" sz="1100">
                          <a:latin typeface="Calibri"/>
                          <a:cs typeface="Calibri"/>
                        </a:rPr>
                        <a:t>0</a:t>
                      </a:r>
                      <a:endParaRPr sz="1100">
                        <a:latin typeface="Calibri"/>
                        <a:cs typeface="Calibri"/>
                      </a:endParaRPr>
                    </a:p>
                  </a:txBody>
                  <a:tcPr marL="0" marR="0" marB="0" marT="0"/>
                </a:tc>
                <a:tc>
                  <a:txBody>
                    <a:bodyPr/>
                    <a:lstStyle/>
                    <a:p>
                      <a:pPr algn="r" marR="18415">
                        <a:lnSpc>
                          <a:spcPts val="1220"/>
                        </a:lnSpc>
                      </a:pPr>
                      <a:r>
                        <a:rPr dirty="0" sz="1100">
                          <a:latin typeface="Calibri"/>
                          <a:cs typeface="Calibri"/>
                        </a:rPr>
                        <a:t>0</a:t>
                      </a:r>
                      <a:endParaRPr sz="1100">
                        <a:latin typeface="Calibri"/>
                        <a:cs typeface="Calibri"/>
                      </a:endParaRPr>
                    </a:p>
                  </a:txBody>
                  <a:tcPr marL="0" marR="0" marB="0" marT="0"/>
                </a:tc>
              </a:tr>
              <a:tr h="184404">
                <a:tc>
                  <a:txBody>
                    <a:bodyPr/>
                    <a:lstStyle/>
                    <a:p>
                      <a:pPr marL="24130">
                        <a:lnSpc>
                          <a:spcPts val="1220"/>
                        </a:lnSpc>
                        <a:tabLst>
                          <a:tab pos="2562860" algn="l"/>
                        </a:tabLst>
                      </a:pPr>
                      <a:r>
                        <a:rPr dirty="0" sz="1100" spc="-5">
                          <a:latin typeface="Calibri"/>
                          <a:cs typeface="Calibri"/>
                        </a:rPr>
                        <a:t>Institutional</a:t>
                      </a:r>
                      <a:r>
                        <a:rPr dirty="0" sz="1100" spc="25">
                          <a:latin typeface="Calibri"/>
                          <a:cs typeface="Calibri"/>
                        </a:rPr>
                        <a:t> </a:t>
                      </a:r>
                      <a:r>
                        <a:rPr dirty="0" sz="1100" spc="-5">
                          <a:latin typeface="Calibri"/>
                          <a:cs typeface="Calibri"/>
                        </a:rPr>
                        <a:t>Subscription	</a:t>
                      </a:r>
                      <a:r>
                        <a:rPr dirty="0" sz="1100">
                          <a:latin typeface="Calibri"/>
                          <a:cs typeface="Calibri"/>
                        </a:rPr>
                        <a:t>0</a:t>
                      </a:r>
                      <a:endParaRPr sz="1100">
                        <a:latin typeface="Calibri"/>
                        <a:cs typeface="Calibri"/>
                      </a:endParaRPr>
                    </a:p>
                  </a:txBody>
                  <a:tcPr marL="0" marR="0" marB="0" marT="0"/>
                </a:tc>
                <a:tc>
                  <a:txBody>
                    <a:bodyPr/>
                    <a:lstStyle/>
                    <a:p>
                      <a:pPr algn="r" marR="34290">
                        <a:lnSpc>
                          <a:spcPts val="1220"/>
                        </a:lnSpc>
                      </a:pPr>
                      <a:r>
                        <a:rPr dirty="0" sz="1100">
                          <a:latin typeface="Calibri"/>
                          <a:cs typeface="Calibri"/>
                        </a:rPr>
                        <a:t>0</a:t>
                      </a:r>
                      <a:endParaRPr sz="1100">
                        <a:latin typeface="Calibri"/>
                        <a:cs typeface="Calibri"/>
                      </a:endParaRPr>
                    </a:p>
                  </a:txBody>
                  <a:tcPr marL="0" marR="0" marB="0" marT="0"/>
                </a:tc>
                <a:tc>
                  <a:txBody>
                    <a:bodyPr/>
                    <a:lstStyle/>
                    <a:p>
                      <a:pPr algn="r" marR="18415">
                        <a:lnSpc>
                          <a:spcPts val="1220"/>
                        </a:lnSpc>
                      </a:pPr>
                      <a:r>
                        <a:rPr dirty="0" sz="1100">
                          <a:latin typeface="Calibri"/>
                          <a:cs typeface="Calibri"/>
                        </a:rPr>
                        <a:t>0</a:t>
                      </a:r>
                      <a:endParaRPr sz="1100">
                        <a:latin typeface="Calibri"/>
                        <a:cs typeface="Calibri"/>
                      </a:endParaRPr>
                    </a:p>
                  </a:txBody>
                  <a:tcPr marL="0" marR="0" marB="0" marT="0"/>
                </a:tc>
              </a:tr>
              <a:tr h="184403">
                <a:tc>
                  <a:txBody>
                    <a:bodyPr/>
                    <a:lstStyle/>
                    <a:p>
                      <a:pPr marL="24130">
                        <a:lnSpc>
                          <a:spcPts val="1220"/>
                        </a:lnSpc>
                        <a:tabLst>
                          <a:tab pos="2562860" algn="l"/>
                        </a:tabLst>
                      </a:pPr>
                      <a:r>
                        <a:rPr dirty="0" sz="1100" spc="-5">
                          <a:latin typeface="Calibri"/>
                          <a:cs typeface="Calibri"/>
                        </a:rPr>
                        <a:t>Institutional</a:t>
                      </a:r>
                      <a:r>
                        <a:rPr dirty="0" sz="1100" spc="15">
                          <a:latin typeface="Calibri"/>
                          <a:cs typeface="Calibri"/>
                        </a:rPr>
                        <a:t> </a:t>
                      </a:r>
                      <a:r>
                        <a:rPr dirty="0" sz="1100">
                          <a:latin typeface="Calibri"/>
                          <a:cs typeface="Calibri"/>
                        </a:rPr>
                        <a:t>Associate	0</a:t>
                      </a:r>
                      <a:endParaRPr sz="1100">
                        <a:latin typeface="Calibri"/>
                        <a:cs typeface="Calibri"/>
                      </a:endParaRPr>
                    </a:p>
                  </a:txBody>
                  <a:tcPr marL="0" marR="0" marB="0" marT="0"/>
                </a:tc>
                <a:tc>
                  <a:txBody>
                    <a:bodyPr/>
                    <a:lstStyle/>
                    <a:p>
                      <a:pPr algn="r" marR="34290">
                        <a:lnSpc>
                          <a:spcPts val="1220"/>
                        </a:lnSpc>
                      </a:pPr>
                      <a:r>
                        <a:rPr dirty="0" sz="1100">
                          <a:latin typeface="Calibri"/>
                          <a:cs typeface="Calibri"/>
                        </a:rPr>
                        <a:t>0</a:t>
                      </a:r>
                      <a:endParaRPr sz="1100">
                        <a:latin typeface="Calibri"/>
                        <a:cs typeface="Calibri"/>
                      </a:endParaRPr>
                    </a:p>
                  </a:txBody>
                  <a:tcPr marL="0" marR="0" marB="0" marT="0"/>
                </a:tc>
                <a:tc>
                  <a:txBody>
                    <a:bodyPr/>
                    <a:lstStyle/>
                    <a:p>
                      <a:pPr algn="r" marR="18415">
                        <a:lnSpc>
                          <a:spcPts val="1220"/>
                        </a:lnSpc>
                      </a:pPr>
                      <a:r>
                        <a:rPr dirty="0" sz="1100">
                          <a:latin typeface="Calibri"/>
                          <a:cs typeface="Calibri"/>
                        </a:rPr>
                        <a:t>0</a:t>
                      </a:r>
                      <a:endParaRPr sz="1100">
                        <a:latin typeface="Calibri"/>
                        <a:cs typeface="Calibri"/>
                      </a:endParaRPr>
                    </a:p>
                  </a:txBody>
                  <a:tcPr marL="0" marR="0" marB="0" marT="0"/>
                </a:tc>
              </a:tr>
              <a:tr h="184404">
                <a:tc>
                  <a:txBody>
                    <a:bodyPr/>
                    <a:lstStyle/>
                    <a:p>
                      <a:pPr marL="24130">
                        <a:lnSpc>
                          <a:spcPts val="1220"/>
                        </a:lnSpc>
                        <a:tabLst>
                          <a:tab pos="1881505" algn="l"/>
                          <a:tab pos="2562860" algn="l"/>
                          <a:tab pos="3535045" algn="l"/>
                        </a:tabLst>
                      </a:pPr>
                      <a:r>
                        <a:rPr dirty="0" sz="1100" spc="-5">
                          <a:latin typeface="Calibri"/>
                          <a:cs typeface="Calibri"/>
                        </a:rPr>
                        <a:t>International</a:t>
                      </a:r>
                      <a:r>
                        <a:rPr dirty="0" sz="1100" spc="15">
                          <a:latin typeface="Calibri"/>
                          <a:cs typeface="Calibri"/>
                        </a:rPr>
                        <a:t> </a:t>
                      </a:r>
                      <a:r>
                        <a:rPr dirty="0" sz="1100">
                          <a:latin typeface="Calibri"/>
                          <a:cs typeface="Calibri"/>
                        </a:rPr>
                        <a:t>Associate	</a:t>
                      </a:r>
                      <a:r>
                        <a:rPr dirty="0" sz="1100" u="sng">
                          <a:latin typeface="Calibri"/>
                          <a:cs typeface="Calibri"/>
                        </a:rPr>
                        <a:t> 	0	</a:t>
                      </a:r>
                      <a:endParaRPr sz="1100">
                        <a:latin typeface="Calibri"/>
                        <a:cs typeface="Calibri"/>
                      </a:endParaRPr>
                    </a:p>
                  </a:txBody>
                  <a:tcPr marL="0" marR="0" marB="0" marT="0"/>
                </a:tc>
                <a:tc>
                  <a:txBody>
                    <a:bodyPr/>
                    <a:lstStyle/>
                    <a:p>
                      <a:pPr algn="r">
                        <a:lnSpc>
                          <a:spcPts val="1220"/>
                        </a:lnSpc>
                        <a:tabLst>
                          <a:tab pos="776605" algn="l"/>
                        </a:tabLst>
                      </a:pPr>
                      <a:r>
                        <a:rPr dirty="0" sz="1100" u="sng">
                          <a:latin typeface="Calibri"/>
                          <a:cs typeface="Calibri"/>
                        </a:rPr>
                        <a:t>0</a:t>
                      </a:r>
                      <a:r>
                        <a:rPr dirty="0" sz="1100" u="sng">
                          <a:latin typeface="Calibri"/>
                          <a:cs typeface="Calibri"/>
                        </a:rPr>
                        <a:t>	</a:t>
                      </a:r>
                      <a:endParaRPr sz="1100">
                        <a:latin typeface="Calibri"/>
                        <a:cs typeface="Calibri"/>
                      </a:endParaRPr>
                    </a:p>
                  </a:txBody>
                  <a:tcPr marL="0" marR="0" marB="0" marT="0"/>
                </a:tc>
                <a:tc>
                  <a:txBody>
                    <a:bodyPr/>
                    <a:lstStyle/>
                    <a:p>
                      <a:pPr algn="r" marR="18415">
                        <a:lnSpc>
                          <a:spcPts val="1220"/>
                        </a:lnSpc>
                      </a:pPr>
                      <a:r>
                        <a:rPr dirty="0" sz="1100" u="sng">
                          <a:latin typeface="Calibri"/>
                          <a:cs typeface="Calibri"/>
                        </a:rPr>
                        <a:t>0</a:t>
                      </a:r>
                      <a:endParaRPr sz="1100">
                        <a:latin typeface="Calibri"/>
                        <a:cs typeface="Calibri"/>
                      </a:endParaRPr>
                    </a:p>
                  </a:txBody>
                  <a:tcPr marL="0" marR="0" marB="0" marT="0"/>
                </a:tc>
              </a:tr>
              <a:tr h="162305">
                <a:tc>
                  <a:txBody>
                    <a:bodyPr/>
                    <a:lstStyle/>
                    <a:p>
                      <a:pPr algn="r" marR="82550">
                        <a:lnSpc>
                          <a:spcPts val="1220"/>
                        </a:lnSpc>
                      </a:pPr>
                      <a:r>
                        <a:rPr dirty="0" sz="1100">
                          <a:latin typeface="Calibri"/>
                          <a:cs typeface="Calibri"/>
                        </a:rPr>
                        <a:t>395</a:t>
                      </a:r>
                      <a:endParaRPr sz="1100">
                        <a:latin typeface="Calibri"/>
                        <a:cs typeface="Calibri"/>
                      </a:endParaRPr>
                    </a:p>
                  </a:txBody>
                  <a:tcPr marL="0" marR="0" marB="0" marT="0"/>
                </a:tc>
                <a:tc>
                  <a:txBody>
                    <a:bodyPr/>
                    <a:lstStyle/>
                    <a:p>
                      <a:pPr algn="r" marR="33655">
                        <a:lnSpc>
                          <a:spcPts val="1220"/>
                        </a:lnSpc>
                      </a:pPr>
                      <a:r>
                        <a:rPr dirty="0" sz="1100">
                          <a:latin typeface="Calibri"/>
                          <a:cs typeface="Calibri"/>
                        </a:rPr>
                        <a:t>445</a:t>
                      </a:r>
                      <a:endParaRPr sz="1100">
                        <a:latin typeface="Calibri"/>
                        <a:cs typeface="Calibri"/>
                      </a:endParaRPr>
                    </a:p>
                  </a:txBody>
                  <a:tcPr marL="0" marR="0" marB="0" marT="0"/>
                </a:tc>
                <a:tc>
                  <a:txBody>
                    <a:bodyPr/>
                    <a:lstStyle/>
                    <a:p>
                      <a:pPr algn="r" marR="17780">
                        <a:lnSpc>
                          <a:spcPts val="1220"/>
                        </a:lnSpc>
                      </a:pPr>
                      <a:r>
                        <a:rPr dirty="0" sz="1100">
                          <a:latin typeface="Calibri"/>
                          <a:cs typeface="Calibri"/>
                        </a:rPr>
                        <a:t>395</a:t>
                      </a:r>
                      <a:endParaRPr sz="1100">
                        <a:latin typeface="Calibri"/>
                        <a:cs typeface="Calibri"/>
                      </a:endParaRPr>
                    </a:p>
                  </a:txBody>
                  <a:tcPr marL="0" marR="0" marB="0" marT="0"/>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679195" y="2444466"/>
          <a:ext cx="1470025" cy="2686050"/>
        </p:xfrm>
        <a:graphic>
          <a:graphicData uri="http://schemas.openxmlformats.org/drawingml/2006/table">
            <a:tbl>
              <a:tblPr firstRow="1" bandRow="1">
                <a:tableStyleId>{2D5ABB26-0587-4C30-8999-92F81FD0307C}</a:tableStyleId>
              </a:tblPr>
              <a:tblGrid>
                <a:gridCol w="1469863"/>
              </a:tblGrid>
              <a:tr h="186108">
                <a:tc>
                  <a:txBody>
                    <a:bodyPr/>
                    <a:lstStyle/>
                    <a:p>
                      <a:pPr marL="99060">
                        <a:lnSpc>
                          <a:spcPts val="1380"/>
                        </a:lnSpc>
                      </a:pPr>
                      <a:r>
                        <a:rPr dirty="0" sz="1200" spc="-40" b="1" u="sng">
                          <a:latin typeface="Cambria"/>
                          <a:cs typeface="Cambria"/>
                        </a:rPr>
                        <a:t> </a:t>
                      </a:r>
                      <a:r>
                        <a:rPr dirty="0" sz="1200" spc="-10" b="1" u="sng">
                          <a:latin typeface="Cambria"/>
                          <a:cs typeface="Cambria"/>
                        </a:rPr>
                        <a:t>Distric</a:t>
                      </a:r>
                      <a:endParaRPr sz="1200">
                        <a:latin typeface="Cambria"/>
                        <a:cs typeface="Cambria"/>
                      </a:endParaRPr>
                    </a:p>
                  </a:txBody>
                  <a:tcPr marL="0" marR="0" marB="0" marT="0"/>
                </a:tc>
              </a:tr>
              <a:tr h="193548">
                <a:tc>
                  <a:txBody>
                    <a:bodyPr/>
                    <a:lstStyle/>
                    <a:p>
                      <a:pPr marL="127000">
                        <a:lnSpc>
                          <a:spcPts val="1440"/>
                        </a:lnSpc>
                      </a:pPr>
                      <a:r>
                        <a:rPr dirty="0" sz="1200" spc="-5">
                          <a:latin typeface="Cambria"/>
                          <a:cs typeface="Cambria"/>
                        </a:rPr>
                        <a:t>Central</a:t>
                      </a:r>
                      <a:endParaRPr sz="1200">
                        <a:latin typeface="Cambria"/>
                        <a:cs typeface="Cambria"/>
                      </a:endParaRPr>
                    </a:p>
                  </a:txBody>
                  <a:tcPr marL="0" marR="0" marB="0" marT="0"/>
                </a:tc>
              </a:tr>
              <a:tr h="193548">
                <a:tc>
                  <a:txBody>
                    <a:bodyPr/>
                    <a:lstStyle/>
                    <a:p>
                      <a:pPr marL="127000">
                        <a:lnSpc>
                          <a:spcPts val="1440"/>
                        </a:lnSpc>
                      </a:pPr>
                      <a:r>
                        <a:rPr dirty="0" sz="1200" spc="-5">
                          <a:latin typeface="Cambria"/>
                          <a:cs typeface="Cambria"/>
                        </a:rPr>
                        <a:t>Clay-Platte</a:t>
                      </a:r>
                      <a:endParaRPr sz="1200">
                        <a:latin typeface="Cambria"/>
                        <a:cs typeface="Cambria"/>
                      </a:endParaRPr>
                    </a:p>
                  </a:txBody>
                  <a:tcPr marL="0" marR="0" marB="0" marT="0"/>
                </a:tc>
              </a:tr>
              <a:tr h="193548">
                <a:tc>
                  <a:txBody>
                    <a:bodyPr/>
                    <a:lstStyle/>
                    <a:p>
                      <a:pPr marL="127000">
                        <a:lnSpc>
                          <a:spcPts val="1440"/>
                        </a:lnSpc>
                      </a:pPr>
                      <a:r>
                        <a:rPr dirty="0" sz="1200">
                          <a:latin typeface="Cambria"/>
                          <a:cs typeface="Cambria"/>
                        </a:rPr>
                        <a:t>KC</a:t>
                      </a:r>
                      <a:r>
                        <a:rPr dirty="0" sz="1200" spc="-80">
                          <a:latin typeface="Cambria"/>
                          <a:cs typeface="Cambria"/>
                        </a:rPr>
                        <a:t> </a:t>
                      </a:r>
                      <a:r>
                        <a:rPr dirty="0" sz="1200" spc="-5">
                          <a:latin typeface="Cambria"/>
                          <a:cs typeface="Cambria"/>
                        </a:rPr>
                        <a:t>Suburban</a:t>
                      </a:r>
                      <a:endParaRPr sz="1200">
                        <a:latin typeface="Cambria"/>
                        <a:cs typeface="Cambria"/>
                      </a:endParaRPr>
                    </a:p>
                  </a:txBody>
                  <a:tcPr marL="0" marR="0" marB="0" marT="0"/>
                </a:tc>
              </a:tr>
              <a:tr h="193548">
                <a:tc>
                  <a:txBody>
                    <a:bodyPr/>
                    <a:lstStyle/>
                    <a:p>
                      <a:pPr marL="127000">
                        <a:lnSpc>
                          <a:spcPts val="1440"/>
                        </a:lnSpc>
                      </a:pPr>
                      <a:r>
                        <a:rPr dirty="0" sz="1200" spc="-5">
                          <a:latin typeface="Cambria"/>
                          <a:cs typeface="Cambria"/>
                        </a:rPr>
                        <a:t>Jefferson</a:t>
                      </a:r>
                      <a:r>
                        <a:rPr dirty="0" sz="1200" spc="-60">
                          <a:latin typeface="Cambria"/>
                          <a:cs typeface="Cambria"/>
                        </a:rPr>
                        <a:t> </a:t>
                      </a:r>
                      <a:r>
                        <a:rPr dirty="0" sz="1200" spc="-5">
                          <a:latin typeface="Cambria"/>
                          <a:cs typeface="Cambria"/>
                        </a:rPr>
                        <a:t>County</a:t>
                      </a:r>
                      <a:endParaRPr sz="1200">
                        <a:latin typeface="Cambria"/>
                        <a:cs typeface="Cambria"/>
                      </a:endParaRPr>
                    </a:p>
                  </a:txBody>
                  <a:tcPr marL="0" marR="0" marB="0" marT="0"/>
                </a:tc>
              </a:tr>
              <a:tr h="193547">
                <a:tc>
                  <a:txBody>
                    <a:bodyPr/>
                    <a:lstStyle/>
                    <a:p>
                      <a:pPr marL="127000">
                        <a:lnSpc>
                          <a:spcPts val="1440"/>
                        </a:lnSpc>
                      </a:pPr>
                      <a:r>
                        <a:rPr dirty="0" sz="1200" spc="-5">
                          <a:latin typeface="Cambria"/>
                          <a:cs typeface="Cambria"/>
                        </a:rPr>
                        <a:t>Northeast</a:t>
                      </a:r>
                      <a:endParaRPr sz="1200">
                        <a:latin typeface="Cambria"/>
                        <a:cs typeface="Cambria"/>
                      </a:endParaRPr>
                    </a:p>
                  </a:txBody>
                  <a:tcPr marL="0" marR="0" marB="0" marT="0"/>
                </a:tc>
              </a:tr>
              <a:tr h="193548">
                <a:tc>
                  <a:txBody>
                    <a:bodyPr/>
                    <a:lstStyle/>
                    <a:p>
                      <a:pPr marL="127000">
                        <a:lnSpc>
                          <a:spcPts val="1440"/>
                        </a:lnSpc>
                      </a:pPr>
                      <a:r>
                        <a:rPr dirty="0" sz="1200" spc="-5">
                          <a:latin typeface="Cambria"/>
                          <a:cs typeface="Cambria"/>
                        </a:rPr>
                        <a:t>Northwest</a:t>
                      </a:r>
                      <a:endParaRPr sz="1200">
                        <a:latin typeface="Cambria"/>
                        <a:cs typeface="Cambria"/>
                      </a:endParaRPr>
                    </a:p>
                  </a:txBody>
                  <a:tcPr marL="0" marR="0" marB="0" marT="0"/>
                </a:tc>
              </a:tr>
              <a:tr h="193548">
                <a:tc>
                  <a:txBody>
                    <a:bodyPr/>
                    <a:lstStyle/>
                    <a:p>
                      <a:pPr marL="127000">
                        <a:lnSpc>
                          <a:spcPts val="1440"/>
                        </a:lnSpc>
                      </a:pPr>
                      <a:r>
                        <a:rPr dirty="0" sz="1200">
                          <a:latin typeface="Cambria"/>
                          <a:cs typeface="Cambria"/>
                        </a:rPr>
                        <a:t>St. </a:t>
                      </a:r>
                      <a:r>
                        <a:rPr dirty="0" sz="1200" spc="-5">
                          <a:latin typeface="Cambria"/>
                          <a:cs typeface="Cambria"/>
                        </a:rPr>
                        <a:t>Louis</a:t>
                      </a:r>
                      <a:r>
                        <a:rPr dirty="0" sz="1200" spc="-55">
                          <a:latin typeface="Cambria"/>
                          <a:cs typeface="Cambria"/>
                        </a:rPr>
                        <a:t> </a:t>
                      </a:r>
                      <a:r>
                        <a:rPr dirty="0" sz="1200" spc="-5">
                          <a:latin typeface="Cambria"/>
                          <a:cs typeface="Cambria"/>
                        </a:rPr>
                        <a:t>Suburban</a:t>
                      </a:r>
                      <a:endParaRPr sz="1200">
                        <a:latin typeface="Cambria"/>
                        <a:cs typeface="Cambria"/>
                      </a:endParaRPr>
                    </a:p>
                  </a:txBody>
                  <a:tcPr marL="0" marR="0" marB="0" marT="0"/>
                </a:tc>
              </a:tr>
              <a:tr h="188975">
                <a:tc>
                  <a:txBody>
                    <a:bodyPr/>
                    <a:lstStyle/>
                    <a:p>
                      <a:pPr marL="127000">
                        <a:lnSpc>
                          <a:spcPts val="1440"/>
                        </a:lnSpc>
                      </a:pPr>
                      <a:r>
                        <a:rPr dirty="0" sz="1200" spc="-5">
                          <a:latin typeface="Cambria"/>
                          <a:cs typeface="Cambria"/>
                        </a:rPr>
                        <a:t>South</a:t>
                      </a:r>
                      <a:r>
                        <a:rPr dirty="0" sz="1200" spc="-70">
                          <a:latin typeface="Cambria"/>
                          <a:cs typeface="Cambria"/>
                        </a:rPr>
                        <a:t> </a:t>
                      </a:r>
                      <a:r>
                        <a:rPr dirty="0" sz="1200" spc="-5">
                          <a:latin typeface="Cambria"/>
                          <a:cs typeface="Cambria"/>
                        </a:rPr>
                        <a:t>Central</a:t>
                      </a:r>
                      <a:endParaRPr sz="1200">
                        <a:latin typeface="Cambria"/>
                        <a:cs typeface="Cambria"/>
                      </a:endParaRPr>
                    </a:p>
                  </a:txBody>
                  <a:tcPr marL="0" marR="0" marB="0" marT="0"/>
                </a:tc>
              </a:tr>
              <a:tr h="188975">
                <a:tc>
                  <a:txBody>
                    <a:bodyPr/>
                    <a:lstStyle/>
                    <a:p>
                      <a:pPr marL="127000">
                        <a:lnSpc>
                          <a:spcPts val="1405"/>
                        </a:lnSpc>
                      </a:pPr>
                      <a:r>
                        <a:rPr dirty="0" sz="1200" spc="-5">
                          <a:latin typeface="Cambria"/>
                          <a:cs typeface="Cambria"/>
                        </a:rPr>
                        <a:t>Southeast</a:t>
                      </a:r>
                      <a:endParaRPr sz="1200">
                        <a:latin typeface="Cambria"/>
                        <a:cs typeface="Cambria"/>
                      </a:endParaRPr>
                    </a:p>
                  </a:txBody>
                  <a:tcPr marL="0" marR="0" marB="0" marT="0"/>
                </a:tc>
              </a:tr>
              <a:tr h="193548">
                <a:tc>
                  <a:txBody>
                    <a:bodyPr/>
                    <a:lstStyle/>
                    <a:p>
                      <a:pPr marL="127000">
                        <a:lnSpc>
                          <a:spcPts val="1440"/>
                        </a:lnSpc>
                      </a:pPr>
                      <a:r>
                        <a:rPr dirty="0" sz="1200" spc="-5">
                          <a:latin typeface="Cambria"/>
                          <a:cs typeface="Cambria"/>
                        </a:rPr>
                        <a:t>Southwest</a:t>
                      </a:r>
                      <a:endParaRPr sz="1200">
                        <a:latin typeface="Cambria"/>
                        <a:cs typeface="Cambria"/>
                      </a:endParaRPr>
                    </a:p>
                  </a:txBody>
                  <a:tcPr marL="0" marR="0" marB="0" marT="0"/>
                </a:tc>
              </a:tr>
              <a:tr h="193548">
                <a:tc>
                  <a:txBody>
                    <a:bodyPr/>
                    <a:lstStyle/>
                    <a:p>
                      <a:pPr marL="127000">
                        <a:lnSpc>
                          <a:spcPts val="1440"/>
                        </a:lnSpc>
                      </a:pPr>
                      <a:r>
                        <a:rPr dirty="0" sz="1200" spc="-5">
                          <a:latin typeface="Cambria"/>
                          <a:cs typeface="Cambria"/>
                        </a:rPr>
                        <a:t>Springfield</a:t>
                      </a:r>
                      <a:endParaRPr sz="1200">
                        <a:latin typeface="Cambria"/>
                        <a:cs typeface="Cambria"/>
                      </a:endParaRPr>
                    </a:p>
                  </a:txBody>
                  <a:tcPr marL="0" marR="0" marB="0" marT="0"/>
                </a:tc>
              </a:tr>
              <a:tr h="193547">
                <a:tc>
                  <a:txBody>
                    <a:bodyPr/>
                    <a:lstStyle/>
                    <a:p>
                      <a:pPr marL="127000">
                        <a:lnSpc>
                          <a:spcPts val="1440"/>
                        </a:lnSpc>
                      </a:pPr>
                      <a:r>
                        <a:rPr dirty="0" sz="1200" spc="-5">
                          <a:latin typeface="Cambria"/>
                          <a:cs typeface="Cambria"/>
                        </a:rPr>
                        <a:t>Out of</a:t>
                      </a:r>
                      <a:r>
                        <a:rPr dirty="0" sz="1200" spc="-90">
                          <a:latin typeface="Cambria"/>
                          <a:cs typeface="Cambria"/>
                        </a:rPr>
                        <a:t> </a:t>
                      </a:r>
                      <a:r>
                        <a:rPr dirty="0" sz="1200">
                          <a:latin typeface="Cambria"/>
                          <a:cs typeface="Cambria"/>
                        </a:rPr>
                        <a:t>State</a:t>
                      </a:r>
                      <a:endParaRPr sz="1200">
                        <a:latin typeface="Cambria"/>
                        <a:cs typeface="Cambria"/>
                      </a:endParaRPr>
                    </a:p>
                  </a:txBody>
                  <a:tcPr marL="0" marR="0" marB="0" marT="0"/>
                </a:tc>
              </a:tr>
              <a:tr h="186108">
                <a:tc>
                  <a:txBody>
                    <a:bodyPr/>
                    <a:lstStyle/>
                    <a:p>
                      <a:pPr marL="128270">
                        <a:lnSpc>
                          <a:spcPts val="1440"/>
                        </a:lnSpc>
                      </a:pPr>
                      <a:r>
                        <a:rPr dirty="0" sz="1200" b="1">
                          <a:latin typeface="Cambria"/>
                          <a:cs typeface="Cambria"/>
                        </a:rPr>
                        <a:t>TOTAL</a:t>
                      </a:r>
                      <a:endParaRPr sz="1200">
                        <a:latin typeface="Cambria"/>
                        <a:cs typeface="Cambria"/>
                      </a:endParaRPr>
                    </a:p>
                  </a:txBody>
                  <a:tcPr marL="0" marR="0" marB="0" marT="0"/>
                </a:tc>
              </a:tr>
            </a:tbl>
          </a:graphicData>
        </a:graphic>
      </p:graphicFrame>
      <p:graphicFrame>
        <p:nvGraphicFramePr>
          <p:cNvPr id="3" name="object 3"/>
          <p:cNvGraphicFramePr>
            <a:graphicFrameLocks noGrp="1"/>
          </p:cNvGraphicFramePr>
          <p:nvPr/>
        </p:nvGraphicFramePr>
        <p:xfrm>
          <a:off x="2215388" y="1824805"/>
          <a:ext cx="1201420" cy="3305810"/>
        </p:xfrm>
        <a:graphic>
          <a:graphicData uri="http://schemas.openxmlformats.org/drawingml/2006/table">
            <a:tbl>
              <a:tblPr firstRow="1" bandRow="1">
                <a:tableStyleId>{2D5ABB26-0587-4C30-8999-92F81FD0307C}</a:tableStyleId>
              </a:tblPr>
              <a:tblGrid>
                <a:gridCol w="1200969"/>
              </a:tblGrid>
              <a:tr h="622074">
                <a:tc>
                  <a:txBody>
                    <a:bodyPr/>
                    <a:lstStyle/>
                    <a:p>
                      <a:pPr algn="ctr" marR="104139">
                        <a:lnSpc>
                          <a:spcPts val="1490"/>
                        </a:lnSpc>
                      </a:pPr>
                      <a:r>
                        <a:rPr dirty="0" sz="1300" spc="-5" b="1">
                          <a:latin typeface="Cambria"/>
                          <a:cs typeface="Cambria"/>
                        </a:rPr>
                        <a:t>2022-2023</a:t>
                      </a:r>
                      <a:endParaRPr sz="1300">
                        <a:latin typeface="Cambria"/>
                        <a:cs typeface="Cambria"/>
                      </a:endParaRPr>
                    </a:p>
                    <a:p>
                      <a:pPr algn="ctr" marL="190500" marR="294005" indent="-1270">
                        <a:lnSpc>
                          <a:spcPct val="103800"/>
                        </a:lnSpc>
                      </a:pPr>
                      <a:r>
                        <a:rPr dirty="0" sz="1300" spc="-10" b="1">
                          <a:latin typeface="Cambria"/>
                          <a:cs typeface="Cambria"/>
                        </a:rPr>
                        <a:t>Total  </a:t>
                      </a:r>
                      <a:r>
                        <a:rPr dirty="0" sz="1300" spc="-5" b="1">
                          <a:latin typeface="Cambria"/>
                          <a:cs typeface="Cambria"/>
                        </a:rPr>
                        <a:t>Mem</a:t>
                      </a:r>
                      <a:r>
                        <a:rPr dirty="0" sz="1300" b="1">
                          <a:latin typeface="Cambria"/>
                          <a:cs typeface="Cambria"/>
                        </a:rPr>
                        <a:t>b</a:t>
                      </a:r>
                      <a:r>
                        <a:rPr dirty="0" sz="1300" spc="-5" b="1">
                          <a:latin typeface="Cambria"/>
                          <a:cs typeface="Cambria"/>
                        </a:rPr>
                        <a:t>e</a:t>
                      </a:r>
                      <a:r>
                        <a:rPr dirty="0" sz="1300" b="1">
                          <a:latin typeface="Cambria"/>
                          <a:cs typeface="Cambria"/>
                        </a:rPr>
                        <a:t>rs</a:t>
                      </a:r>
                      <a:endParaRPr sz="1300">
                        <a:latin typeface="Cambria"/>
                        <a:cs typeface="Cambria"/>
                      </a:endParaRPr>
                    </a:p>
                  </a:txBody>
                  <a:tcPr marL="0" marR="0" marB="0" marT="0"/>
                </a:tc>
              </a:tr>
              <a:tr h="178530">
                <a:tc>
                  <a:txBody>
                    <a:bodyPr/>
                    <a:lstStyle/>
                    <a:p>
                      <a:pPr algn="r" marR="90805">
                        <a:lnSpc>
                          <a:spcPts val="1360"/>
                        </a:lnSpc>
                        <a:tabLst>
                          <a:tab pos="186055" algn="l"/>
                          <a:tab pos="1101725" algn="l"/>
                        </a:tabLst>
                      </a:pPr>
                      <a:r>
                        <a:rPr dirty="0" sz="1200" b="1" u="sng">
                          <a:latin typeface="Cambria"/>
                          <a:cs typeface="Cambria"/>
                        </a:rPr>
                        <a:t>t	</a:t>
                      </a:r>
                      <a:r>
                        <a:rPr dirty="0" baseline="2777" sz="1500" u="sng">
                          <a:latin typeface="Cambria"/>
                          <a:cs typeface="Cambria"/>
                        </a:rPr>
                        <a:t>as </a:t>
                      </a:r>
                      <a:r>
                        <a:rPr dirty="0" baseline="2777" sz="1500" spc="-7" u="sng">
                          <a:latin typeface="Cambria"/>
                          <a:cs typeface="Cambria"/>
                        </a:rPr>
                        <a:t>of</a:t>
                      </a:r>
                      <a:r>
                        <a:rPr dirty="0" baseline="2777" sz="1500" spc="-135" u="sng">
                          <a:latin typeface="Cambria"/>
                          <a:cs typeface="Cambria"/>
                        </a:rPr>
                        <a:t> </a:t>
                      </a:r>
                      <a:r>
                        <a:rPr dirty="0" baseline="2777" sz="1500" spc="-7" u="sng">
                          <a:latin typeface="Cambria"/>
                          <a:cs typeface="Cambria"/>
                        </a:rPr>
                        <a:t>6/30/23	</a:t>
                      </a:r>
                      <a:endParaRPr baseline="2777" sz="1500">
                        <a:latin typeface="Cambria"/>
                        <a:cs typeface="Cambria"/>
                      </a:endParaRPr>
                    </a:p>
                  </a:txBody>
                  <a:tcPr marL="0" marR="0" marB="0" marT="0"/>
                </a:tc>
              </a:tr>
              <a:tr h="198711">
                <a:tc>
                  <a:txBody>
                    <a:bodyPr/>
                    <a:lstStyle/>
                    <a:p>
                      <a:pPr algn="r" marR="119380">
                        <a:lnSpc>
                          <a:spcPct val="100000"/>
                        </a:lnSpc>
                        <a:spcBef>
                          <a:spcPts val="40"/>
                        </a:spcBef>
                      </a:pPr>
                      <a:r>
                        <a:rPr dirty="0" sz="1200" spc="-5">
                          <a:latin typeface="Cambria"/>
                          <a:cs typeface="Cambria"/>
                        </a:rPr>
                        <a:t>141</a:t>
                      </a:r>
                      <a:endParaRPr sz="1200">
                        <a:latin typeface="Cambria"/>
                        <a:cs typeface="Cambria"/>
                      </a:endParaRPr>
                    </a:p>
                  </a:txBody>
                  <a:tcPr marL="0" marR="0" marB="0" marT="5080"/>
                </a:tc>
              </a:tr>
              <a:tr h="193548">
                <a:tc>
                  <a:txBody>
                    <a:bodyPr/>
                    <a:lstStyle/>
                    <a:p>
                      <a:pPr algn="r" marR="119380">
                        <a:lnSpc>
                          <a:spcPts val="1440"/>
                        </a:lnSpc>
                      </a:pPr>
                      <a:r>
                        <a:rPr dirty="0" sz="1200" spc="-5">
                          <a:latin typeface="Cambria"/>
                          <a:cs typeface="Cambria"/>
                        </a:rPr>
                        <a:t>102</a:t>
                      </a:r>
                      <a:endParaRPr sz="1200">
                        <a:latin typeface="Cambria"/>
                        <a:cs typeface="Cambria"/>
                      </a:endParaRPr>
                    </a:p>
                  </a:txBody>
                  <a:tcPr marL="0" marR="0" marB="0" marT="0"/>
                </a:tc>
              </a:tr>
              <a:tr h="193548">
                <a:tc>
                  <a:txBody>
                    <a:bodyPr/>
                    <a:lstStyle/>
                    <a:p>
                      <a:pPr algn="r" marR="119380">
                        <a:lnSpc>
                          <a:spcPts val="1440"/>
                        </a:lnSpc>
                      </a:pPr>
                      <a:r>
                        <a:rPr dirty="0" sz="1200" spc="-5">
                          <a:latin typeface="Cambria"/>
                          <a:cs typeface="Cambria"/>
                        </a:rPr>
                        <a:t>125</a:t>
                      </a:r>
                      <a:endParaRPr sz="1200">
                        <a:latin typeface="Cambria"/>
                        <a:cs typeface="Cambria"/>
                      </a:endParaRPr>
                    </a:p>
                  </a:txBody>
                  <a:tcPr marL="0" marR="0" marB="0" marT="0"/>
                </a:tc>
              </a:tr>
              <a:tr h="193548">
                <a:tc>
                  <a:txBody>
                    <a:bodyPr/>
                    <a:lstStyle/>
                    <a:p>
                      <a:pPr algn="r" marR="119380">
                        <a:lnSpc>
                          <a:spcPts val="1440"/>
                        </a:lnSpc>
                      </a:pPr>
                      <a:r>
                        <a:rPr dirty="0" sz="1200" spc="-5">
                          <a:latin typeface="Cambria"/>
                          <a:cs typeface="Cambria"/>
                        </a:rPr>
                        <a:t>37</a:t>
                      </a:r>
                      <a:endParaRPr sz="1200">
                        <a:latin typeface="Cambria"/>
                        <a:cs typeface="Cambria"/>
                      </a:endParaRPr>
                    </a:p>
                  </a:txBody>
                  <a:tcPr marL="0" marR="0" marB="0" marT="0"/>
                </a:tc>
              </a:tr>
              <a:tr h="193547">
                <a:tc>
                  <a:txBody>
                    <a:bodyPr/>
                    <a:lstStyle/>
                    <a:p>
                      <a:pPr algn="r" marR="119380">
                        <a:lnSpc>
                          <a:spcPts val="1440"/>
                        </a:lnSpc>
                      </a:pPr>
                      <a:r>
                        <a:rPr dirty="0" sz="1200" spc="-5">
                          <a:latin typeface="Cambria"/>
                          <a:cs typeface="Cambria"/>
                        </a:rPr>
                        <a:t>178</a:t>
                      </a:r>
                      <a:endParaRPr sz="1200">
                        <a:latin typeface="Cambria"/>
                        <a:cs typeface="Cambria"/>
                      </a:endParaRPr>
                    </a:p>
                  </a:txBody>
                  <a:tcPr marL="0" marR="0" marB="0" marT="0"/>
                </a:tc>
              </a:tr>
              <a:tr h="193548">
                <a:tc>
                  <a:txBody>
                    <a:bodyPr/>
                    <a:lstStyle/>
                    <a:p>
                      <a:pPr algn="r" marR="119380">
                        <a:lnSpc>
                          <a:spcPts val="1440"/>
                        </a:lnSpc>
                      </a:pPr>
                      <a:r>
                        <a:rPr dirty="0" sz="1200" spc="-5">
                          <a:latin typeface="Cambria"/>
                          <a:cs typeface="Cambria"/>
                        </a:rPr>
                        <a:t>95</a:t>
                      </a:r>
                      <a:endParaRPr sz="1200">
                        <a:latin typeface="Cambria"/>
                        <a:cs typeface="Cambria"/>
                      </a:endParaRPr>
                    </a:p>
                  </a:txBody>
                  <a:tcPr marL="0" marR="0" marB="0" marT="0"/>
                </a:tc>
              </a:tr>
              <a:tr h="193548">
                <a:tc>
                  <a:txBody>
                    <a:bodyPr/>
                    <a:lstStyle/>
                    <a:p>
                      <a:pPr algn="r" marR="119380">
                        <a:lnSpc>
                          <a:spcPts val="1440"/>
                        </a:lnSpc>
                      </a:pPr>
                      <a:r>
                        <a:rPr dirty="0" sz="1200" spc="-5">
                          <a:latin typeface="Cambria"/>
                          <a:cs typeface="Cambria"/>
                        </a:rPr>
                        <a:t>109</a:t>
                      </a:r>
                      <a:endParaRPr sz="1200">
                        <a:latin typeface="Cambria"/>
                        <a:cs typeface="Cambria"/>
                      </a:endParaRPr>
                    </a:p>
                  </a:txBody>
                  <a:tcPr marL="0" marR="0" marB="0" marT="0"/>
                </a:tc>
              </a:tr>
              <a:tr h="188975">
                <a:tc>
                  <a:txBody>
                    <a:bodyPr/>
                    <a:lstStyle/>
                    <a:p>
                      <a:pPr algn="r" marR="119380">
                        <a:lnSpc>
                          <a:spcPts val="1440"/>
                        </a:lnSpc>
                      </a:pPr>
                      <a:r>
                        <a:rPr dirty="0" sz="1200" spc="-5">
                          <a:latin typeface="Cambria"/>
                          <a:cs typeface="Cambria"/>
                        </a:rPr>
                        <a:t>101</a:t>
                      </a:r>
                      <a:endParaRPr sz="1200">
                        <a:latin typeface="Cambria"/>
                        <a:cs typeface="Cambria"/>
                      </a:endParaRPr>
                    </a:p>
                  </a:txBody>
                  <a:tcPr marL="0" marR="0" marB="0" marT="0"/>
                </a:tc>
              </a:tr>
              <a:tr h="188975">
                <a:tc>
                  <a:txBody>
                    <a:bodyPr/>
                    <a:lstStyle/>
                    <a:p>
                      <a:pPr algn="r" marR="119380">
                        <a:lnSpc>
                          <a:spcPts val="1405"/>
                        </a:lnSpc>
                      </a:pPr>
                      <a:r>
                        <a:rPr dirty="0" sz="1200" spc="-5">
                          <a:latin typeface="Cambria"/>
                          <a:cs typeface="Cambria"/>
                        </a:rPr>
                        <a:t>101</a:t>
                      </a:r>
                      <a:endParaRPr sz="1200">
                        <a:latin typeface="Cambria"/>
                        <a:cs typeface="Cambria"/>
                      </a:endParaRPr>
                    </a:p>
                  </a:txBody>
                  <a:tcPr marL="0" marR="0" marB="0" marT="0"/>
                </a:tc>
              </a:tr>
              <a:tr h="193548">
                <a:tc>
                  <a:txBody>
                    <a:bodyPr/>
                    <a:lstStyle/>
                    <a:p>
                      <a:pPr algn="r" marR="119380">
                        <a:lnSpc>
                          <a:spcPts val="1440"/>
                        </a:lnSpc>
                      </a:pPr>
                      <a:r>
                        <a:rPr dirty="0" sz="1200" spc="-5">
                          <a:latin typeface="Cambria"/>
                          <a:cs typeface="Cambria"/>
                        </a:rPr>
                        <a:t>239</a:t>
                      </a:r>
                      <a:endParaRPr sz="1200">
                        <a:latin typeface="Cambria"/>
                        <a:cs typeface="Cambria"/>
                      </a:endParaRPr>
                    </a:p>
                  </a:txBody>
                  <a:tcPr marL="0" marR="0" marB="0" marT="0"/>
                </a:tc>
              </a:tr>
              <a:tr h="193548">
                <a:tc>
                  <a:txBody>
                    <a:bodyPr/>
                    <a:lstStyle/>
                    <a:p>
                      <a:pPr algn="r" marR="119380">
                        <a:lnSpc>
                          <a:spcPts val="1440"/>
                        </a:lnSpc>
                      </a:pPr>
                      <a:r>
                        <a:rPr dirty="0" sz="1200" spc="-5">
                          <a:latin typeface="Cambria"/>
                          <a:cs typeface="Cambria"/>
                        </a:rPr>
                        <a:t>81</a:t>
                      </a:r>
                      <a:endParaRPr sz="1200">
                        <a:latin typeface="Cambria"/>
                        <a:cs typeface="Cambria"/>
                      </a:endParaRPr>
                    </a:p>
                  </a:txBody>
                  <a:tcPr marL="0" marR="0" marB="0" marT="0"/>
                </a:tc>
              </a:tr>
              <a:tr h="193547">
                <a:tc>
                  <a:txBody>
                    <a:bodyPr/>
                    <a:lstStyle/>
                    <a:p>
                      <a:pPr algn="r" marR="119380">
                        <a:lnSpc>
                          <a:spcPts val="1440"/>
                        </a:lnSpc>
                        <a:tabLst>
                          <a:tab pos="989330" algn="l"/>
                        </a:tabLst>
                      </a:pPr>
                      <a:r>
                        <a:rPr dirty="0" sz="1200" u="sng">
                          <a:latin typeface="Cambria"/>
                          <a:cs typeface="Cambria"/>
                        </a:rPr>
                        <a:t> 	1</a:t>
                      </a:r>
                      <a:endParaRPr sz="1200">
                        <a:latin typeface="Cambria"/>
                        <a:cs typeface="Cambria"/>
                      </a:endParaRPr>
                    </a:p>
                  </a:txBody>
                  <a:tcPr marL="0" marR="0" marB="0" marT="0"/>
                </a:tc>
              </a:tr>
              <a:tr h="186108">
                <a:tc>
                  <a:txBody>
                    <a:bodyPr/>
                    <a:lstStyle/>
                    <a:p>
                      <a:pPr algn="r" marR="121285">
                        <a:lnSpc>
                          <a:spcPts val="1440"/>
                        </a:lnSpc>
                      </a:pPr>
                      <a:r>
                        <a:rPr dirty="0" sz="1200" spc="-5" b="1">
                          <a:latin typeface="Cambria"/>
                          <a:cs typeface="Cambria"/>
                        </a:rPr>
                        <a:t>1310</a:t>
                      </a:r>
                      <a:endParaRPr sz="1200">
                        <a:latin typeface="Cambria"/>
                        <a:cs typeface="Cambria"/>
                      </a:endParaRPr>
                    </a:p>
                  </a:txBody>
                  <a:tcPr marL="0" marR="0" marB="0" marT="0"/>
                </a:tc>
              </a:tr>
            </a:tbl>
          </a:graphicData>
        </a:graphic>
      </p:graphicFrame>
      <p:sp>
        <p:nvSpPr>
          <p:cNvPr id="4" name="object 4"/>
          <p:cNvSpPr txBox="1"/>
          <p:nvPr/>
        </p:nvSpPr>
        <p:spPr>
          <a:xfrm>
            <a:off x="6668516" y="4943857"/>
            <a:ext cx="295275" cy="199390"/>
          </a:xfrm>
          <a:prstGeom prst="rect">
            <a:avLst/>
          </a:prstGeom>
        </p:spPr>
        <p:txBody>
          <a:bodyPr wrap="square" lIns="0" tIns="0" rIns="0" bIns="0" rtlCol="0" vert="horz">
            <a:spAutoFit/>
          </a:bodyPr>
          <a:lstStyle/>
          <a:p>
            <a:pPr marL="12700">
              <a:lnSpc>
                <a:spcPct val="100000"/>
              </a:lnSpc>
            </a:pPr>
            <a:r>
              <a:rPr dirty="0" sz="1200" spc="-5" b="1">
                <a:latin typeface="Cambria"/>
                <a:cs typeface="Cambria"/>
              </a:rPr>
              <a:t>908</a:t>
            </a:r>
            <a:endParaRPr sz="1200">
              <a:latin typeface="Cambria"/>
              <a:cs typeface="Cambria"/>
            </a:endParaRPr>
          </a:p>
        </p:txBody>
      </p:sp>
      <p:graphicFrame>
        <p:nvGraphicFramePr>
          <p:cNvPr id="5" name="object 5"/>
          <p:cNvGraphicFramePr>
            <a:graphicFrameLocks noGrp="1"/>
          </p:cNvGraphicFramePr>
          <p:nvPr/>
        </p:nvGraphicFramePr>
        <p:xfrm>
          <a:off x="1735327" y="694136"/>
          <a:ext cx="4299585" cy="544195"/>
        </p:xfrm>
        <a:graphic>
          <a:graphicData uri="http://schemas.openxmlformats.org/drawingml/2006/table">
            <a:tbl>
              <a:tblPr firstRow="1" bandRow="1">
                <a:tableStyleId>{2D5ABB26-0587-4C30-8999-92F81FD0307C}</a:tableStyleId>
              </a:tblPr>
              <a:tblGrid>
                <a:gridCol w="4299583"/>
              </a:tblGrid>
              <a:tr h="271923">
                <a:tc>
                  <a:txBody>
                    <a:bodyPr/>
                    <a:lstStyle/>
                    <a:p>
                      <a:pPr algn="ctr">
                        <a:lnSpc>
                          <a:spcPts val="2070"/>
                        </a:lnSpc>
                      </a:pPr>
                      <a:r>
                        <a:rPr dirty="0" sz="1800" b="1">
                          <a:latin typeface="Cambria"/>
                          <a:cs typeface="Cambria"/>
                        </a:rPr>
                        <a:t>MAESP </a:t>
                      </a:r>
                      <a:r>
                        <a:rPr dirty="0" sz="1800" spc="-5" b="1">
                          <a:latin typeface="Cambria"/>
                          <a:cs typeface="Cambria"/>
                        </a:rPr>
                        <a:t>Total </a:t>
                      </a:r>
                      <a:r>
                        <a:rPr dirty="0" sz="1800" b="1">
                          <a:latin typeface="Cambria"/>
                          <a:cs typeface="Cambria"/>
                        </a:rPr>
                        <a:t>Membership</a:t>
                      </a:r>
                      <a:r>
                        <a:rPr dirty="0" sz="1800" spc="-60" b="1">
                          <a:latin typeface="Cambria"/>
                          <a:cs typeface="Cambria"/>
                        </a:rPr>
                        <a:t> </a:t>
                      </a:r>
                      <a:r>
                        <a:rPr dirty="0" sz="1800" spc="-5" b="1">
                          <a:latin typeface="Cambria"/>
                          <a:cs typeface="Cambria"/>
                        </a:rPr>
                        <a:t>Information</a:t>
                      </a:r>
                      <a:endParaRPr sz="1800">
                        <a:latin typeface="Cambria"/>
                        <a:cs typeface="Cambria"/>
                      </a:endParaRPr>
                    </a:p>
                  </a:txBody>
                  <a:tcPr marL="0" marR="0" marB="0" marT="0"/>
                </a:tc>
              </a:tr>
              <a:tr h="271923">
                <a:tc>
                  <a:txBody>
                    <a:bodyPr/>
                    <a:lstStyle/>
                    <a:p>
                      <a:pPr algn="ctr">
                        <a:lnSpc>
                          <a:spcPts val="2100"/>
                        </a:lnSpc>
                      </a:pPr>
                      <a:r>
                        <a:rPr dirty="0" sz="1800" b="1">
                          <a:latin typeface="Cambria"/>
                          <a:cs typeface="Cambria"/>
                        </a:rPr>
                        <a:t>2023-2024</a:t>
                      </a:r>
                      <a:endParaRPr sz="1800">
                        <a:latin typeface="Cambria"/>
                        <a:cs typeface="Cambria"/>
                      </a:endParaRPr>
                    </a:p>
                  </a:txBody>
                  <a:tcPr marL="0" marR="0" marB="0" marT="0"/>
                </a:tc>
              </a:tr>
            </a:tbl>
          </a:graphicData>
        </a:graphic>
      </p:graphicFrame>
      <p:sp>
        <p:nvSpPr>
          <p:cNvPr id="6" name="object 6"/>
          <p:cNvSpPr/>
          <p:nvPr/>
        </p:nvSpPr>
        <p:spPr>
          <a:xfrm>
            <a:off x="3448811" y="2634995"/>
            <a:ext cx="1117600" cy="0"/>
          </a:xfrm>
          <a:custGeom>
            <a:avLst/>
            <a:gdLst/>
            <a:ahLst/>
            <a:cxnLst/>
            <a:rect l="l" t="t" r="r" b="b"/>
            <a:pathLst>
              <a:path w="1117600" h="0">
                <a:moveTo>
                  <a:pt x="0" y="0"/>
                </a:moveTo>
                <a:lnTo>
                  <a:pt x="1117104" y="0"/>
                </a:lnTo>
              </a:path>
            </a:pathLst>
          </a:custGeom>
          <a:ln w="12192">
            <a:solidFill>
              <a:srgbClr val="000000"/>
            </a:solidFill>
          </a:ln>
        </p:spPr>
        <p:txBody>
          <a:bodyPr wrap="square" lIns="0" tIns="0" rIns="0" bIns="0" rtlCol="0"/>
          <a:lstStyle/>
          <a:p/>
        </p:txBody>
      </p:sp>
      <p:sp>
        <p:nvSpPr>
          <p:cNvPr id="7" name="object 7"/>
          <p:cNvSpPr/>
          <p:nvPr/>
        </p:nvSpPr>
        <p:spPr>
          <a:xfrm>
            <a:off x="3448811" y="4948428"/>
            <a:ext cx="1117600" cy="0"/>
          </a:xfrm>
          <a:custGeom>
            <a:avLst/>
            <a:gdLst/>
            <a:ahLst/>
            <a:cxnLst/>
            <a:rect l="l" t="t" r="r" b="b"/>
            <a:pathLst>
              <a:path w="1117600" h="0">
                <a:moveTo>
                  <a:pt x="0" y="0"/>
                </a:moveTo>
                <a:lnTo>
                  <a:pt x="1117104" y="0"/>
                </a:lnTo>
              </a:path>
            </a:pathLst>
          </a:custGeom>
          <a:ln w="12191">
            <a:solidFill>
              <a:srgbClr val="000000"/>
            </a:solidFill>
          </a:ln>
        </p:spPr>
        <p:txBody>
          <a:bodyPr wrap="square" lIns="0" tIns="0" rIns="0" bIns="0" rtlCol="0"/>
          <a:lstStyle/>
          <a:p/>
        </p:txBody>
      </p:sp>
      <p:graphicFrame>
        <p:nvGraphicFramePr>
          <p:cNvPr id="8" name="object 8"/>
          <p:cNvGraphicFramePr>
            <a:graphicFrameLocks noGrp="1"/>
          </p:cNvGraphicFramePr>
          <p:nvPr/>
        </p:nvGraphicFramePr>
        <p:xfrm>
          <a:off x="3448811" y="1824805"/>
          <a:ext cx="2273935" cy="3305810"/>
        </p:xfrm>
        <a:graphic>
          <a:graphicData uri="http://schemas.openxmlformats.org/drawingml/2006/table">
            <a:tbl>
              <a:tblPr firstRow="1" bandRow="1">
                <a:tableStyleId>{2D5ABB26-0587-4C30-8999-92F81FD0307C}</a:tableStyleId>
              </a:tblPr>
              <a:tblGrid>
                <a:gridCol w="2273820"/>
              </a:tblGrid>
              <a:tr h="622073">
                <a:tc>
                  <a:txBody>
                    <a:bodyPr/>
                    <a:lstStyle/>
                    <a:p>
                      <a:pPr algn="ctr" marL="42545">
                        <a:lnSpc>
                          <a:spcPts val="1490"/>
                        </a:lnSpc>
                        <a:tabLst>
                          <a:tab pos="1240155" algn="l"/>
                        </a:tabLst>
                      </a:pPr>
                      <a:r>
                        <a:rPr dirty="0" sz="1300" spc="-5" b="1">
                          <a:latin typeface="Cambria"/>
                          <a:cs typeface="Cambria"/>
                        </a:rPr>
                        <a:t>2022-2023	2023-2024</a:t>
                      </a:r>
                      <a:endParaRPr sz="1300">
                        <a:latin typeface="Cambria"/>
                        <a:cs typeface="Cambria"/>
                      </a:endParaRPr>
                    </a:p>
                    <a:p>
                      <a:pPr algn="ctr" marL="205104" marR="154305" indent="-37465">
                        <a:lnSpc>
                          <a:spcPct val="103800"/>
                        </a:lnSpc>
                        <a:tabLst>
                          <a:tab pos="1402715" algn="l"/>
                        </a:tabLst>
                      </a:pPr>
                      <a:r>
                        <a:rPr dirty="0" sz="1300" spc="-10" b="1">
                          <a:latin typeface="Cambria"/>
                          <a:cs typeface="Cambria"/>
                        </a:rPr>
                        <a:t>Active	Total  </a:t>
                      </a:r>
                      <a:r>
                        <a:rPr dirty="0" sz="1300" spc="-5" b="1">
                          <a:latin typeface="Cambria"/>
                          <a:cs typeface="Cambria"/>
                        </a:rPr>
                        <a:t>Mem</a:t>
                      </a:r>
                      <a:r>
                        <a:rPr dirty="0" sz="1300" b="1">
                          <a:latin typeface="Cambria"/>
                          <a:cs typeface="Cambria"/>
                        </a:rPr>
                        <a:t>b</a:t>
                      </a:r>
                      <a:r>
                        <a:rPr dirty="0" sz="1300" spc="-5" b="1">
                          <a:latin typeface="Cambria"/>
                          <a:cs typeface="Cambria"/>
                        </a:rPr>
                        <a:t>e</a:t>
                      </a:r>
                      <a:r>
                        <a:rPr dirty="0" sz="1300" b="1">
                          <a:latin typeface="Cambria"/>
                          <a:cs typeface="Cambria"/>
                        </a:rPr>
                        <a:t>rs</a:t>
                      </a:r>
                      <a:r>
                        <a:rPr dirty="0" sz="1300" b="1">
                          <a:latin typeface="Cambria"/>
                          <a:cs typeface="Cambria"/>
                        </a:rPr>
                        <a:t>	</a:t>
                      </a:r>
                      <a:r>
                        <a:rPr dirty="0" sz="1300" b="1">
                          <a:latin typeface="Cambria"/>
                          <a:cs typeface="Cambria"/>
                        </a:rPr>
                        <a:t> </a:t>
                      </a:r>
                      <a:r>
                        <a:rPr dirty="0" sz="1300" spc="-5" b="1">
                          <a:latin typeface="Cambria"/>
                          <a:cs typeface="Cambria"/>
                        </a:rPr>
                        <a:t>Mem</a:t>
                      </a:r>
                      <a:r>
                        <a:rPr dirty="0" sz="1300" b="1">
                          <a:latin typeface="Cambria"/>
                          <a:cs typeface="Cambria"/>
                        </a:rPr>
                        <a:t>b</a:t>
                      </a:r>
                      <a:r>
                        <a:rPr dirty="0" sz="1300" spc="-5" b="1">
                          <a:latin typeface="Cambria"/>
                          <a:cs typeface="Cambria"/>
                        </a:rPr>
                        <a:t>e</a:t>
                      </a:r>
                      <a:r>
                        <a:rPr dirty="0" sz="1300" b="1">
                          <a:latin typeface="Cambria"/>
                          <a:cs typeface="Cambria"/>
                        </a:rPr>
                        <a:t>rs</a:t>
                      </a:r>
                      <a:endParaRPr sz="1300">
                        <a:latin typeface="Cambria"/>
                        <a:cs typeface="Cambria"/>
                      </a:endParaRPr>
                    </a:p>
                  </a:txBody>
                  <a:tcPr marL="0" marR="0" marB="0" marT="0"/>
                </a:tc>
              </a:tr>
              <a:tr h="188117">
                <a:tc>
                  <a:txBody>
                    <a:bodyPr/>
                    <a:lstStyle/>
                    <a:p>
                      <a:pPr marL="200660">
                        <a:lnSpc>
                          <a:spcPct val="100000"/>
                        </a:lnSpc>
                        <a:spcBef>
                          <a:spcPts val="85"/>
                        </a:spcBef>
                        <a:tabLst>
                          <a:tab pos="1398905" algn="l"/>
                        </a:tabLst>
                      </a:pPr>
                      <a:r>
                        <a:rPr dirty="0" sz="1000">
                          <a:latin typeface="Cambria"/>
                          <a:cs typeface="Cambria"/>
                        </a:rPr>
                        <a:t>as</a:t>
                      </a:r>
                      <a:r>
                        <a:rPr dirty="0" sz="1000" spc="5">
                          <a:latin typeface="Cambria"/>
                          <a:cs typeface="Cambria"/>
                        </a:rPr>
                        <a:t> </a:t>
                      </a:r>
                      <a:r>
                        <a:rPr dirty="0" sz="1000" spc="-5">
                          <a:latin typeface="Cambria"/>
                          <a:cs typeface="Cambria"/>
                        </a:rPr>
                        <a:t>of</a:t>
                      </a:r>
                      <a:r>
                        <a:rPr dirty="0" sz="1000" spc="-10">
                          <a:latin typeface="Cambria"/>
                          <a:cs typeface="Cambria"/>
                        </a:rPr>
                        <a:t> </a:t>
                      </a:r>
                      <a:r>
                        <a:rPr dirty="0" sz="1000" spc="-5">
                          <a:latin typeface="Cambria"/>
                          <a:cs typeface="Cambria"/>
                        </a:rPr>
                        <a:t>6/30/23	</a:t>
                      </a:r>
                      <a:r>
                        <a:rPr dirty="0" sz="1000">
                          <a:latin typeface="Cambria"/>
                          <a:cs typeface="Cambria"/>
                        </a:rPr>
                        <a:t>as </a:t>
                      </a:r>
                      <a:r>
                        <a:rPr dirty="0" sz="1000" spc="-5">
                          <a:latin typeface="Cambria"/>
                          <a:cs typeface="Cambria"/>
                        </a:rPr>
                        <a:t>of</a:t>
                      </a:r>
                      <a:r>
                        <a:rPr dirty="0" sz="1000" spc="-90">
                          <a:latin typeface="Cambria"/>
                          <a:cs typeface="Cambria"/>
                        </a:rPr>
                        <a:t> </a:t>
                      </a:r>
                      <a:r>
                        <a:rPr dirty="0" sz="1000" spc="-5">
                          <a:latin typeface="Cambria"/>
                          <a:cs typeface="Cambria"/>
                        </a:rPr>
                        <a:t>9/25/23</a:t>
                      </a:r>
                      <a:endParaRPr sz="1000">
                        <a:latin typeface="Cambria"/>
                        <a:cs typeface="Cambria"/>
                      </a:endParaRPr>
                    </a:p>
                  </a:txBody>
                  <a:tcPr marL="0" marR="0" marB="0" marT="10795">
                    <a:lnB w="12192">
                      <a:solidFill>
                        <a:srgbClr val="000000"/>
                      </a:solidFill>
                      <a:prstDash val="solid"/>
                    </a:lnB>
                  </a:tcPr>
                </a:tc>
              </a:tr>
              <a:tr h="193564">
                <a:tc>
                  <a:txBody>
                    <a:bodyPr/>
                    <a:lstStyle/>
                    <a:p>
                      <a:pPr algn="r" marR="19685">
                        <a:lnSpc>
                          <a:spcPct val="100000"/>
                        </a:lnSpc>
                        <a:spcBef>
                          <a:spcPts val="15"/>
                        </a:spcBef>
                        <a:tabLst>
                          <a:tab pos="1156335" algn="l"/>
                        </a:tabLst>
                      </a:pPr>
                      <a:r>
                        <a:rPr dirty="0" sz="1100">
                          <a:latin typeface="Cambria"/>
                          <a:cs typeface="Cambria"/>
                        </a:rPr>
                        <a:t>118</a:t>
                      </a:r>
                      <a:r>
                        <a:rPr dirty="0" sz="1100">
                          <a:latin typeface="Cambria"/>
                          <a:cs typeface="Cambria"/>
                        </a:rPr>
                        <a:t>	</a:t>
                      </a:r>
                      <a:r>
                        <a:rPr dirty="0" sz="1100">
                          <a:latin typeface="Cambria"/>
                          <a:cs typeface="Cambria"/>
                        </a:rPr>
                        <a:t>107</a:t>
                      </a:r>
                      <a:endParaRPr sz="1100">
                        <a:latin typeface="Cambria"/>
                        <a:cs typeface="Cambria"/>
                      </a:endParaRPr>
                    </a:p>
                  </a:txBody>
                  <a:tcPr marL="0" marR="0" marB="0" marT="1905">
                    <a:lnT w="12192">
                      <a:solidFill>
                        <a:srgbClr val="000000"/>
                      </a:solidFill>
                      <a:prstDash val="solid"/>
                    </a:lnT>
                  </a:tcPr>
                </a:tc>
              </a:tr>
              <a:tr h="193547">
                <a:tc>
                  <a:txBody>
                    <a:bodyPr/>
                    <a:lstStyle/>
                    <a:p>
                      <a:pPr algn="r" marR="19685">
                        <a:lnSpc>
                          <a:spcPct val="100000"/>
                        </a:lnSpc>
                        <a:spcBef>
                          <a:spcPts val="60"/>
                        </a:spcBef>
                        <a:tabLst>
                          <a:tab pos="1156335" algn="l"/>
                        </a:tabLst>
                      </a:pPr>
                      <a:r>
                        <a:rPr dirty="0" sz="1100">
                          <a:latin typeface="Cambria"/>
                          <a:cs typeface="Cambria"/>
                        </a:rPr>
                        <a:t>90</a:t>
                      </a:r>
                      <a:r>
                        <a:rPr dirty="0" sz="1100">
                          <a:latin typeface="Cambria"/>
                          <a:cs typeface="Cambria"/>
                        </a:rPr>
                        <a:t>	</a:t>
                      </a:r>
                      <a:r>
                        <a:rPr dirty="0" sz="1100">
                          <a:latin typeface="Cambria"/>
                          <a:cs typeface="Cambria"/>
                        </a:rPr>
                        <a:t>77</a:t>
                      </a:r>
                      <a:endParaRPr sz="1100">
                        <a:latin typeface="Cambria"/>
                        <a:cs typeface="Cambria"/>
                      </a:endParaRPr>
                    </a:p>
                  </a:txBody>
                  <a:tcPr marL="0" marR="0" marB="0" marT="7620"/>
                </a:tc>
              </a:tr>
              <a:tr h="193548">
                <a:tc>
                  <a:txBody>
                    <a:bodyPr/>
                    <a:lstStyle/>
                    <a:p>
                      <a:pPr algn="r" marR="19685">
                        <a:lnSpc>
                          <a:spcPct val="100000"/>
                        </a:lnSpc>
                        <a:spcBef>
                          <a:spcPts val="60"/>
                        </a:spcBef>
                        <a:tabLst>
                          <a:tab pos="1233805" algn="l"/>
                        </a:tabLst>
                      </a:pPr>
                      <a:r>
                        <a:rPr dirty="0" sz="1100">
                          <a:latin typeface="Cambria"/>
                          <a:cs typeface="Cambria"/>
                        </a:rPr>
                        <a:t>102</a:t>
                      </a:r>
                      <a:r>
                        <a:rPr dirty="0" sz="1100">
                          <a:latin typeface="Cambria"/>
                          <a:cs typeface="Cambria"/>
                        </a:rPr>
                        <a:t>	</a:t>
                      </a:r>
                      <a:r>
                        <a:rPr dirty="0" sz="1100">
                          <a:latin typeface="Cambria"/>
                          <a:cs typeface="Cambria"/>
                        </a:rPr>
                        <a:t>95</a:t>
                      </a:r>
                      <a:endParaRPr sz="1100">
                        <a:latin typeface="Cambria"/>
                        <a:cs typeface="Cambria"/>
                      </a:endParaRPr>
                    </a:p>
                  </a:txBody>
                  <a:tcPr marL="0" marR="0" marB="0" marT="7620"/>
                </a:tc>
              </a:tr>
              <a:tr h="193548">
                <a:tc>
                  <a:txBody>
                    <a:bodyPr/>
                    <a:lstStyle/>
                    <a:p>
                      <a:pPr algn="r" marR="19685">
                        <a:lnSpc>
                          <a:spcPct val="100000"/>
                        </a:lnSpc>
                        <a:spcBef>
                          <a:spcPts val="60"/>
                        </a:spcBef>
                        <a:tabLst>
                          <a:tab pos="1156335" algn="l"/>
                        </a:tabLst>
                      </a:pPr>
                      <a:r>
                        <a:rPr dirty="0" sz="1100">
                          <a:latin typeface="Cambria"/>
                          <a:cs typeface="Cambria"/>
                        </a:rPr>
                        <a:t>33</a:t>
                      </a:r>
                      <a:r>
                        <a:rPr dirty="0" sz="1100">
                          <a:latin typeface="Cambria"/>
                          <a:cs typeface="Cambria"/>
                        </a:rPr>
                        <a:t>	</a:t>
                      </a:r>
                      <a:r>
                        <a:rPr dirty="0" sz="1100">
                          <a:latin typeface="Cambria"/>
                          <a:cs typeface="Cambria"/>
                        </a:rPr>
                        <a:t>35</a:t>
                      </a:r>
                      <a:endParaRPr sz="1100">
                        <a:latin typeface="Cambria"/>
                        <a:cs typeface="Cambria"/>
                      </a:endParaRPr>
                    </a:p>
                  </a:txBody>
                  <a:tcPr marL="0" marR="0" marB="0" marT="7620"/>
                </a:tc>
              </a:tr>
              <a:tr h="193547">
                <a:tc>
                  <a:txBody>
                    <a:bodyPr/>
                    <a:lstStyle/>
                    <a:p>
                      <a:pPr algn="r" marR="19685">
                        <a:lnSpc>
                          <a:spcPct val="100000"/>
                        </a:lnSpc>
                        <a:spcBef>
                          <a:spcPts val="60"/>
                        </a:spcBef>
                        <a:tabLst>
                          <a:tab pos="1156335" algn="l"/>
                        </a:tabLst>
                      </a:pPr>
                      <a:r>
                        <a:rPr dirty="0" sz="1100">
                          <a:latin typeface="Cambria"/>
                          <a:cs typeface="Cambria"/>
                        </a:rPr>
                        <a:t>143</a:t>
                      </a:r>
                      <a:r>
                        <a:rPr dirty="0" sz="1100">
                          <a:latin typeface="Cambria"/>
                          <a:cs typeface="Cambria"/>
                        </a:rPr>
                        <a:t>	</a:t>
                      </a:r>
                      <a:r>
                        <a:rPr dirty="0" sz="1100">
                          <a:latin typeface="Cambria"/>
                          <a:cs typeface="Cambria"/>
                        </a:rPr>
                        <a:t>148</a:t>
                      </a:r>
                      <a:endParaRPr sz="1100">
                        <a:latin typeface="Cambria"/>
                        <a:cs typeface="Cambria"/>
                      </a:endParaRPr>
                    </a:p>
                  </a:txBody>
                  <a:tcPr marL="0" marR="0" marB="0" marT="7620"/>
                </a:tc>
              </a:tr>
              <a:tr h="193548">
                <a:tc>
                  <a:txBody>
                    <a:bodyPr/>
                    <a:lstStyle/>
                    <a:p>
                      <a:pPr algn="r" marR="19685">
                        <a:lnSpc>
                          <a:spcPct val="100000"/>
                        </a:lnSpc>
                        <a:spcBef>
                          <a:spcPts val="60"/>
                        </a:spcBef>
                        <a:tabLst>
                          <a:tab pos="1156335" algn="l"/>
                        </a:tabLst>
                      </a:pPr>
                      <a:r>
                        <a:rPr dirty="0" sz="1100">
                          <a:latin typeface="Cambria"/>
                          <a:cs typeface="Cambria"/>
                        </a:rPr>
                        <a:t>80</a:t>
                      </a:r>
                      <a:r>
                        <a:rPr dirty="0" sz="1100">
                          <a:latin typeface="Cambria"/>
                          <a:cs typeface="Cambria"/>
                        </a:rPr>
                        <a:t>	</a:t>
                      </a:r>
                      <a:r>
                        <a:rPr dirty="0" sz="1100">
                          <a:latin typeface="Cambria"/>
                          <a:cs typeface="Cambria"/>
                        </a:rPr>
                        <a:t>86</a:t>
                      </a:r>
                      <a:endParaRPr sz="1100">
                        <a:latin typeface="Cambria"/>
                        <a:cs typeface="Cambria"/>
                      </a:endParaRPr>
                    </a:p>
                  </a:txBody>
                  <a:tcPr marL="0" marR="0" marB="0" marT="7620"/>
                </a:tc>
              </a:tr>
              <a:tr h="193548">
                <a:tc>
                  <a:txBody>
                    <a:bodyPr/>
                    <a:lstStyle/>
                    <a:p>
                      <a:pPr algn="r" marR="19685">
                        <a:lnSpc>
                          <a:spcPct val="100000"/>
                        </a:lnSpc>
                        <a:spcBef>
                          <a:spcPts val="60"/>
                        </a:spcBef>
                        <a:tabLst>
                          <a:tab pos="1156335" algn="l"/>
                        </a:tabLst>
                      </a:pPr>
                      <a:r>
                        <a:rPr dirty="0" sz="1100">
                          <a:latin typeface="Cambria"/>
                          <a:cs typeface="Cambria"/>
                        </a:rPr>
                        <a:t>94</a:t>
                      </a:r>
                      <a:r>
                        <a:rPr dirty="0" sz="1100">
                          <a:latin typeface="Cambria"/>
                          <a:cs typeface="Cambria"/>
                        </a:rPr>
                        <a:t>	</a:t>
                      </a:r>
                      <a:r>
                        <a:rPr dirty="0" sz="1100">
                          <a:latin typeface="Cambria"/>
                          <a:cs typeface="Cambria"/>
                        </a:rPr>
                        <a:t>70</a:t>
                      </a:r>
                      <a:endParaRPr sz="1100">
                        <a:latin typeface="Cambria"/>
                        <a:cs typeface="Cambria"/>
                      </a:endParaRPr>
                    </a:p>
                  </a:txBody>
                  <a:tcPr marL="0" marR="0" marB="0" marT="7620"/>
                </a:tc>
              </a:tr>
              <a:tr h="188976">
                <a:tc>
                  <a:txBody>
                    <a:bodyPr/>
                    <a:lstStyle/>
                    <a:p>
                      <a:pPr algn="r" marR="19685">
                        <a:lnSpc>
                          <a:spcPct val="100000"/>
                        </a:lnSpc>
                        <a:spcBef>
                          <a:spcPts val="60"/>
                        </a:spcBef>
                        <a:tabLst>
                          <a:tab pos="1156335" algn="l"/>
                        </a:tabLst>
                      </a:pPr>
                      <a:r>
                        <a:rPr dirty="0" sz="1100">
                          <a:latin typeface="Cambria"/>
                          <a:cs typeface="Cambria"/>
                        </a:rPr>
                        <a:t>74</a:t>
                      </a:r>
                      <a:r>
                        <a:rPr dirty="0" sz="1100">
                          <a:latin typeface="Cambria"/>
                          <a:cs typeface="Cambria"/>
                        </a:rPr>
                        <a:t>	</a:t>
                      </a:r>
                      <a:r>
                        <a:rPr dirty="0" sz="1100">
                          <a:latin typeface="Cambria"/>
                          <a:cs typeface="Cambria"/>
                        </a:rPr>
                        <a:t>74</a:t>
                      </a:r>
                      <a:endParaRPr sz="1100">
                        <a:latin typeface="Cambria"/>
                        <a:cs typeface="Cambria"/>
                      </a:endParaRPr>
                    </a:p>
                  </a:txBody>
                  <a:tcPr marL="0" marR="0" marB="0" marT="7620"/>
                </a:tc>
              </a:tr>
              <a:tr h="188976">
                <a:tc>
                  <a:txBody>
                    <a:bodyPr/>
                    <a:lstStyle/>
                    <a:p>
                      <a:pPr algn="r" marR="19685">
                        <a:lnSpc>
                          <a:spcPct val="100000"/>
                        </a:lnSpc>
                        <a:spcBef>
                          <a:spcPts val="25"/>
                        </a:spcBef>
                        <a:tabLst>
                          <a:tab pos="1156335" algn="l"/>
                        </a:tabLst>
                      </a:pPr>
                      <a:r>
                        <a:rPr dirty="0" sz="1100">
                          <a:latin typeface="Cambria"/>
                          <a:cs typeface="Cambria"/>
                        </a:rPr>
                        <a:t>95</a:t>
                      </a:r>
                      <a:r>
                        <a:rPr dirty="0" sz="1100">
                          <a:latin typeface="Cambria"/>
                          <a:cs typeface="Cambria"/>
                        </a:rPr>
                        <a:t>	</a:t>
                      </a:r>
                      <a:r>
                        <a:rPr dirty="0" sz="1100">
                          <a:latin typeface="Cambria"/>
                          <a:cs typeface="Cambria"/>
                        </a:rPr>
                        <a:t>85</a:t>
                      </a:r>
                      <a:endParaRPr sz="1100">
                        <a:latin typeface="Cambria"/>
                        <a:cs typeface="Cambria"/>
                      </a:endParaRPr>
                    </a:p>
                  </a:txBody>
                  <a:tcPr marL="0" marR="0" marB="0" marT="3175"/>
                </a:tc>
              </a:tr>
              <a:tr h="193547">
                <a:tc>
                  <a:txBody>
                    <a:bodyPr/>
                    <a:lstStyle/>
                    <a:p>
                      <a:pPr algn="r" marR="19685">
                        <a:lnSpc>
                          <a:spcPct val="100000"/>
                        </a:lnSpc>
                        <a:spcBef>
                          <a:spcPts val="60"/>
                        </a:spcBef>
                        <a:tabLst>
                          <a:tab pos="1156335" algn="l"/>
                        </a:tabLst>
                      </a:pPr>
                      <a:r>
                        <a:rPr dirty="0" sz="1100">
                          <a:latin typeface="Cambria"/>
                          <a:cs typeface="Cambria"/>
                        </a:rPr>
                        <a:t>205</a:t>
                      </a:r>
                      <a:r>
                        <a:rPr dirty="0" sz="1100">
                          <a:latin typeface="Cambria"/>
                          <a:cs typeface="Cambria"/>
                        </a:rPr>
                        <a:t>	</a:t>
                      </a:r>
                      <a:r>
                        <a:rPr dirty="0" sz="1100">
                          <a:latin typeface="Cambria"/>
                          <a:cs typeface="Cambria"/>
                        </a:rPr>
                        <a:t>196</a:t>
                      </a:r>
                      <a:endParaRPr sz="1100">
                        <a:latin typeface="Cambria"/>
                        <a:cs typeface="Cambria"/>
                      </a:endParaRPr>
                    </a:p>
                  </a:txBody>
                  <a:tcPr marL="0" marR="0" marB="0" marT="7620"/>
                </a:tc>
              </a:tr>
              <a:tr h="193547">
                <a:tc>
                  <a:txBody>
                    <a:bodyPr/>
                    <a:lstStyle/>
                    <a:p>
                      <a:pPr algn="r" marR="19685">
                        <a:lnSpc>
                          <a:spcPct val="100000"/>
                        </a:lnSpc>
                        <a:spcBef>
                          <a:spcPts val="60"/>
                        </a:spcBef>
                        <a:tabLst>
                          <a:tab pos="1156335" algn="l"/>
                        </a:tabLst>
                      </a:pPr>
                      <a:r>
                        <a:rPr dirty="0" sz="1100">
                          <a:latin typeface="Cambria"/>
                          <a:cs typeface="Cambria"/>
                        </a:rPr>
                        <a:t>56</a:t>
                      </a:r>
                      <a:r>
                        <a:rPr dirty="0" sz="1100">
                          <a:latin typeface="Cambria"/>
                          <a:cs typeface="Cambria"/>
                        </a:rPr>
                        <a:t>	</a:t>
                      </a:r>
                      <a:r>
                        <a:rPr dirty="0" sz="1100">
                          <a:latin typeface="Cambria"/>
                          <a:cs typeface="Cambria"/>
                        </a:rPr>
                        <a:t>61</a:t>
                      </a:r>
                      <a:endParaRPr sz="1100">
                        <a:latin typeface="Cambria"/>
                        <a:cs typeface="Cambria"/>
                      </a:endParaRPr>
                    </a:p>
                  </a:txBody>
                  <a:tcPr marL="0" marR="0" marB="0" marT="7620"/>
                </a:tc>
              </a:tr>
              <a:tr h="193531">
                <a:tc>
                  <a:txBody>
                    <a:bodyPr/>
                    <a:lstStyle/>
                    <a:p>
                      <a:pPr algn="r" marR="20320">
                        <a:lnSpc>
                          <a:spcPts val="1405"/>
                        </a:lnSpc>
                        <a:tabLst>
                          <a:tab pos="1148715" algn="l"/>
                        </a:tabLst>
                      </a:pPr>
                      <a:r>
                        <a:rPr dirty="0" sz="1100">
                          <a:latin typeface="Cambria"/>
                          <a:cs typeface="Cambria"/>
                        </a:rPr>
                        <a:t>0</a:t>
                      </a:r>
                      <a:r>
                        <a:rPr dirty="0" sz="1100">
                          <a:latin typeface="Cambria"/>
                          <a:cs typeface="Cambria"/>
                        </a:rPr>
                        <a:t>	</a:t>
                      </a:r>
                      <a:r>
                        <a:rPr dirty="0" sz="1200">
                          <a:latin typeface="Cambria"/>
                          <a:cs typeface="Cambria"/>
                        </a:rPr>
                        <a:t>0</a:t>
                      </a:r>
                      <a:endParaRPr sz="1200">
                        <a:latin typeface="Cambria"/>
                        <a:cs typeface="Cambria"/>
                      </a:endParaRPr>
                    </a:p>
                  </a:txBody>
                  <a:tcPr marL="0" marR="0" marB="0" marT="0">
                    <a:lnB w="12192">
                      <a:solidFill>
                        <a:srgbClr val="000000"/>
                      </a:solidFill>
                      <a:prstDash val="solid"/>
                    </a:lnB>
                  </a:tcPr>
                </a:tc>
              </a:tr>
              <a:tr h="181687">
                <a:tc>
                  <a:txBody>
                    <a:bodyPr/>
                    <a:lstStyle/>
                    <a:p>
                      <a:pPr algn="r" marR="22860">
                        <a:lnSpc>
                          <a:spcPts val="1355"/>
                        </a:lnSpc>
                        <a:tabLst>
                          <a:tab pos="1156335" algn="l"/>
                        </a:tabLst>
                      </a:pPr>
                      <a:r>
                        <a:rPr dirty="0" sz="1200" spc="-5" b="1">
                          <a:latin typeface="Cambria"/>
                          <a:cs typeface="Cambria"/>
                        </a:rPr>
                        <a:t>109</a:t>
                      </a:r>
                      <a:r>
                        <a:rPr dirty="0" sz="1200" b="1">
                          <a:latin typeface="Cambria"/>
                          <a:cs typeface="Cambria"/>
                        </a:rPr>
                        <a:t>0	</a:t>
                      </a:r>
                      <a:r>
                        <a:rPr dirty="0" sz="1200" spc="-5" b="1">
                          <a:latin typeface="Cambria"/>
                          <a:cs typeface="Cambria"/>
                        </a:rPr>
                        <a:t>1034</a:t>
                      </a:r>
                      <a:endParaRPr sz="1200">
                        <a:latin typeface="Cambria"/>
                        <a:cs typeface="Cambria"/>
                      </a:endParaRPr>
                    </a:p>
                  </a:txBody>
                  <a:tcPr marL="0" marR="0" marB="0" marT="0">
                    <a:lnT w="12192">
                      <a:solidFill>
                        <a:srgbClr val="000000"/>
                      </a:solidFill>
                      <a:prstDash val="solid"/>
                    </a:lnT>
                  </a:tcPr>
                </a:tc>
              </a:tr>
            </a:tbl>
          </a:graphicData>
        </a:graphic>
      </p:graphicFrame>
      <p:graphicFrame>
        <p:nvGraphicFramePr>
          <p:cNvPr id="9" name="object 9"/>
          <p:cNvGraphicFramePr>
            <a:graphicFrameLocks noGrp="1"/>
          </p:cNvGraphicFramePr>
          <p:nvPr/>
        </p:nvGraphicFramePr>
        <p:xfrm>
          <a:off x="5853684" y="1824805"/>
          <a:ext cx="1127760" cy="3129915"/>
        </p:xfrm>
        <a:graphic>
          <a:graphicData uri="http://schemas.openxmlformats.org/drawingml/2006/table">
            <a:tbl>
              <a:tblPr firstRow="1" bandRow="1">
                <a:tableStyleId>{2D5ABB26-0587-4C30-8999-92F81FD0307C}</a:tableStyleId>
              </a:tblPr>
              <a:tblGrid>
                <a:gridCol w="1127760"/>
              </a:tblGrid>
              <a:tr h="622074">
                <a:tc>
                  <a:txBody>
                    <a:bodyPr/>
                    <a:lstStyle/>
                    <a:p>
                      <a:pPr algn="ctr">
                        <a:lnSpc>
                          <a:spcPts val="1490"/>
                        </a:lnSpc>
                      </a:pPr>
                      <a:r>
                        <a:rPr dirty="0" sz="1300" spc="-5" b="1">
                          <a:latin typeface="Cambria"/>
                          <a:cs typeface="Cambria"/>
                        </a:rPr>
                        <a:t>2023-2024</a:t>
                      </a:r>
                      <a:endParaRPr sz="1300">
                        <a:latin typeface="Cambria"/>
                        <a:cs typeface="Cambria"/>
                      </a:endParaRPr>
                    </a:p>
                    <a:p>
                      <a:pPr algn="ctr" marL="210185" marR="201295" indent="-635">
                        <a:lnSpc>
                          <a:spcPct val="103800"/>
                        </a:lnSpc>
                      </a:pPr>
                      <a:r>
                        <a:rPr dirty="0" sz="1300" spc="-10" b="1">
                          <a:latin typeface="Cambria"/>
                          <a:cs typeface="Cambria"/>
                        </a:rPr>
                        <a:t>Active  </a:t>
                      </a:r>
                      <a:r>
                        <a:rPr dirty="0" sz="1300" spc="-5" b="1">
                          <a:latin typeface="Cambria"/>
                          <a:cs typeface="Cambria"/>
                        </a:rPr>
                        <a:t>Mem</a:t>
                      </a:r>
                      <a:r>
                        <a:rPr dirty="0" sz="1300" b="1">
                          <a:latin typeface="Cambria"/>
                          <a:cs typeface="Cambria"/>
                        </a:rPr>
                        <a:t>b</a:t>
                      </a:r>
                      <a:r>
                        <a:rPr dirty="0" sz="1300" spc="-5" b="1">
                          <a:latin typeface="Cambria"/>
                          <a:cs typeface="Cambria"/>
                        </a:rPr>
                        <a:t>e</a:t>
                      </a:r>
                      <a:r>
                        <a:rPr dirty="0" sz="1300" b="1">
                          <a:latin typeface="Cambria"/>
                          <a:cs typeface="Cambria"/>
                        </a:rPr>
                        <a:t>rs</a:t>
                      </a:r>
                      <a:endParaRPr sz="1300">
                        <a:latin typeface="Cambria"/>
                        <a:cs typeface="Cambria"/>
                      </a:endParaRPr>
                    </a:p>
                  </a:txBody>
                  <a:tcPr marL="0" marR="0" marB="0" marT="0"/>
                </a:tc>
              </a:tr>
              <a:tr h="188116">
                <a:tc>
                  <a:txBody>
                    <a:bodyPr/>
                    <a:lstStyle/>
                    <a:p>
                      <a:pPr marL="205740">
                        <a:lnSpc>
                          <a:spcPct val="100000"/>
                        </a:lnSpc>
                        <a:spcBef>
                          <a:spcPts val="85"/>
                        </a:spcBef>
                      </a:pPr>
                      <a:r>
                        <a:rPr dirty="0" sz="1000">
                          <a:latin typeface="Cambria"/>
                          <a:cs typeface="Cambria"/>
                        </a:rPr>
                        <a:t>as </a:t>
                      </a:r>
                      <a:r>
                        <a:rPr dirty="0" sz="1000" spc="-5">
                          <a:latin typeface="Cambria"/>
                          <a:cs typeface="Cambria"/>
                        </a:rPr>
                        <a:t>of</a:t>
                      </a:r>
                      <a:r>
                        <a:rPr dirty="0" sz="1000" spc="-90">
                          <a:latin typeface="Cambria"/>
                          <a:cs typeface="Cambria"/>
                        </a:rPr>
                        <a:t> </a:t>
                      </a:r>
                      <a:r>
                        <a:rPr dirty="0" sz="1000" spc="-5">
                          <a:latin typeface="Cambria"/>
                          <a:cs typeface="Cambria"/>
                        </a:rPr>
                        <a:t>9/25/23</a:t>
                      </a:r>
                      <a:endParaRPr sz="1000">
                        <a:latin typeface="Cambria"/>
                        <a:cs typeface="Cambria"/>
                      </a:endParaRPr>
                    </a:p>
                  </a:txBody>
                  <a:tcPr marL="0" marR="0" marB="0" marT="10795">
                    <a:lnB w="12192">
                      <a:solidFill>
                        <a:srgbClr val="000000"/>
                      </a:solidFill>
                      <a:prstDash val="solid"/>
                    </a:lnB>
                  </a:tcPr>
                </a:tc>
              </a:tr>
              <a:tr h="193565">
                <a:tc>
                  <a:txBody>
                    <a:bodyPr/>
                    <a:lstStyle/>
                    <a:p>
                      <a:pPr algn="r" marR="19685">
                        <a:lnSpc>
                          <a:spcPct val="100000"/>
                        </a:lnSpc>
                        <a:spcBef>
                          <a:spcPts val="15"/>
                        </a:spcBef>
                      </a:pPr>
                      <a:r>
                        <a:rPr dirty="0" sz="1100">
                          <a:latin typeface="Cambria"/>
                          <a:cs typeface="Cambria"/>
                        </a:rPr>
                        <a:t>99</a:t>
                      </a:r>
                      <a:endParaRPr sz="1100">
                        <a:latin typeface="Cambria"/>
                        <a:cs typeface="Cambria"/>
                      </a:endParaRPr>
                    </a:p>
                  </a:txBody>
                  <a:tcPr marL="0" marR="0" marB="0" marT="1905">
                    <a:lnT w="12192">
                      <a:solidFill>
                        <a:srgbClr val="000000"/>
                      </a:solidFill>
                      <a:prstDash val="solid"/>
                    </a:lnT>
                  </a:tcPr>
                </a:tc>
              </a:tr>
              <a:tr h="193546">
                <a:tc>
                  <a:txBody>
                    <a:bodyPr/>
                    <a:lstStyle/>
                    <a:p>
                      <a:pPr algn="r" marR="19685">
                        <a:lnSpc>
                          <a:spcPct val="100000"/>
                        </a:lnSpc>
                        <a:spcBef>
                          <a:spcPts val="60"/>
                        </a:spcBef>
                      </a:pPr>
                      <a:r>
                        <a:rPr dirty="0" sz="1100">
                          <a:latin typeface="Cambria"/>
                          <a:cs typeface="Cambria"/>
                        </a:rPr>
                        <a:t>71</a:t>
                      </a:r>
                      <a:endParaRPr sz="1100">
                        <a:latin typeface="Cambria"/>
                        <a:cs typeface="Cambria"/>
                      </a:endParaRPr>
                    </a:p>
                  </a:txBody>
                  <a:tcPr marL="0" marR="0" marB="0" marT="7620"/>
                </a:tc>
              </a:tr>
              <a:tr h="193548">
                <a:tc>
                  <a:txBody>
                    <a:bodyPr/>
                    <a:lstStyle/>
                    <a:p>
                      <a:pPr algn="r" marR="19685">
                        <a:lnSpc>
                          <a:spcPct val="100000"/>
                        </a:lnSpc>
                        <a:spcBef>
                          <a:spcPts val="60"/>
                        </a:spcBef>
                      </a:pPr>
                      <a:r>
                        <a:rPr dirty="0" sz="1100">
                          <a:latin typeface="Cambria"/>
                          <a:cs typeface="Cambria"/>
                        </a:rPr>
                        <a:t>81</a:t>
                      </a:r>
                      <a:endParaRPr sz="1100">
                        <a:latin typeface="Cambria"/>
                        <a:cs typeface="Cambria"/>
                      </a:endParaRPr>
                    </a:p>
                  </a:txBody>
                  <a:tcPr marL="0" marR="0" marB="0" marT="7620"/>
                </a:tc>
              </a:tr>
              <a:tr h="193548">
                <a:tc>
                  <a:txBody>
                    <a:bodyPr/>
                    <a:lstStyle/>
                    <a:p>
                      <a:pPr algn="r" marR="19685">
                        <a:lnSpc>
                          <a:spcPct val="100000"/>
                        </a:lnSpc>
                        <a:spcBef>
                          <a:spcPts val="60"/>
                        </a:spcBef>
                      </a:pPr>
                      <a:r>
                        <a:rPr dirty="0" sz="1100">
                          <a:latin typeface="Cambria"/>
                          <a:cs typeface="Cambria"/>
                        </a:rPr>
                        <a:t>32</a:t>
                      </a:r>
                      <a:endParaRPr sz="1100">
                        <a:latin typeface="Cambria"/>
                        <a:cs typeface="Cambria"/>
                      </a:endParaRPr>
                    </a:p>
                  </a:txBody>
                  <a:tcPr marL="0" marR="0" marB="0" marT="7620"/>
                </a:tc>
              </a:tr>
              <a:tr h="193547">
                <a:tc>
                  <a:txBody>
                    <a:bodyPr/>
                    <a:lstStyle/>
                    <a:p>
                      <a:pPr algn="r" marR="19685">
                        <a:lnSpc>
                          <a:spcPct val="100000"/>
                        </a:lnSpc>
                        <a:spcBef>
                          <a:spcPts val="60"/>
                        </a:spcBef>
                      </a:pPr>
                      <a:r>
                        <a:rPr dirty="0" sz="1100">
                          <a:latin typeface="Cambria"/>
                          <a:cs typeface="Cambria"/>
                        </a:rPr>
                        <a:t>123</a:t>
                      </a:r>
                      <a:endParaRPr sz="1100">
                        <a:latin typeface="Cambria"/>
                        <a:cs typeface="Cambria"/>
                      </a:endParaRPr>
                    </a:p>
                  </a:txBody>
                  <a:tcPr marL="0" marR="0" marB="0" marT="7620"/>
                </a:tc>
              </a:tr>
              <a:tr h="193548">
                <a:tc>
                  <a:txBody>
                    <a:bodyPr/>
                    <a:lstStyle/>
                    <a:p>
                      <a:pPr algn="r" marR="19685">
                        <a:lnSpc>
                          <a:spcPct val="100000"/>
                        </a:lnSpc>
                        <a:spcBef>
                          <a:spcPts val="60"/>
                        </a:spcBef>
                      </a:pPr>
                      <a:r>
                        <a:rPr dirty="0" sz="1100">
                          <a:latin typeface="Cambria"/>
                          <a:cs typeface="Cambria"/>
                        </a:rPr>
                        <a:t>76</a:t>
                      </a:r>
                      <a:endParaRPr sz="1100">
                        <a:latin typeface="Cambria"/>
                        <a:cs typeface="Cambria"/>
                      </a:endParaRPr>
                    </a:p>
                  </a:txBody>
                  <a:tcPr marL="0" marR="0" marB="0" marT="7620"/>
                </a:tc>
              </a:tr>
              <a:tr h="193548">
                <a:tc>
                  <a:txBody>
                    <a:bodyPr/>
                    <a:lstStyle/>
                    <a:p>
                      <a:pPr algn="r" marR="19685">
                        <a:lnSpc>
                          <a:spcPct val="100000"/>
                        </a:lnSpc>
                        <a:spcBef>
                          <a:spcPts val="60"/>
                        </a:spcBef>
                      </a:pPr>
                      <a:r>
                        <a:rPr dirty="0" sz="1100">
                          <a:latin typeface="Cambria"/>
                          <a:cs typeface="Cambria"/>
                        </a:rPr>
                        <a:t>57</a:t>
                      </a:r>
                      <a:endParaRPr sz="1100">
                        <a:latin typeface="Cambria"/>
                        <a:cs typeface="Cambria"/>
                      </a:endParaRPr>
                    </a:p>
                  </a:txBody>
                  <a:tcPr marL="0" marR="0" marB="0" marT="7620"/>
                </a:tc>
              </a:tr>
              <a:tr h="188976">
                <a:tc>
                  <a:txBody>
                    <a:bodyPr/>
                    <a:lstStyle/>
                    <a:p>
                      <a:pPr algn="r" marR="19685">
                        <a:lnSpc>
                          <a:spcPct val="100000"/>
                        </a:lnSpc>
                        <a:spcBef>
                          <a:spcPts val="60"/>
                        </a:spcBef>
                      </a:pPr>
                      <a:r>
                        <a:rPr dirty="0" sz="1100">
                          <a:latin typeface="Cambria"/>
                          <a:cs typeface="Cambria"/>
                        </a:rPr>
                        <a:t>64</a:t>
                      </a:r>
                      <a:endParaRPr sz="1100">
                        <a:latin typeface="Cambria"/>
                        <a:cs typeface="Cambria"/>
                      </a:endParaRPr>
                    </a:p>
                  </a:txBody>
                  <a:tcPr marL="0" marR="0" marB="0" marT="7620"/>
                </a:tc>
              </a:tr>
              <a:tr h="188976">
                <a:tc>
                  <a:txBody>
                    <a:bodyPr/>
                    <a:lstStyle/>
                    <a:p>
                      <a:pPr algn="r" marR="19685">
                        <a:lnSpc>
                          <a:spcPct val="100000"/>
                        </a:lnSpc>
                        <a:spcBef>
                          <a:spcPts val="25"/>
                        </a:spcBef>
                      </a:pPr>
                      <a:r>
                        <a:rPr dirty="0" sz="1100">
                          <a:latin typeface="Cambria"/>
                          <a:cs typeface="Cambria"/>
                        </a:rPr>
                        <a:t>82</a:t>
                      </a:r>
                      <a:endParaRPr sz="1100">
                        <a:latin typeface="Cambria"/>
                        <a:cs typeface="Cambria"/>
                      </a:endParaRPr>
                    </a:p>
                  </a:txBody>
                  <a:tcPr marL="0" marR="0" marB="0" marT="3175"/>
                </a:tc>
              </a:tr>
              <a:tr h="193547">
                <a:tc>
                  <a:txBody>
                    <a:bodyPr/>
                    <a:lstStyle/>
                    <a:p>
                      <a:pPr algn="r" marR="19685">
                        <a:lnSpc>
                          <a:spcPct val="100000"/>
                        </a:lnSpc>
                        <a:spcBef>
                          <a:spcPts val="60"/>
                        </a:spcBef>
                      </a:pPr>
                      <a:r>
                        <a:rPr dirty="0" sz="1100">
                          <a:latin typeface="Cambria"/>
                          <a:cs typeface="Cambria"/>
                        </a:rPr>
                        <a:t>175</a:t>
                      </a:r>
                      <a:endParaRPr sz="1100">
                        <a:latin typeface="Cambria"/>
                        <a:cs typeface="Cambria"/>
                      </a:endParaRPr>
                    </a:p>
                  </a:txBody>
                  <a:tcPr marL="0" marR="0" marB="0" marT="7620"/>
                </a:tc>
              </a:tr>
              <a:tr h="387078">
                <a:tc>
                  <a:txBody>
                    <a:bodyPr/>
                    <a:lstStyle/>
                    <a:p>
                      <a:pPr algn="r" marR="19685">
                        <a:lnSpc>
                          <a:spcPct val="100000"/>
                        </a:lnSpc>
                        <a:spcBef>
                          <a:spcPts val="60"/>
                        </a:spcBef>
                      </a:pPr>
                      <a:r>
                        <a:rPr dirty="0" sz="1100">
                          <a:latin typeface="Cambria"/>
                          <a:cs typeface="Cambria"/>
                        </a:rPr>
                        <a:t>48</a:t>
                      </a:r>
                      <a:endParaRPr sz="1100">
                        <a:latin typeface="Cambria"/>
                        <a:cs typeface="Cambria"/>
                      </a:endParaRPr>
                    </a:p>
                  </a:txBody>
                  <a:tcPr marL="0" marR="0" marB="0" marT="7620">
                    <a:lnB w="12192">
                      <a:solidFill>
                        <a:srgbClr val="000000"/>
                      </a:solidFill>
                      <a:prstDash val="solid"/>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727961" y="4875850"/>
            <a:ext cx="3493135" cy="1957705"/>
          </a:xfrm>
          <a:prstGeom prst="rect">
            <a:avLst/>
          </a:prstGeom>
        </p:spPr>
        <p:txBody>
          <a:bodyPr wrap="square" lIns="0" tIns="0" rIns="0" bIns="0" rtlCol="0" vert="horz">
            <a:spAutoFit/>
          </a:bodyPr>
          <a:lstStyle/>
          <a:p>
            <a:pPr marL="12700" marR="34925">
              <a:lnSpc>
                <a:spcPct val="101699"/>
              </a:lnSpc>
            </a:pPr>
            <a:r>
              <a:rPr dirty="0" sz="1200" b="1">
                <a:latin typeface="Calibri"/>
                <a:cs typeface="Calibri"/>
              </a:rPr>
              <a:t>Each </a:t>
            </a:r>
            <a:r>
              <a:rPr dirty="0" sz="1200" spc="-5" b="1">
                <a:latin typeface="Calibri"/>
                <a:cs typeface="Calibri"/>
              </a:rPr>
              <a:t>Participant Will Receive: Your </a:t>
            </a:r>
            <a:r>
              <a:rPr dirty="0" sz="1200" spc="-10" b="1">
                <a:latin typeface="Calibri"/>
                <a:cs typeface="Calibri"/>
              </a:rPr>
              <a:t>First </a:t>
            </a:r>
            <a:r>
              <a:rPr dirty="0" sz="1200" spc="-5" b="1">
                <a:latin typeface="Calibri"/>
                <a:cs typeface="Calibri"/>
              </a:rPr>
              <a:t>Year: </a:t>
            </a:r>
            <a:r>
              <a:rPr dirty="0" sz="1200" b="1">
                <a:latin typeface="Calibri"/>
                <a:cs typeface="Calibri"/>
              </a:rPr>
              <a:t>How </a:t>
            </a:r>
            <a:r>
              <a:rPr dirty="0" sz="1200" spc="-5" b="1">
                <a:latin typeface="Calibri"/>
                <a:cs typeface="Calibri"/>
              </a:rPr>
              <a:t>to  </a:t>
            </a:r>
            <a:r>
              <a:rPr dirty="0" sz="1200" b="1">
                <a:latin typeface="Calibri"/>
                <a:cs typeface="Calibri"/>
              </a:rPr>
              <a:t>Survive </a:t>
            </a:r>
            <a:r>
              <a:rPr dirty="0" sz="1200" spc="-5" b="1">
                <a:latin typeface="Calibri"/>
                <a:cs typeface="Calibri"/>
              </a:rPr>
              <a:t>and Thrive as </a:t>
            </a:r>
            <a:r>
              <a:rPr dirty="0" sz="1200" b="1">
                <a:latin typeface="Calibri"/>
                <a:cs typeface="Calibri"/>
              </a:rPr>
              <a:t>a New</a:t>
            </a:r>
            <a:r>
              <a:rPr dirty="0" sz="1200" spc="-50" b="1">
                <a:latin typeface="Calibri"/>
                <a:cs typeface="Calibri"/>
              </a:rPr>
              <a:t> </a:t>
            </a:r>
            <a:r>
              <a:rPr dirty="0" sz="1200" spc="-5" b="1">
                <a:latin typeface="Calibri"/>
                <a:cs typeface="Calibri"/>
              </a:rPr>
              <a:t>Teacher.</a:t>
            </a:r>
            <a:endParaRPr sz="1200">
              <a:latin typeface="Calibri"/>
              <a:cs typeface="Calibri"/>
            </a:endParaRPr>
          </a:p>
          <a:p>
            <a:pPr marL="12700" marR="5080">
              <a:lnSpc>
                <a:spcPct val="101800"/>
              </a:lnSpc>
              <a:spcBef>
                <a:spcPts val="600"/>
              </a:spcBef>
            </a:pPr>
            <a:r>
              <a:rPr dirty="0" sz="1200" spc="-5">
                <a:latin typeface="Calibri"/>
                <a:cs typeface="Calibri"/>
              </a:rPr>
              <a:t>In this exciting workshop, internationally renowned  educator Todd Whitaker </a:t>
            </a:r>
            <a:r>
              <a:rPr dirty="0" sz="1200">
                <a:latin typeface="Calibri"/>
                <a:cs typeface="Calibri"/>
              </a:rPr>
              <a:t>teams </a:t>
            </a:r>
            <a:r>
              <a:rPr dirty="0" sz="1200" spc="-5">
                <a:latin typeface="Calibri"/>
                <a:cs typeface="Calibri"/>
              </a:rPr>
              <a:t>up with </a:t>
            </a:r>
            <a:r>
              <a:rPr dirty="0" sz="1200">
                <a:latin typeface="Calibri"/>
                <a:cs typeface="Calibri"/>
              </a:rPr>
              <a:t>his </a:t>
            </a:r>
            <a:r>
              <a:rPr dirty="0" sz="1200" spc="-5">
                <a:latin typeface="Calibri"/>
                <a:cs typeface="Calibri"/>
              </a:rPr>
              <a:t>daughters </a:t>
            </a:r>
            <a:r>
              <a:rPr dirty="0" sz="1200">
                <a:latin typeface="Calibri"/>
                <a:cs typeface="Calibri"/>
              </a:rPr>
              <a:t>-  </a:t>
            </a:r>
            <a:r>
              <a:rPr dirty="0" sz="1200" spc="-5">
                <a:latin typeface="Calibri"/>
                <a:cs typeface="Calibri"/>
              </a:rPr>
              <a:t>Madeline, an elementary teachers, and Katherine, </a:t>
            </a:r>
            <a:r>
              <a:rPr dirty="0" sz="1200">
                <a:latin typeface="Calibri"/>
                <a:cs typeface="Calibri"/>
              </a:rPr>
              <a:t>a  secondary </a:t>
            </a:r>
            <a:r>
              <a:rPr dirty="0" sz="1200" spc="-5">
                <a:latin typeface="Calibri"/>
                <a:cs typeface="Calibri"/>
              </a:rPr>
              <a:t>teacher </a:t>
            </a:r>
            <a:r>
              <a:rPr dirty="0" sz="1200">
                <a:latin typeface="Calibri"/>
                <a:cs typeface="Calibri"/>
              </a:rPr>
              <a:t>- </a:t>
            </a:r>
            <a:r>
              <a:rPr dirty="0" sz="1200" spc="-5">
                <a:latin typeface="Calibri"/>
                <a:cs typeface="Calibri"/>
              </a:rPr>
              <a:t>to share advice </a:t>
            </a:r>
            <a:r>
              <a:rPr dirty="0" sz="1200" spc="-10">
                <a:latin typeface="Calibri"/>
                <a:cs typeface="Calibri"/>
              </a:rPr>
              <a:t>and </a:t>
            </a:r>
            <a:r>
              <a:rPr dirty="0" sz="1200" spc="-5">
                <a:latin typeface="Calibri"/>
                <a:cs typeface="Calibri"/>
              </a:rPr>
              <a:t>inspiration. </a:t>
            </a:r>
            <a:r>
              <a:rPr dirty="0" sz="1200">
                <a:latin typeface="Calibri"/>
                <a:cs typeface="Calibri"/>
              </a:rPr>
              <a:t>All  are </a:t>
            </a:r>
            <a:r>
              <a:rPr dirty="0" sz="1200" spc="-5">
                <a:latin typeface="Calibri"/>
                <a:cs typeface="Calibri"/>
              </a:rPr>
              <a:t>coauthors </a:t>
            </a:r>
            <a:r>
              <a:rPr dirty="0" sz="1200" spc="-10">
                <a:latin typeface="Calibri"/>
                <a:cs typeface="Calibri"/>
              </a:rPr>
              <a:t>of </a:t>
            </a:r>
            <a:r>
              <a:rPr dirty="0" sz="1200">
                <a:latin typeface="Calibri"/>
                <a:cs typeface="Calibri"/>
              </a:rPr>
              <a:t>the </a:t>
            </a:r>
            <a:r>
              <a:rPr dirty="0" sz="1200" spc="-10">
                <a:latin typeface="Calibri"/>
                <a:cs typeface="Calibri"/>
              </a:rPr>
              <a:t>book, </a:t>
            </a:r>
            <a:r>
              <a:rPr dirty="0" sz="1200">
                <a:latin typeface="Calibri"/>
                <a:cs typeface="Calibri"/>
              </a:rPr>
              <a:t>Your First </a:t>
            </a:r>
            <a:r>
              <a:rPr dirty="0" sz="1200" spc="-5">
                <a:latin typeface="Calibri"/>
                <a:cs typeface="Calibri"/>
              </a:rPr>
              <a:t>Year! </a:t>
            </a:r>
            <a:r>
              <a:rPr dirty="0" sz="1200">
                <a:latin typeface="Calibri"/>
                <a:cs typeface="Calibri"/>
              </a:rPr>
              <a:t>They </a:t>
            </a:r>
            <a:r>
              <a:rPr dirty="0" sz="1200" spc="-10">
                <a:latin typeface="Calibri"/>
                <a:cs typeface="Calibri"/>
              </a:rPr>
              <a:t>offer  </a:t>
            </a:r>
            <a:r>
              <a:rPr dirty="0" sz="1200" spc="-5">
                <a:latin typeface="Calibri"/>
                <a:cs typeface="Calibri"/>
              </a:rPr>
              <a:t>step-by-step guidance for thriving </a:t>
            </a:r>
            <a:r>
              <a:rPr dirty="0" sz="1200" spc="-10">
                <a:latin typeface="Calibri"/>
                <a:cs typeface="Calibri"/>
              </a:rPr>
              <a:t>in </a:t>
            </a:r>
            <a:r>
              <a:rPr dirty="0" sz="1200" spc="-5">
                <a:latin typeface="Calibri"/>
                <a:cs typeface="Calibri"/>
              </a:rPr>
              <a:t>your first few </a:t>
            </a:r>
            <a:r>
              <a:rPr dirty="0" sz="1200">
                <a:latin typeface="Calibri"/>
                <a:cs typeface="Calibri"/>
              </a:rPr>
              <a:t>years  </a:t>
            </a:r>
            <a:r>
              <a:rPr dirty="0" sz="1200" spc="-5">
                <a:latin typeface="Calibri"/>
                <a:cs typeface="Calibri"/>
              </a:rPr>
              <a:t>of teaching </a:t>
            </a:r>
            <a:r>
              <a:rPr dirty="0" sz="1200" spc="-10">
                <a:latin typeface="Calibri"/>
                <a:cs typeface="Calibri"/>
              </a:rPr>
              <a:t>and </a:t>
            </a:r>
            <a:r>
              <a:rPr dirty="0" sz="1200" spc="-5">
                <a:latin typeface="Calibri"/>
                <a:cs typeface="Calibri"/>
              </a:rPr>
              <a:t>overcoming the challenges that many  </a:t>
            </a:r>
            <a:r>
              <a:rPr dirty="0" sz="1200">
                <a:latin typeface="Calibri"/>
                <a:cs typeface="Calibri"/>
              </a:rPr>
              <a:t>new </a:t>
            </a:r>
            <a:r>
              <a:rPr dirty="0" sz="1200" spc="-5">
                <a:latin typeface="Calibri"/>
                <a:cs typeface="Calibri"/>
              </a:rPr>
              <a:t>teachers</a:t>
            </a:r>
            <a:r>
              <a:rPr dirty="0" sz="1200" spc="-85">
                <a:latin typeface="Calibri"/>
                <a:cs typeface="Calibri"/>
              </a:rPr>
              <a:t> </a:t>
            </a:r>
            <a:r>
              <a:rPr dirty="0" sz="1200">
                <a:latin typeface="Calibri"/>
                <a:cs typeface="Calibri"/>
              </a:rPr>
              <a:t>face.</a:t>
            </a:r>
            <a:endParaRPr sz="1200">
              <a:latin typeface="Calibri"/>
              <a:cs typeface="Calibri"/>
            </a:endParaRPr>
          </a:p>
        </p:txBody>
      </p:sp>
      <p:sp>
        <p:nvSpPr>
          <p:cNvPr id="3" name="object 3"/>
          <p:cNvSpPr txBox="1"/>
          <p:nvPr/>
        </p:nvSpPr>
        <p:spPr>
          <a:xfrm>
            <a:off x="481076" y="6855841"/>
            <a:ext cx="944880" cy="203200"/>
          </a:xfrm>
          <a:prstGeom prst="rect">
            <a:avLst/>
          </a:prstGeom>
        </p:spPr>
        <p:txBody>
          <a:bodyPr wrap="square" lIns="0" tIns="0" rIns="0" bIns="0" rtlCol="0" vert="horz">
            <a:spAutoFit/>
          </a:bodyPr>
          <a:lstStyle/>
          <a:p>
            <a:pPr marL="12700">
              <a:lnSpc>
                <a:spcPct val="100000"/>
              </a:lnSpc>
            </a:pPr>
            <a:r>
              <a:rPr dirty="0" sz="1200">
                <a:latin typeface="Calibri"/>
                <a:cs typeface="Calibri"/>
              </a:rPr>
              <a:t>Topics</a:t>
            </a:r>
            <a:r>
              <a:rPr dirty="0" sz="1200" spc="-90">
                <a:latin typeface="Calibri"/>
                <a:cs typeface="Calibri"/>
              </a:rPr>
              <a:t> </a:t>
            </a:r>
            <a:r>
              <a:rPr dirty="0" sz="1200" spc="-5">
                <a:latin typeface="Calibri"/>
                <a:cs typeface="Calibri"/>
              </a:rPr>
              <a:t>include:</a:t>
            </a:r>
            <a:endParaRPr sz="1200">
              <a:latin typeface="Calibri"/>
              <a:cs typeface="Calibri"/>
            </a:endParaRPr>
          </a:p>
        </p:txBody>
      </p:sp>
      <p:sp>
        <p:nvSpPr>
          <p:cNvPr id="4" name="object 4"/>
          <p:cNvSpPr txBox="1"/>
          <p:nvPr/>
        </p:nvSpPr>
        <p:spPr>
          <a:xfrm>
            <a:off x="709676" y="7070725"/>
            <a:ext cx="4285615" cy="1776730"/>
          </a:xfrm>
          <a:prstGeom prst="rect">
            <a:avLst/>
          </a:prstGeom>
        </p:spPr>
        <p:txBody>
          <a:bodyPr wrap="square" lIns="0" tIns="0" rIns="0" bIns="0" rtlCol="0" vert="horz">
            <a:spAutoFit/>
          </a:bodyPr>
          <a:lstStyle/>
          <a:p>
            <a:pPr marL="241300" indent="-228600">
              <a:lnSpc>
                <a:spcPct val="100000"/>
              </a:lnSpc>
              <a:buSzPct val="83333"/>
              <a:buFont typeface="Symbol"/>
              <a:buChar char=""/>
              <a:tabLst>
                <a:tab pos="241300" algn="l"/>
                <a:tab pos="241935" algn="l"/>
              </a:tabLst>
            </a:pPr>
            <a:r>
              <a:rPr dirty="0" sz="1200" spc="-5">
                <a:latin typeface="Calibri"/>
                <a:cs typeface="Calibri"/>
              </a:rPr>
              <a:t>Developing specific language </a:t>
            </a:r>
            <a:r>
              <a:rPr dirty="0" sz="1200">
                <a:latin typeface="Calibri"/>
                <a:cs typeface="Calibri"/>
              </a:rPr>
              <a:t>for </a:t>
            </a:r>
            <a:r>
              <a:rPr dirty="0" sz="1200" spc="-5">
                <a:latin typeface="Calibri"/>
                <a:cs typeface="Calibri"/>
              </a:rPr>
              <a:t>communicating with</a:t>
            </a:r>
            <a:r>
              <a:rPr dirty="0" sz="1200" spc="55">
                <a:latin typeface="Calibri"/>
                <a:cs typeface="Calibri"/>
              </a:rPr>
              <a:t> </a:t>
            </a:r>
            <a:r>
              <a:rPr dirty="0" sz="1200" spc="-5">
                <a:latin typeface="Calibri"/>
                <a:cs typeface="Calibri"/>
              </a:rPr>
              <a:t>parents</a:t>
            </a:r>
            <a:endParaRPr sz="1200">
              <a:latin typeface="Calibri"/>
              <a:cs typeface="Calibri"/>
            </a:endParaRPr>
          </a:p>
          <a:p>
            <a:pPr marL="241300" indent="-228600">
              <a:lnSpc>
                <a:spcPct val="100000"/>
              </a:lnSpc>
              <a:spcBef>
                <a:spcPts val="260"/>
              </a:spcBef>
              <a:buSzPct val="83333"/>
              <a:buFont typeface="Symbol"/>
              <a:buChar char=""/>
              <a:tabLst>
                <a:tab pos="241300" algn="l"/>
                <a:tab pos="241935" algn="l"/>
              </a:tabLst>
            </a:pPr>
            <a:r>
              <a:rPr dirty="0" sz="1200">
                <a:latin typeface="Calibri"/>
                <a:cs typeface="Calibri"/>
              </a:rPr>
              <a:t>Learning </a:t>
            </a:r>
            <a:r>
              <a:rPr dirty="0" sz="1200" spc="-5">
                <a:latin typeface="Calibri"/>
                <a:cs typeface="Calibri"/>
              </a:rPr>
              <a:t>how to establish </a:t>
            </a:r>
            <a:r>
              <a:rPr dirty="0" sz="1200">
                <a:latin typeface="Calibri"/>
                <a:cs typeface="Calibri"/>
              </a:rPr>
              <a:t>classroom </a:t>
            </a:r>
            <a:r>
              <a:rPr dirty="0" sz="1200" spc="-5">
                <a:latin typeface="Calibri"/>
                <a:cs typeface="Calibri"/>
              </a:rPr>
              <a:t>management</a:t>
            </a:r>
            <a:r>
              <a:rPr dirty="0" sz="1200" spc="-10">
                <a:latin typeface="Calibri"/>
                <a:cs typeface="Calibri"/>
              </a:rPr>
              <a:t> </a:t>
            </a:r>
            <a:r>
              <a:rPr dirty="0" sz="1200" spc="-5">
                <a:latin typeface="Calibri"/>
                <a:cs typeface="Calibri"/>
              </a:rPr>
              <a:t>skills</a:t>
            </a:r>
            <a:endParaRPr sz="1200">
              <a:latin typeface="Calibri"/>
              <a:cs typeface="Calibri"/>
            </a:endParaRPr>
          </a:p>
          <a:p>
            <a:pPr marL="241300" indent="-228600">
              <a:lnSpc>
                <a:spcPct val="100000"/>
              </a:lnSpc>
              <a:spcBef>
                <a:spcPts val="250"/>
              </a:spcBef>
              <a:buSzPct val="83333"/>
              <a:buFont typeface="Symbol"/>
              <a:buChar char=""/>
              <a:tabLst>
                <a:tab pos="241300" algn="l"/>
                <a:tab pos="241935" algn="l"/>
              </a:tabLst>
            </a:pPr>
            <a:r>
              <a:rPr dirty="0" sz="1200" spc="-10">
                <a:latin typeface="Calibri"/>
                <a:cs typeface="Calibri"/>
              </a:rPr>
              <a:t>Setting </a:t>
            </a:r>
            <a:r>
              <a:rPr dirty="0" sz="1200" spc="-5">
                <a:latin typeface="Calibri"/>
                <a:cs typeface="Calibri"/>
              </a:rPr>
              <a:t>up the classroom </a:t>
            </a:r>
            <a:r>
              <a:rPr dirty="0" sz="1200">
                <a:latin typeface="Calibri"/>
                <a:cs typeface="Calibri"/>
              </a:rPr>
              <a:t>and </a:t>
            </a:r>
            <a:r>
              <a:rPr dirty="0" sz="1200" spc="-5">
                <a:latin typeface="Calibri"/>
                <a:cs typeface="Calibri"/>
              </a:rPr>
              <a:t>establishing procedures </a:t>
            </a:r>
            <a:r>
              <a:rPr dirty="0" sz="1200" spc="-10">
                <a:latin typeface="Calibri"/>
                <a:cs typeface="Calibri"/>
              </a:rPr>
              <a:t>and</a:t>
            </a:r>
            <a:r>
              <a:rPr dirty="0" sz="1200" spc="70">
                <a:latin typeface="Calibri"/>
                <a:cs typeface="Calibri"/>
              </a:rPr>
              <a:t> </a:t>
            </a:r>
            <a:r>
              <a:rPr dirty="0" sz="1200">
                <a:latin typeface="Calibri"/>
                <a:cs typeface="Calibri"/>
              </a:rPr>
              <a:t>rules</a:t>
            </a:r>
            <a:endParaRPr sz="1200">
              <a:latin typeface="Calibri"/>
              <a:cs typeface="Calibri"/>
            </a:endParaRPr>
          </a:p>
          <a:p>
            <a:pPr marL="241300" indent="-228600">
              <a:lnSpc>
                <a:spcPct val="100000"/>
              </a:lnSpc>
              <a:spcBef>
                <a:spcPts val="260"/>
              </a:spcBef>
              <a:buSzPct val="83333"/>
              <a:buFont typeface="Symbol"/>
              <a:buChar char=""/>
              <a:tabLst>
                <a:tab pos="241300" algn="l"/>
                <a:tab pos="241935" algn="l"/>
              </a:tabLst>
            </a:pPr>
            <a:r>
              <a:rPr dirty="0" sz="1200" spc="-5">
                <a:latin typeface="Calibri"/>
                <a:cs typeface="Calibri"/>
              </a:rPr>
              <a:t>Planning effective</a:t>
            </a:r>
            <a:r>
              <a:rPr dirty="0" sz="1200" spc="-65">
                <a:latin typeface="Calibri"/>
                <a:cs typeface="Calibri"/>
              </a:rPr>
              <a:t> </a:t>
            </a:r>
            <a:r>
              <a:rPr dirty="0" sz="1200" spc="-5">
                <a:latin typeface="Calibri"/>
                <a:cs typeface="Calibri"/>
              </a:rPr>
              <a:t>lessons</a:t>
            </a:r>
            <a:endParaRPr sz="1200">
              <a:latin typeface="Calibri"/>
              <a:cs typeface="Calibri"/>
            </a:endParaRPr>
          </a:p>
          <a:p>
            <a:pPr marL="241300" marR="377825" indent="-228600">
              <a:lnSpc>
                <a:spcPct val="76700"/>
              </a:lnSpc>
              <a:spcBef>
                <a:spcPts val="585"/>
              </a:spcBef>
              <a:buSzPct val="83333"/>
              <a:buFont typeface="Symbol"/>
              <a:buChar char=""/>
              <a:tabLst>
                <a:tab pos="241300" algn="l"/>
                <a:tab pos="241935" algn="l"/>
              </a:tabLst>
            </a:pPr>
            <a:r>
              <a:rPr dirty="0" sz="1200" spc="-5">
                <a:latin typeface="Calibri"/>
                <a:cs typeface="Calibri"/>
              </a:rPr>
              <a:t>Managing </a:t>
            </a:r>
            <a:r>
              <a:rPr dirty="0" sz="1200">
                <a:latin typeface="Calibri"/>
                <a:cs typeface="Calibri"/>
              </a:rPr>
              <a:t>your </a:t>
            </a:r>
            <a:r>
              <a:rPr dirty="0" sz="1200" spc="-5">
                <a:latin typeface="Calibri"/>
                <a:cs typeface="Calibri"/>
              </a:rPr>
              <a:t>own emotions </a:t>
            </a:r>
            <a:r>
              <a:rPr dirty="0" sz="1200" spc="-10">
                <a:latin typeface="Calibri"/>
                <a:cs typeface="Calibri"/>
              </a:rPr>
              <a:t>in </a:t>
            </a:r>
            <a:r>
              <a:rPr dirty="0" sz="1200">
                <a:latin typeface="Calibri"/>
                <a:cs typeface="Calibri"/>
              </a:rPr>
              <a:t>the classroom </a:t>
            </a:r>
            <a:r>
              <a:rPr dirty="0" sz="1200" spc="-5">
                <a:latin typeface="Calibri"/>
                <a:cs typeface="Calibri"/>
              </a:rPr>
              <a:t>and dealing  effectively with</a:t>
            </a:r>
            <a:r>
              <a:rPr dirty="0" sz="1200" spc="-45">
                <a:latin typeface="Calibri"/>
                <a:cs typeface="Calibri"/>
              </a:rPr>
              <a:t> </a:t>
            </a:r>
            <a:r>
              <a:rPr dirty="0" sz="1200" spc="-5">
                <a:latin typeface="Calibri"/>
                <a:cs typeface="Calibri"/>
              </a:rPr>
              <a:t>misbehavior</a:t>
            </a:r>
            <a:endParaRPr sz="1200">
              <a:latin typeface="Calibri"/>
              <a:cs typeface="Calibri"/>
            </a:endParaRPr>
          </a:p>
          <a:p>
            <a:pPr marL="241300" marR="5080" indent="-228600">
              <a:lnSpc>
                <a:spcPct val="76700"/>
              </a:lnSpc>
              <a:spcBef>
                <a:spcPts val="585"/>
              </a:spcBef>
              <a:buSzPct val="83333"/>
              <a:buFont typeface="Symbol"/>
              <a:buChar char=""/>
              <a:tabLst>
                <a:tab pos="241300" algn="l"/>
                <a:tab pos="241935" algn="l"/>
              </a:tabLst>
            </a:pPr>
            <a:r>
              <a:rPr dirty="0" sz="1200" spc="-5">
                <a:latin typeface="Calibri"/>
                <a:cs typeface="Calibri"/>
              </a:rPr>
              <a:t>Working with peers, administrators, and parents to build support  systems and foster</a:t>
            </a:r>
            <a:r>
              <a:rPr dirty="0" sz="1200" spc="5">
                <a:latin typeface="Calibri"/>
                <a:cs typeface="Calibri"/>
              </a:rPr>
              <a:t> </a:t>
            </a:r>
            <a:r>
              <a:rPr dirty="0" sz="1200" spc="-5">
                <a:latin typeface="Calibri"/>
                <a:cs typeface="Calibri"/>
              </a:rPr>
              <a:t>collaboration</a:t>
            </a:r>
            <a:endParaRPr sz="1200">
              <a:latin typeface="Calibri"/>
              <a:cs typeface="Calibri"/>
            </a:endParaRPr>
          </a:p>
          <a:p>
            <a:pPr marL="241300" indent="-228600">
              <a:lnSpc>
                <a:spcPct val="100000"/>
              </a:lnSpc>
              <a:spcBef>
                <a:spcPts val="245"/>
              </a:spcBef>
              <a:buSzPct val="83333"/>
              <a:buFont typeface="Symbol"/>
              <a:buChar char=""/>
              <a:tabLst>
                <a:tab pos="241300" algn="l"/>
                <a:tab pos="241935" algn="l"/>
              </a:tabLst>
            </a:pPr>
            <a:r>
              <a:rPr dirty="0" sz="1200" spc="-5">
                <a:latin typeface="Calibri"/>
                <a:cs typeface="Calibri"/>
              </a:rPr>
              <a:t>Opportunity to collaborate </a:t>
            </a:r>
            <a:r>
              <a:rPr dirty="0" sz="1200" spc="-10">
                <a:latin typeface="Calibri"/>
                <a:cs typeface="Calibri"/>
              </a:rPr>
              <a:t>and </a:t>
            </a:r>
            <a:r>
              <a:rPr dirty="0" sz="1200" spc="-5">
                <a:latin typeface="Calibri"/>
                <a:cs typeface="Calibri"/>
              </a:rPr>
              <a:t>connect with</a:t>
            </a:r>
            <a:r>
              <a:rPr dirty="0" sz="1200" spc="45">
                <a:latin typeface="Calibri"/>
                <a:cs typeface="Calibri"/>
              </a:rPr>
              <a:t> </a:t>
            </a:r>
            <a:r>
              <a:rPr dirty="0" sz="1200" spc="-5">
                <a:latin typeface="Calibri"/>
                <a:cs typeface="Calibri"/>
              </a:rPr>
              <a:t>peers</a:t>
            </a:r>
            <a:endParaRPr sz="1200">
              <a:latin typeface="Calibri"/>
              <a:cs typeface="Calibri"/>
            </a:endParaRPr>
          </a:p>
        </p:txBody>
      </p:sp>
      <p:sp>
        <p:nvSpPr>
          <p:cNvPr id="5" name="object 5"/>
          <p:cNvSpPr txBox="1"/>
          <p:nvPr/>
        </p:nvSpPr>
        <p:spPr>
          <a:xfrm>
            <a:off x="5547740" y="5100594"/>
            <a:ext cx="1820545" cy="3281679"/>
          </a:xfrm>
          <a:prstGeom prst="rect">
            <a:avLst/>
          </a:prstGeom>
        </p:spPr>
        <p:txBody>
          <a:bodyPr wrap="square" lIns="0" tIns="0" rIns="0" bIns="0" rtlCol="0" vert="horz">
            <a:spAutoFit/>
          </a:bodyPr>
          <a:lstStyle/>
          <a:p>
            <a:pPr marL="12700" marR="5080">
              <a:lnSpc>
                <a:spcPct val="113399"/>
              </a:lnSpc>
            </a:pPr>
            <a:r>
              <a:rPr dirty="0" sz="1050" b="1">
                <a:latin typeface="Arial"/>
                <a:cs typeface="Arial"/>
              </a:rPr>
              <a:t>Dr. Todd </a:t>
            </a:r>
            <a:r>
              <a:rPr dirty="0" sz="1050" spc="-5" b="1">
                <a:latin typeface="Arial"/>
                <a:cs typeface="Arial"/>
              </a:rPr>
              <a:t>Whitaker is </a:t>
            </a:r>
            <a:r>
              <a:rPr dirty="0" sz="1050" b="1">
                <a:latin typeface="Arial"/>
                <a:cs typeface="Arial"/>
              </a:rPr>
              <a:t>a  </a:t>
            </a:r>
            <a:r>
              <a:rPr dirty="0" sz="1050" spc="-5" b="1">
                <a:latin typeface="Arial"/>
                <a:cs typeface="Arial"/>
              </a:rPr>
              <a:t>Distinguished Adjunct  Professor </a:t>
            </a:r>
            <a:r>
              <a:rPr dirty="0" sz="1050" b="1">
                <a:latin typeface="Arial"/>
                <a:cs typeface="Arial"/>
              </a:rPr>
              <a:t>at the </a:t>
            </a:r>
            <a:r>
              <a:rPr dirty="0" sz="1050" spc="-5" b="1">
                <a:latin typeface="Arial"/>
                <a:cs typeface="Arial"/>
              </a:rPr>
              <a:t>University  </a:t>
            </a:r>
            <a:r>
              <a:rPr dirty="0" sz="1050" b="1">
                <a:latin typeface="Arial"/>
                <a:cs typeface="Arial"/>
              </a:rPr>
              <a:t>of Missouri-Columbia </a:t>
            </a:r>
            <a:r>
              <a:rPr dirty="0" sz="1050" spc="-5" b="1">
                <a:latin typeface="Arial"/>
                <a:cs typeface="Arial"/>
              </a:rPr>
              <a:t>in </a:t>
            </a:r>
            <a:r>
              <a:rPr dirty="0" sz="1050" b="1">
                <a:latin typeface="Arial"/>
                <a:cs typeface="Arial"/>
              </a:rPr>
              <a:t>the  Educational </a:t>
            </a:r>
            <a:r>
              <a:rPr dirty="0" sz="1050" spc="-5" b="1">
                <a:latin typeface="Arial"/>
                <a:cs typeface="Arial"/>
              </a:rPr>
              <a:t>Leadership </a:t>
            </a:r>
            <a:r>
              <a:rPr dirty="0" sz="1050" b="1">
                <a:latin typeface="Arial"/>
                <a:cs typeface="Arial"/>
              </a:rPr>
              <a:t>and  Policy </a:t>
            </a:r>
            <a:r>
              <a:rPr dirty="0" sz="1050" spc="-5" b="1">
                <a:latin typeface="Arial"/>
                <a:cs typeface="Arial"/>
              </a:rPr>
              <a:t>Analysis </a:t>
            </a:r>
            <a:r>
              <a:rPr dirty="0" sz="1050" b="1">
                <a:latin typeface="Arial"/>
                <a:cs typeface="Arial"/>
              </a:rPr>
              <a:t>department.  Dr. </a:t>
            </a:r>
            <a:r>
              <a:rPr dirty="0" sz="1050" spc="-5" b="1">
                <a:latin typeface="Arial"/>
                <a:cs typeface="Arial"/>
              </a:rPr>
              <a:t>Whitaker’s </a:t>
            </a:r>
            <a:r>
              <a:rPr dirty="0" sz="1050" b="1">
                <a:latin typeface="Arial"/>
                <a:cs typeface="Arial"/>
              </a:rPr>
              <a:t>message  about the </a:t>
            </a:r>
            <a:r>
              <a:rPr dirty="0" sz="1050" spc="-5" b="1">
                <a:latin typeface="Arial"/>
                <a:cs typeface="Arial"/>
              </a:rPr>
              <a:t>importance </a:t>
            </a:r>
            <a:r>
              <a:rPr dirty="0" sz="1050" b="1">
                <a:latin typeface="Arial"/>
                <a:cs typeface="Arial"/>
              </a:rPr>
              <a:t>of  teaching has </a:t>
            </a:r>
            <a:r>
              <a:rPr dirty="0" sz="1050" spc="-5" b="1">
                <a:latin typeface="Arial"/>
                <a:cs typeface="Arial"/>
              </a:rPr>
              <a:t>resonated</a:t>
            </a:r>
            <a:r>
              <a:rPr dirty="0" sz="1050" spc="-55" b="1">
                <a:latin typeface="Arial"/>
                <a:cs typeface="Arial"/>
              </a:rPr>
              <a:t> </a:t>
            </a:r>
            <a:r>
              <a:rPr dirty="0" sz="1050" spc="-5" b="1">
                <a:latin typeface="Arial"/>
                <a:cs typeface="Arial"/>
              </a:rPr>
              <a:t>with  </a:t>
            </a:r>
            <a:r>
              <a:rPr dirty="0" sz="1050" b="1">
                <a:latin typeface="Arial"/>
                <a:cs typeface="Arial"/>
              </a:rPr>
              <a:t>hundreds of </a:t>
            </a:r>
            <a:r>
              <a:rPr dirty="0" sz="1050" spc="-5" b="1">
                <a:latin typeface="Arial"/>
                <a:cs typeface="Arial"/>
              </a:rPr>
              <a:t>thousands </a:t>
            </a:r>
            <a:r>
              <a:rPr dirty="0" sz="1050" b="1">
                <a:latin typeface="Arial"/>
                <a:cs typeface="Arial"/>
              </a:rPr>
              <a:t>of  educators </a:t>
            </a:r>
            <a:r>
              <a:rPr dirty="0" sz="1050" spc="-5" b="1">
                <a:latin typeface="Arial"/>
                <a:cs typeface="Arial"/>
              </a:rPr>
              <a:t>around the world.  </a:t>
            </a:r>
            <a:r>
              <a:rPr dirty="0" sz="1050" b="1">
                <a:latin typeface="Arial"/>
                <a:cs typeface="Arial"/>
              </a:rPr>
              <a:t>He </a:t>
            </a:r>
            <a:r>
              <a:rPr dirty="0" sz="1050" spc="-5" b="1">
                <a:latin typeface="Arial"/>
                <a:cs typeface="Arial"/>
              </a:rPr>
              <a:t>is </a:t>
            </a:r>
            <a:r>
              <a:rPr dirty="0" sz="1050" b="1">
                <a:latin typeface="Arial"/>
                <a:cs typeface="Arial"/>
              </a:rPr>
              <a:t>one of the </a:t>
            </a:r>
            <a:r>
              <a:rPr dirty="0" sz="1050" spc="-5" b="1">
                <a:latin typeface="Arial"/>
                <a:cs typeface="Arial"/>
              </a:rPr>
              <a:t>nation’s  leading authorities on staff  motivation, </a:t>
            </a:r>
            <a:r>
              <a:rPr dirty="0" sz="1050" b="1">
                <a:latin typeface="Arial"/>
                <a:cs typeface="Arial"/>
              </a:rPr>
              <a:t>teacher  </a:t>
            </a:r>
            <a:r>
              <a:rPr dirty="0" sz="1050" spc="-5" b="1">
                <a:latin typeface="Arial"/>
                <a:cs typeface="Arial"/>
              </a:rPr>
              <a:t>leadership, and principal  </a:t>
            </a:r>
            <a:r>
              <a:rPr dirty="0" sz="1050" b="1">
                <a:latin typeface="Arial"/>
                <a:cs typeface="Arial"/>
              </a:rPr>
              <a:t>effectiveness.</a:t>
            </a:r>
            <a:endParaRPr sz="1050">
              <a:latin typeface="Arial"/>
              <a:cs typeface="Arial"/>
            </a:endParaRPr>
          </a:p>
          <a:p>
            <a:pPr marL="12700" marR="271780">
              <a:lnSpc>
                <a:spcPct val="113300"/>
              </a:lnSpc>
            </a:pPr>
            <a:r>
              <a:rPr dirty="0" sz="1050" b="1">
                <a:latin typeface="Arial"/>
                <a:cs typeface="Arial"/>
              </a:rPr>
              <a:t>Dr. Whitaker has</a:t>
            </a:r>
            <a:r>
              <a:rPr dirty="0" sz="1050" spc="-114" b="1">
                <a:latin typeface="Arial"/>
                <a:cs typeface="Arial"/>
              </a:rPr>
              <a:t> </a:t>
            </a:r>
            <a:r>
              <a:rPr dirty="0" sz="1050" b="1">
                <a:latin typeface="Arial"/>
                <a:cs typeface="Arial"/>
              </a:rPr>
              <a:t>written  over 50</a:t>
            </a:r>
            <a:r>
              <a:rPr dirty="0" sz="1050" spc="-110" b="1">
                <a:latin typeface="Arial"/>
                <a:cs typeface="Arial"/>
              </a:rPr>
              <a:t> </a:t>
            </a:r>
            <a:r>
              <a:rPr dirty="0" sz="1050" b="1">
                <a:latin typeface="Arial"/>
                <a:cs typeface="Arial"/>
              </a:rPr>
              <a:t>books.</a:t>
            </a:r>
            <a:endParaRPr sz="1050">
              <a:latin typeface="Arial"/>
              <a:cs typeface="Arial"/>
            </a:endParaRPr>
          </a:p>
        </p:txBody>
      </p:sp>
      <p:sp>
        <p:nvSpPr>
          <p:cNvPr id="6" name="object 6"/>
          <p:cNvSpPr txBox="1"/>
          <p:nvPr/>
        </p:nvSpPr>
        <p:spPr>
          <a:xfrm>
            <a:off x="467359" y="3299079"/>
            <a:ext cx="3186430" cy="1421765"/>
          </a:xfrm>
          <a:prstGeom prst="rect">
            <a:avLst/>
          </a:prstGeom>
        </p:spPr>
        <p:txBody>
          <a:bodyPr wrap="square" lIns="0" tIns="0" rIns="0" bIns="0" rtlCol="0" vert="horz">
            <a:spAutoFit/>
          </a:bodyPr>
          <a:lstStyle/>
          <a:p>
            <a:pPr marL="12700">
              <a:lnSpc>
                <a:spcPts val="2275"/>
              </a:lnSpc>
            </a:pPr>
            <a:r>
              <a:rPr dirty="0" sz="2000" spc="-25">
                <a:solidFill>
                  <a:srgbClr val="DA273D"/>
                </a:solidFill>
                <a:latin typeface="Impact"/>
                <a:cs typeface="Impact"/>
              </a:rPr>
              <a:t>FRIDAY</a:t>
            </a:r>
            <a:endParaRPr sz="2000">
              <a:latin typeface="Impact"/>
              <a:cs typeface="Impact"/>
            </a:endParaRPr>
          </a:p>
          <a:p>
            <a:pPr marL="12700">
              <a:lnSpc>
                <a:spcPts val="2275"/>
              </a:lnSpc>
            </a:pPr>
            <a:r>
              <a:rPr dirty="0" sz="2000">
                <a:solidFill>
                  <a:srgbClr val="DA273D"/>
                </a:solidFill>
                <a:latin typeface="Impact"/>
                <a:cs typeface="Impact"/>
              </a:rPr>
              <a:t>September</a:t>
            </a:r>
            <a:r>
              <a:rPr dirty="0" sz="2000" spc="-90">
                <a:solidFill>
                  <a:srgbClr val="DA273D"/>
                </a:solidFill>
                <a:latin typeface="Impact"/>
                <a:cs typeface="Impact"/>
              </a:rPr>
              <a:t> </a:t>
            </a:r>
            <a:r>
              <a:rPr dirty="0" sz="2000" spc="-5">
                <a:solidFill>
                  <a:srgbClr val="DA273D"/>
                </a:solidFill>
                <a:latin typeface="Impact"/>
                <a:cs typeface="Impact"/>
              </a:rPr>
              <a:t>29</a:t>
            </a:r>
            <a:r>
              <a:rPr dirty="0" baseline="39682" sz="1575" spc="-7">
                <a:solidFill>
                  <a:srgbClr val="DA273D"/>
                </a:solidFill>
                <a:latin typeface="Impact"/>
                <a:cs typeface="Impact"/>
              </a:rPr>
              <a:t>th</a:t>
            </a:r>
            <a:endParaRPr baseline="39682" sz="1575">
              <a:latin typeface="Impact"/>
              <a:cs typeface="Impact"/>
            </a:endParaRPr>
          </a:p>
          <a:p>
            <a:pPr marL="26034">
              <a:lnSpc>
                <a:spcPct val="100000"/>
              </a:lnSpc>
              <a:spcBef>
                <a:spcPts val="175"/>
              </a:spcBef>
            </a:pPr>
            <a:r>
              <a:rPr dirty="0" sz="1200" spc="-5">
                <a:latin typeface="Calibri"/>
                <a:cs typeface="Calibri"/>
              </a:rPr>
              <a:t>Registration Fee:  $189 / Groups of </a:t>
            </a:r>
            <a:r>
              <a:rPr dirty="0" sz="1200">
                <a:latin typeface="Calibri"/>
                <a:cs typeface="Calibri"/>
              </a:rPr>
              <a:t>4 or </a:t>
            </a:r>
            <a:r>
              <a:rPr dirty="0" sz="1200" spc="-5">
                <a:latin typeface="Calibri"/>
                <a:cs typeface="Calibri"/>
              </a:rPr>
              <a:t>more</a:t>
            </a:r>
            <a:r>
              <a:rPr dirty="0" sz="1200" spc="45">
                <a:latin typeface="Calibri"/>
                <a:cs typeface="Calibri"/>
              </a:rPr>
              <a:t> </a:t>
            </a:r>
            <a:r>
              <a:rPr dirty="0" sz="1200" spc="-5">
                <a:latin typeface="Calibri"/>
                <a:cs typeface="Calibri"/>
              </a:rPr>
              <a:t>$149</a:t>
            </a:r>
            <a:endParaRPr sz="1200">
              <a:latin typeface="Calibri"/>
              <a:cs typeface="Calibri"/>
            </a:endParaRPr>
          </a:p>
          <a:p>
            <a:pPr marL="26034" marR="1354455">
              <a:lnSpc>
                <a:spcPts val="1220"/>
              </a:lnSpc>
              <a:spcBef>
                <a:spcPts val="40"/>
              </a:spcBef>
            </a:pPr>
            <a:r>
              <a:rPr dirty="0" sz="1000" spc="-5">
                <a:latin typeface="Calibri"/>
                <a:cs typeface="Calibri"/>
              </a:rPr>
              <a:t>9:00 am - 3:00 pm (lunch included)  Courtyard </a:t>
            </a:r>
            <a:r>
              <a:rPr dirty="0" sz="1000">
                <a:latin typeface="Calibri"/>
                <a:cs typeface="Calibri"/>
              </a:rPr>
              <a:t>by</a:t>
            </a:r>
            <a:r>
              <a:rPr dirty="0" sz="1000" spc="-30">
                <a:latin typeface="Calibri"/>
                <a:cs typeface="Calibri"/>
              </a:rPr>
              <a:t> </a:t>
            </a:r>
            <a:r>
              <a:rPr dirty="0" sz="1000" spc="-10">
                <a:latin typeface="Calibri"/>
                <a:cs typeface="Calibri"/>
              </a:rPr>
              <a:t>Marriott</a:t>
            </a:r>
            <a:endParaRPr sz="1000">
              <a:latin typeface="Calibri"/>
              <a:cs typeface="Calibri"/>
            </a:endParaRPr>
          </a:p>
          <a:p>
            <a:pPr marL="26034" marR="1653539">
              <a:lnSpc>
                <a:spcPts val="1210"/>
              </a:lnSpc>
              <a:spcBef>
                <a:spcPts val="10"/>
              </a:spcBef>
            </a:pPr>
            <a:r>
              <a:rPr dirty="0" sz="1000" spc="-5">
                <a:latin typeface="Calibri"/>
                <a:cs typeface="Calibri"/>
              </a:rPr>
              <a:t>3301 Lemone Industrial Blvd.  Columbia, MO</a:t>
            </a:r>
            <a:r>
              <a:rPr dirty="0" sz="1000" spc="155">
                <a:latin typeface="Calibri"/>
                <a:cs typeface="Calibri"/>
              </a:rPr>
              <a:t> </a:t>
            </a:r>
            <a:r>
              <a:rPr dirty="0" sz="1000">
                <a:latin typeface="Calibri"/>
                <a:cs typeface="Calibri"/>
              </a:rPr>
              <a:t>65201</a:t>
            </a:r>
            <a:endParaRPr sz="1000">
              <a:latin typeface="Calibri"/>
              <a:cs typeface="Calibri"/>
            </a:endParaRPr>
          </a:p>
        </p:txBody>
      </p:sp>
      <p:sp>
        <p:nvSpPr>
          <p:cNvPr id="7" name="object 7"/>
          <p:cNvSpPr txBox="1"/>
          <p:nvPr/>
        </p:nvSpPr>
        <p:spPr>
          <a:xfrm>
            <a:off x="481076" y="9279514"/>
            <a:ext cx="2846070" cy="573405"/>
          </a:xfrm>
          <a:prstGeom prst="rect">
            <a:avLst/>
          </a:prstGeom>
        </p:spPr>
        <p:txBody>
          <a:bodyPr wrap="square" lIns="0" tIns="0" rIns="0" bIns="0" rtlCol="0" vert="horz">
            <a:spAutoFit/>
          </a:bodyPr>
          <a:lstStyle/>
          <a:p>
            <a:pPr marL="12700" marR="5080">
              <a:lnSpc>
                <a:spcPct val="107400"/>
              </a:lnSpc>
            </a:pPr>
            <a:r>
              <a:rPr dirty="0" sz="1200" spc="-5" b="1">
                <a:latin typeface="Arial Black"/>
                <a:cs typeface="Arial Black"/>
              </a:rPr>
              <a:t>Register Today!  </a:t>
            </a:r>
            <a:r>
              <a:rPr dirty="0" sz="1200" spc="-5" b="1">
                <a:solidFill>
                  <a:srgbClr val="D6162E"/>
                </a:solidFill>
                <a:latin typeface="Arial Black"/>
                <a:cs typeface="Arial Black"/>
              </a:rPr>
              <a:t>maesp.com/Great-New-Teachers  </a:t>
            </a:r>
            <a:r>
              <a:rPr dirty="0" sz="1000" spc="-5">
                <a:latin typeface="Arial"/>
                <a:cs typeface="Arial"/>
              </a:rPr>
              <a:t>For </a:t>
            </a:r>
            <a:r>
              <a:rPr dirty="0" sz="1000">
                <a:latin typeface="Arial"/>
                <a:cs typeface="Arial"/>
              </a:rPr>
              <a:t>more </a:t>
            </a:r>
            <a:r>
              <a:rPr dirty="0" sz="1000" spc="-5">
                <a:latin typeface="Arial"/>
                <a:cs typeface="Arial"/>
              </a:rPr>
              <a:t>information contact</a:t>
            </a:r>
            <a:r>
              <a:rPr dirty="0" sz="1000" spc="15">
                <a:latin typeface="Arial"/>
                <a:cs typeface="Arial"/>
              </a:rPr>
              <a:t> </a:t>
            </a:r>
            <a:r>
              <a:rPr dirty="0" sz="1000" spc="-5">
                <a:latin typeface="Arial"/>
                <a:cs typeface="Arial"/>
                <a:hlinkClick r:id="rId2"/>
              </a:rPr>
              <a:t>maesp@maesp.com</a:t>
            </a:r>
            <a:endParaRPr sz="1000">
              <a:latin typeface="Arial"/>
              <a:cs typeface="Arial"/>
            </a:endParaRPr>
          </a:p>
        </p:txBody>
      </p:sp>
      <p:sp>
        <p:nvSpPr>
          <p:cNvPr id="8" name="object 8"/>
          <p:cNvSpPr/>
          <p:nvPr/>
        </p:nvSpPr>
        <p:spPr>
          <a:xfrm>
            <a:off x="444322" y="9213138"/>
            <a:ext cx="6861809" cy="5080"/>
          </a:xfrm>
          <a:custGeom>
            <a:avLst/>
            <a:gdLst/>
            <a:ahLst/>
            <a:cxnLst/>
            <a:rect l="l" t="t" r="r" b="b"/>
            <a:pathLst>
              <a:path w="6861809" h="5079">
                <a:moveTo>
                  <a:pt x="0" y="4787"/>
                </a:moveTo>
                <a:lnTo>
                  <a:pt x="6861733" y="0"/>
                </a:lnTo>
              </a:path>
            </a:pathLst>
          </a:custGeom>
          <a:ln w="25400">
            <a:solidFill>
              <a:srgbClr val="000000"/>
            </a:solidFill>
          </a:ln>
        </p:spPr>
        <p:txBody>
          <a:bodyPr wrap="square" lIns="0" tIns="0" rIns="0" bIns="0" rtlCol="0"/>
          <a:lstStyle/>
          <a:p/>
        </p:txBody>
      </p:sp>
      <p:sp>
        <p:nvSpPr>
          <p:cNvPr id="9" name="object 9"/>
          <p:cNvSpPr/>
          <p:nvPr/>
        </p:nvSpPr>
        <p:spPr>
          <a:xfrm>
            <a:off x="5818504" y="8609913"/>
            <a:ext cx="1284097" cy="1238783"/>
          </a:xfrm>
          <a:prstGeom prst="rect">
            <a:avLst/>
          </a:prstGeom>
          <a:blipFill>
            <a:blip r:embed="rId3" cstate="print"/>
            <a:stretch>
              <a:fillRect/>
            </a:stretch>
          </a:blipFill>
        </p:spPr>
        <p:txBody>
          <a:bodyPr wrap="square" lIns="0" tIns="0" rIns="0" bIns="0" rtlCol="0"/>
          <a:lstStyle/>
          <a:p/>
        </p:txBody>
      </p:sp>
      <p:sp>
        <p:nvSpPr>
          <p:cNvPr id="10" name="object 10"/>
          <p:cNvSpPr/>
          <p:nvPr/>
        </p:nvSpPr>
        <p:spPr>
          <a:xfrm>
            <a:off x="5628513" y="3394455"/>
            <a:ext cx="1668144" cy="1668145"/>
          </a:xfrm>
          <a:prstGeom prst="rect">
            <a:avLst/>
          </a:prstGeom>
          <a:blipFill>
            <a:blip r:embed="rId4" cstate="print"/>
            <a:stretch>
              <a:fillRect/>
            </a:stretch>
          </a:blipFill>
        </p:spPr>
        <p:txBody>
          <a:bodyPr wrap="square" lIns="0" tIns="0" rIns="0" bIns="0" rtlCol="0"/>
          <a:lstStyle/>
          <a:p/>
        </p:txBody>
      </p:sp>
      <p:sp>
        <p:nvSpPr>
          <p:cNvPr id="11" name="object 11"/>
          <p:cNvSpPr/>
          <p:nvPr/>
        </p:nvSpPr>
        <p:spPr>
          <a:xfrm>
            <a:off x="492620" y="4900929"/>
            <a:ext cx="1210614" cy="1790954"/>
          </a:xfrm>
          <a:prstGeom prst="rect">
            <a:avLst/>
          </a:prstGeom>
          <a:blipFill>
            <a:blip r:embed="rId5" cstate="print"/>
            <a:stretch>
              <a:fillRect/>
            </a:stretch>
          </a:blipFill>
        </p:spPr>
        <p:txBody>
          <a:bodyPr wrap="square" lIns="0" tIns="0" rIns="0" bIns="0" rtlCol="0"/>
          <a:lstStyle/>
          <a:p/>
        </p:txBody>
      </p:sp>
      <p:sp>
        <p:nvSpPr>
          <p:cNvPr id="12" name="object 12"/>
          <p:cNvSpPr/>
          <p:nvPr/>
        </p:nvSpPr>
        <p:spPr>
          <a:xfrm>
            <a:off x="492620" y="4900929"/>
            <a:ext cx="1210945" cy="1791335"/>
          </a:xfrm>
          <a:custGeom>
            <a:avLst/>
            <a:gdLst/>
            <a:ahLst/>
            <a:cxnLst/>
            <a:rect l="l" t="t" r="r" b="b"/>
            <a:pathLst>
              <a:path w="1210945" h="1791334">
                <a:moveTo>
                  <a:pt x="0" y="1790954"/>
                </a:moveTo>
                <a:lnTo>
                  <a:pt x="1210614" y="1790954"/>
                </a:lnTo>
                <a:lnTo>
                  <a:pt x="1210614" y="0"/>
                </a:lnTo>
                <a:lnTo>
                  <a:pt x="0" y="0"/>
                </a:lnTo>
                <a:lnTo>
                  <a:pt x="0" y="1790954"/>
                </a:lnTo>
                <a:close/>
              </a:path>
            </a:pathLst>
          </a:custGeom>
          <a:ln w="3175">
            <a:solidFill>
              <a:srgbClr val="000000"/>
            </a:solidFill>
          </a:ln>
        </p:spPr>
        <p:txBody>
          <a:bodyPr wrap="square" lIns="0" tIns="0" rIns="0" bIns="0" rtlCol="0"/>
          <a:lstStyle/>
          <a:p/>
        </p:txBody>
      </p:sp>
      <p:sp>
        <p:nvSpPr>
          <p:cNvPr id="13" name="object 13"/>
          <p:cNvSpPr/>
          <p:nvPr/>
        </p:nvSpPr>
        <p:spPr>
          <a:xfrm>
            <a:off x="0" y="0"/>
            <a:ext cx="7772399" cy="3065906"/>
          </a:xfrm>
          <a:prstGeom prst="rect">
            <a:avLst/>
          </a:prstGeom>
          <a:blipFill>
            <a:blip r:embed="rId6" cstate="print"/>
            <a:stretch>
              <a:fillRect/>
            </a:stretch>
          </a:blipFill>
        </p:spPr>
        <p:txBody>
          <a:bodyPr wrap="square" lIns="0" tIns="0" rIns="0" bIns="0" rtlCol="0"/>
          <a:lstStyle/>
          <a:p/>
        </p:txBody>
      </p:sp>
      <p:sp>
        <p:nvSpPr>
          <p:cNvPr id="14" name="object 14"/>
          <p:cNvSpPr/>
          <p:nvPr/>
        </p:nvSpPr>
        <p:spPr>
          <a:xfrm>
            <a:off x="0" y="3064205"/>
            <a:ext cx="7772400" cy="130175"/>
          </a:xfrm>
          <a:custGeom>
            <a:avLst/>
            <a:gdLst/>
            <a:ahLst/>
            <a:cxnLst/>
            <a:rect l="l" t="t" r="r" b="b"/>
            <a:pathLst>
              <a:path w="7772400" h="130175">
                <a:moveTo>
                  <a:pt x="0" y="0"/>
                </a:moveTo>
                <a:lnTo>
                  <a:pt x="0" y="129717"/>
                </a:lnTo>
                <a:lnTo>
                  <a:pt x="7772400" y="129717"/>
                </a:lnTo>
                <a:lnTo>
                  <a:pt x="7772400" y="0"/>
                </a:lnTo>
                <a:lnTo>
                  <a:pt x="0" y="0"/>
                </a:lnTo>
                <a:close/>
              </a:path>
            </a:pathLst>
          </a:custGeom>
          <a:solidFill>
            <a:srgbClr val="12678B"/>
          </a:solidFill>
        </p:spPr>
        <p:txBody>
          <a:bodyPr wrap="square" lIns="0" tIns="0" rIns="0" bIns="0" rtlCol="0"/>
          <a:lstStyle/>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81076" y="3783203"/>
            <a:ext cx="1823085" cy="821690"/>
          </a:xfrm>
          <a:prstGeom prst="rect">
            <a:avLst/>
          </a:prstGeom>
        </p:spPr>
        <p:txBody>
          <a:bodyPr wrap="square" lIns="0" tIns="0" rIns="0" bIns="0" rtlCol="0" vert="horz">
            <a:spAutoFit/>
          </a:bodyPr>
          <a:lstStyle/>
          <a:p>
            <a:pPr marL="12700">
              <a:lnSpc>
                <a:spcPct val="100000"/>
              </a:lnSpc>
            </a:pPr>
            <a:r>
              <a:rPr dirty="0" sz="1200" spc="-5">
                <a:latin typeface="Calibri"/>
                <a:cs typeface="Calibri"/>
              </a:rPr>
              <a:t>Registration Fee:</a:t>
            </a:r>
            <a:r>
              <a:rPr dirty="0" sz="1200" spc="245">
                <a:latin typeface="Calibri"/>
                <a:cs typeface="Calibri"/>
              </a:rPr>
              <a:t> </a:t>
            </a:r>
            <a:r>
              <a:rPr dirty="0" sz="1200" spc="-5">
                <a:latin typeface="Calibri"/>
                <a:cs typeface="Calibri"/>
              </a:rPr>
              <a:t>$189</a:t>
            </a:r>
            <a:endParaRPr sz="1200">
              <a:latin typeface="Calibri"/>
              <a:cs typeface="Calibri"/>
            </a:endParaRPr>
          </a:p>
          <a:p>
            <a:pPr marL="12700" marR="5080">
              <a:lnSpc>
                <a:spcPts val="1220"/>
              </a:lnSpc>
              <a:spcBef>
                <a:spcPts val="40"/>
              </a:spcBef>
            </a:pPr>
            <a:r>
              <a:rPr dirty="0" sz="1000" spc="-5">
                <a:latin typeface="Calibri"/>
                <a:cs typeface="Calibri"/>
              </a:rPr>
              <a:t>9:00 am - 3:00 pm (lunch included)  MAESP</a:t>
            </a:r>
            <a:r>
              <a:rPr dirty="0" sz="1000" spc="-65">
                <a:latin typeface="Calibri"/>
                <a:cs typeface="Calibri"/>
              </a:rPr>
              <a:t> </a:t>
            </a:r>
            <a:r>
              <a:rPr dirty="0" sz="1000" spc="-10">
                <a:latin typeface="Calibri"/>
                <a:cs typeface="Calibri"/>
              </a:rPr>
              <a:t>Office</a:t>
            </a:r>
            <a:endParaRPr sz="1000">
              <a:latin typeface="Calibri"/>
              <a:cs typeface="Calibri"/>
            </a:endParaRPr>
          </a:p>
          <a:p>
            <a:pPr marL="12700" marR="477520">
              <a:lnSpc>
                <a:spcPts val="1210"/>
              </a:lnSpc>
              <a:spcBef>
                <a:spcPts val="5"/>
              </a:spcBef>
            </a:pPr>
            <a:r>
              <a:rPr dirty="0" sz="1000" spc="-5">
                <a:latin typeface="Calibri"/>
                <a:cs typeface="Calibri"/>
              </a:rPr>
              <a:t>3550 Amazonas Drive  </a:t>
            </a:r>
            <a:r>
              <a:rPr dirty="0" sz="1000" spc="-10">
                <a:latin typeface="Calibri"/>
                <a:cs typeface="Calibri"/>
              </a:rPr>
              <a:t>Jefferson </a:t>
            </a:r>
            <a:r>
              <a:rPr dirty="0" sz="1000" spc="-5">
                <a:latin typeface="Calibri"/>
                <a:cs typeface="Calibri"/>
              </a:rPr>
              <a:t>City, MO</a:t>
            </a:r>
            <a:r>
              <a:rPr dirty="0" sz="1000" spc="200">
                <a:latin typeface="Calibri"/>
                <a:cs typeface="Calibri"/>
              </a:rPr>
              <a:t> </a:t>
            </a:r>
            <a:r>
              <a:rPr dirty="0" sz="1000">
                <a:latin typeface="Calibri"/>
                <a:cs typeface="Calibri"/>
              </a:rPr>
              <a:t>65109</a:t>
            </a:r>
            <a:endParaRPr sz="1000">
              <a:latin typeface="Calibri"/>
              <a:cs typeface="Calibri"/>
            </a:endParaRPr>
          </a:p>
        </p:txBody>
      </p:sp>
      <p:sp>
        <p:nvSpPr>
          <p:cNvPr id="3" name="object 3"/>
          <p:cNvSpPr txBox="1"/>
          <p:nvPr/>
        </p:nvSpPr>
        <p:spPr>
          <a:xfrm>
            <a:off x="481076" y="4684593"/>
            <a:ext cx="4445000" cy="1213485"/>
          </a:xfrm>
          <a:prstGeom prst="rect">
            <a:avLst/>
          </a:prstGeom>
        </p:spPr>
        <p:txBody>
          <a:bodyPr wrap="square" lIns="0" tIns="0" rIns="0" bIns="0" rtlCol="0" vert="horz">
            <a:spAutoFit/>
          </a:bodyPr>
          <a:lstStyle/>
          <a:p>
            <a:pPr marL="12700" marR="5080">
              <a:lnSpc>
                <a:spcPct val="101699"/>
              </a:lnSpc>
            </a:pPr>
            <a:r>
              <a:rPr dirty="0" sz="1100">
                <a:latin typeface="Calibri"/>
                <a:cs typeface="Calibri"/>
              </a:rPr>
              <a:t>In recent </a:t>
            </a:r>
            <a:r>
              <a:rPr dirty="0" sz="1100" spc="-5">
                <a:latin typeface="Calibri"/>
                <a:cs typeface="Calibri"/>
              </a:rPr>
              <a:t>years, the importance of early childhood education </a:t>
            </a:r>
            <a:r>
              <a:rPr dirty="0" sz="1100">
                <a:latin typeface="Calibri"/>
                <a:cs typeface="Calibri"/>
              </a:rPr>
              <a:t>has </a:t>
            </a:r>
            <a:r>
              <a:rPr dirty="0" sz="1100" spc="-5">
                <a:latin typeface="Calibri"/>
                <a:cs typeface="Calibri"/>
              </a:rPr>
              <a:t>gained  </a:t>
            </a:r>
            <a:r>
              <a:rPr dirty="0" sz="1100">
                <a:latin typeface="Calibri"/>
                <a:cs typeface="Calibri"/>
              </a:rPr>
              <a:t>widespread </a:t>
            </a:r>
            <a:r>
              <a:rPr dirty="0" sz="1100" spc="-5">
                <a:latin typeface="Calibri"/>
                <a:cs typeface="Calibri"/>
              </a:rPr>
              <a:t>recognition, </a:t>
            </a:r>
            <a:r>
              <a:rPr dirty="0" sz="1100">
                <a:latin typeface="Calibri"/>
                <a:cs typeface="Calibri"/>
              </a:rPr>
              <a:t>as we </a:t>
            </a:r>
            <a:r>
              <a:rPr dirty="0" sz="1100" spc="-5">
                <a:latin typeface="Calibri"/>
                <a:cs typeface="Calibri"/>
              </a:rPr>
              <a:t>understand </a:t>
            </a:r>
            <a:r>
              <a:rPr dirty="0" sz="1100">
                <a:latin typeface="Calibri"/>
                <a:cs typeface="Calibri"/>
              </a:rPr>
              <a:t>the </a:t>
            </a:r>
            <a:r>
              <a:rPr dirty="0" sz="1100" spc="-5">
                <a:latin typeface="Calibri"/>
                <a:cs typeface="Calibri"/>
              </a:rPr>
              <a:t>profound </a:t>
            </a:r>
            <a:r>
              <a:rPr dirty="0" sz="1100">
                <a:latin typeface="Calibri"/>
                <a:cs typeface="Calibri"/>
              </a:rPr>
              <a:t>impact </a:t>
            </a:r>
            <a:r>
              <a:rPr dirty="0" sz="1100" spc="-10">
                <a:latin typeface="Calibri"/>
                <a:cs typeface="Calibri"/>
              </a:rPr>
              <a:t>it </a:t>
            </a:r>
            <a:r>
              <a:rPr dirty="0" sz="1100">
                <a:latin typeface="Calibri"/>
                <a:cs typeface="Calibri"/>
              </a:rPr>
              <a:t>has on a  </a:t>
            </a:r>
            <a:r>
              <a:rPr dirty="0" sz="1100" spc="-5">
                <a:latin typeface="Calibri"/>
                <a:cs typeface="Calibri"/>
              </a:rPr>
              <a:t>child's </a:t>
            </a:r>
            <a:r>
              <a:rPr dirty="0" sz="1100">
                <a:latin typeface="Calibri"/>
                <a:cs typeface="Calibri"/>
              </a:rPr>
              <a:t>overall </a:t>
            </a:r>
            <a:r>
              <a:rPr dirty="0" sz="1100" spc="-5">
                <a:latin typeface="Calibri"/>
                <a:cs typeface="Calibri"/>
              </a:rPr>
              <a:t>development. </a:t>
            </a:r>
            <a:r>
              <a:rPr dirty="0" sz="1100">
                <a:latin typeface="Calibri"/>
                <a:cs typeface="Calibri"/>
              </a:rPr>
              <a:t>Research has shown that the </a:t>
            </a:r>
            <a:r>
              <a:rPr dirty="0" sz="1100" spc="-5">
                <a:latin typeface="Calibri"/>
                <a:cs typeface="Calibri"/>
              </a:rPr>
              <a:t>early </a:t>
            </a:r>
            <a:r>
              <a:rPr dirty="0" sz="1100">
                <a:latin typeface="Calibri"/>
                <a:cs typeface="Calibri"/>
              </a:rPr>
              <a:t>years of a  </a:t>
            </a:r>
            <a:r>
              <a:rPr dirty="0" sz="1100" spc="-5">
                <a:latin typeface="Calibri"/>
                <a:cs typeface="Calibri"/>
              </a:rPr>
              <a:t>child's </a:t>
            </a:r>
            <a:r>
              <a:rPr dirty="0" sz="1100">
                <a:latin typeface="Calibri"/>
                <a:cs typeface="Calibri"/>
              </a:rPr>
              <a:t>life are crucial </a:t>
            </a:r>
            <a:r>
              <a:rPr dirty="0" sz="1100" spc="-5">
                <a:latin typeface="Calibri"/>
                <a:cs typeface="Calibri"/>
              </a:rPr>
              <a:t>for building </a:t>
            </a:r>
            <a:r>
              <a:rPr dirty="0" sz="1100">
                <a:latin typeface="Calibri"/>
                <a:cs typeface="Calibri"/>
              </a:rPr>
              <a:t>the </a:t>
            </a:r>
            <a:r>
              <a:rPr dirty="0" sz="1100" spc="-5">
                <a:latin typeface="Calibri"/>
                <a:cs typeface="Calibri"/>
              </a:rPr>
              <a:t>foundation </a:t>
            </a:r>
            <a:r>
              <a:rPr dirty="0" sz="1100">
                <a:latin typeface="Calibri"/>
                <a:cs typeface="Calibri"/>
              </a:rPr>
              <a:t>of </a:t>
            </a:r>
            <a:r>
              <a:rPr dirty="0" sz="1100" spc="-5">
                <a:latin typeface="Calibri"/>
                <a:cs typeface="Calibri"/>
              </a:rPr>
              <a:t>their cognitive, </a:t>
            </a:r>
            <a:r>
              <a:rPr dirty="0" sz="1100">
                <a:latin typeface="Calibri"/>
                <a:cs typeface="Calibri"/>
              </a:rPr>
              <a:t>social,  emotional, and physical growth. </a:t>
            </a:r>
            <a:r>
              <a:rPr dirty="0" sz="1100" spc="-5">
                <a:latin typeface="Calibri"/>
                <a:cs typeface="Calibri"/>
              </a:rPr>
              <a:t>Hence, integrating </a:t>
            </a:r>
            <a:r>
              <a:rPr dirty="0" sz="1100" spc="-10">
                <a:latin typeface="Calibri"/>
                <a:cs typeface="Calibri"/>
              </a:rPr>
              <a:t>effective </a:t>
            </a:r>
            <a:r>
              <a:rPr dirty="0" sz="1100" spc="-5">
                <a:latin typeface="Calibri"/>
                <a:cs typeface="Calibri"/>
              </a:rPr>
              <a:t>pre-kindergarten  </a:t>
            </a:r>
            <a:r>
              <a:rPr dirty="0" sz="1100">
                <a:latin typeface="Calibri"/>
                <a:cs typeface="Calibri"/>
              </a:rPr>
              <a:t>programs within </a:t>
            </a:r>
            <a:r>
              <a:rPr dirty="0" sz="1100" spc="-5">
                <a:latin typeface="Calibri"/>
                <a:cs typeface="Calibri"/>
              </a:rPr>
              <a:t>schools </a:t>
            </a:r>
            <a:r>
              <a:rPr dirty="0" sz="1100">
                <a:latin typeface="Calibri"/>
                <a:cs typeface="Calibri"/>
              </a:rPr>
              <a:t>is vital in </a:t>
            </a:r>
            <a:r>
              <a:rPr dirty="0" sz="1100" spc="-5">
                <a:latin typeface="Calibri"/>
                <a:cs typeface="Calibri"/>
              </a:rPr>
              <a:t>nurturing well-rounded individuals who </a:t>
            </a:r>
            <a:r>
              <a:rPr dirty="0" sz="1100">
                <a:latin typeface="Calibri"/>
                <a:cs typeface="Calibri"/>
              </a:rPr>
              <a:t>are  </a:t>
            </a:r>
            <a:r>
              <a:rPr dirty="0" sz="1100" spc="-10">
                <a:latin typeface="Calibri"/>
                <a:cs typeface="Calibri"/>
              </a:rPr>
              <a:t>better </a:t>
            </a:r>
            <a:r>
              <a:rPr dirty="0" sz="1100">
                <a:latin typeface="Calibri"/>
                <a:cs typeface="Calibri"/>
              </a:rPr>
              <a:t>prepared for academic </a:t>
            </a:r>
            <a:r>
              <a:rPr dirty="0" sz="1100" spc="-5">
                <a:latin typeface="Calibri"/>
                <a:cs typeface="Calibri"/>
              </a:rPr>
              <a:t>success </a:t>
            </a:r>
            <a:r>
              <a:rPr dirty="0" sz="1100">
                <a:latin typeface="Calibri"/>
                <a:cs typeface="Calibri"/>
              </a:rPr>
              <a:t>and </a:t>
            </a:r>
            <a:r>
              <a:rPr dirty="0" sz="1100" spc="-5">
                <a:latin typeface="Calibri"/>
                <a:cs typeface="Calibri"/>
              </a:rPr>
              <a:t>lifelong</a:t>
            </a:r>
            <a:r>
              <a:rPr dirty="0" sz="1100" spc="5">
                <a:latin typeface="Calibri"/>
                <a:cs typeface="Calibri"/>
              </a:rPr>
              <a:t> </a:t>
            </a:r>
            <a:r>
              <a:rPr dirty="0" sz="1100" spc="-5">
                <a:latin typeface="Calibri"/>
                <a:cs typeface="Calibri"/>
              </a:rPr>
              <a:t>learning.</a:t>
            </a:r>
            <a:endParaRPr sz="1100">
              <a:latin typeface="Calibri"/>
              <a:cs typeface="Calibri"/>
            </a:endParaRPr>
          </a:p>
        </p:txBody>
      </p:sp>
      <p:sp>
        <p:nvSpPr>
          <p:cNvPr id="4" name="object 4"/>
          <p:cNvSpPr txBox="1"/>
          <p:nvPr/>
        </p:nvSpPr>
        <p:spPr>
          <a:xfrm>
            <a:off x="481076" y="6124859"/>
            <a:ext cx="4454525" cy="1460500"/>
          </a:xfrm>
          <a:prstGeom prst="rect">
            <a:avLst/>
          </a:prstGeom>
        </p:spPr>
        <p:txBody>
          <a:bodyPr wrap="square" lIns="0" tIns="0" rIns="0" bIns="0" rtlCol="0" vert="horz">
            <a:spAutoFit/>
          </a:bodyPr>
          <a:lstStyle/>
          <a:p>
            <a:pPr marL="12700" marR="5080">
              <a:lnSpc>
                <a:spcPct val="101800"/>
              </a:lnSpc>
            </a:pPr>
            <a:r>
              <a:rPr dirty="0" sz="1100">
                <a:latin typeface="Calibri"/>
                <a:cs typeface="Calibri"/>
              </a:rPr>
              <a:t>At the </a:t>
            </a:r>
            <a:r>
              <a:rPr dirty="0" sz="1100" spc="-5">
                <a:latin typeface="Calibri"/>
                <a:cs typeface="Calibri"/>
              </a:rPr>
              <a:t>heart </a:t>
            </a:r>
            <a:r>
              <a:rPr dirty="0" sz="1100">
                <a:latin typeface="Calibri"/>
                <a:cs typeface="Calibri"/>
              </a:rPr>
              <a:t>of this </a:t>
            </a:r>
            <a:r>
              <a:rPr dirty="0" sz="1100" spc="-5">
                <a:latin typeface="Calibri"/>
                <a:cs typeface="Calibri"/>
              </a:rPr>
              <a:t>endeavor </a:t>
            </a:r>
            <a:r>
              <a:rPr dirty="0" sz="1100">
                <a:latin typeface="Calibri"/>
                <a:cs typeface="Calibri"/>
              </a:rPr>
              <a:t>stands a </a:t>
            </a:r>
            <a:r>
              <a:rPr dirty="0" sz="1100" spc="-5">
                <a:latin typeface="Calibri"/>
                <a:cs typeface="Calibri"/>
              </a:rPr>
              <a:t>key figure, </a:t>
            </a:r>
            <a:r>
              <a:rPr dirty="0" sz="1100">
                <a:latin typeface="Calibri"/>
                <a:cs typeface="Calibri"/>
              </a:rPr>
              <a:t>the school leader, </a:t>
            </a:r>
            <a:r>
              <a:rPr dirty="0" sz="1100" spc="-5">
                <a:latin typeface="Calibri"/>
                <a:cs typeface="Calibri"/>
              </a:rPr>
              <a:t>who </a:t>
            </a:r>
            <a:r>
              <a:rPr dirty="0" sz="1100">
                <a:latin typeface="Calibri"/>
                <a:cs typeface="Calibri"/>
              </a:rPr>
              <a:t>plays  an </a:t>
            </a:r>
            <a:r>
              <a:rPr dirty="0" sz="1100" spc="-5">
                <a:latin typeface="Calibri"/>
                <a:cs typeface="Calibri"/>
              </a:rPr>
              <a:t>instrumental role </a:t>
            </a:r>
            <a:r>
              <a:rPr dirty="0" sz="1100">
                <a:latin typeface="Calibri"/>
                <a:cs typeface="Calibri"/>
              </a:rPr>
              <a:t>in </a:t>
            </a:r>
            <a:r>
              <a:rPr dirty="0" sz="1100" spc="-5">
                <a:latin typeface="Calibri"/>
                <a:cs typeface="Calibri"/>
              </a:rPr>
              <a:t>shaping </a:t>
            </a:r>
            <a:r>
              <a:rPr dirty="0" sz="1100">
                <a:latin typeface="Calibri"/>
                <a:cs typeface="Calibri"/>
              </a:rPr>
              <a:t>and </a:t>
            </a:r>
            <a:r>
              <a:rPr dirty="0" sz="1100" spc="-5">
                <a:latin typeface="Calibri"/>
                <a:cs typeface="Calibri"/>
              </a:rPr>
              <a:t>supporting </a:t>
            </a:r>
            <a:r>
              <a:rPr dirty="0" sz="1100">
                <a:latin typeface="Calibri"/>
                <a:cs typeface="Calibri"/>
              </a:rPr>
              <a:t>pre-kindergarten </a:t>
            </a:r>
            <a:r>
              <a:rPr dirty="0" sz="1100" spc="-10">
                <a:latin typeface="Calibri"/>
                <a:cs typeface="Calibri"/>
              </a:rPr>
              <a:t>efforts  </a:t>
            </a:r>
            <a:r>
              <a:rPr dirty="0" sz="1100">
                <a:latin typeface="Calibri"/>
                <a:cs typeface="Calibri"/>
              </a:rPr>
              <a:t>within their schools. The leader’s </a:t>
            </a:r>
            <a:r>
              <a:rPr dirty="0" sz="1100" spc="-5">
                <a:latin typeface="Calibri"/>
                <a:cs typeface="Calibri"/>
              </a:rPr>
              <a:t>support, </a:t>
            </a:r>
            <a:r>
              <a:rPr dirty="0" sz="1100">
                <a:latin typeface="Calibri"/>
                <a:cs typeface="Calibri"/>
              </a:rPr>
              <a:t>vision, and </a:t>
            </a:r>
            <a:r>
              <a:rPr dirty="0" sz="1100" spc="-5">
                <a:latin typeface="Calibri"/>
                <a:cs typeface="Calibri"/>
              </a:rPr>
              <a:t>dedication are </a:t>
            </a:r>
            <a:r>
              <a:rPr dirty="0" sz="1100">
                <a:latin typeface="Calibri"/>
                <a:cs typeface="Calibri"/>
              </a:rPr>
              <a:t>pivotal in  </a:t>
            </a:r>
            <a:r>
              <a:rPr dirty="0" sz="1100" spc="-5">
                <a:latin typeface="Calibri"/>
                <a:cs typeface="Calibri"/>
              </a:rPr>
              <a:t>creating </a:t>
            </a:r>
            <a:r>
              <a:rPr dirty="0" sz="1100">
                <a:latin typeface="Calibri"/>
                <a:cs typeface="Calibri"/>
              </a:rPr>
              <a:t>an </a:t>
            </a:r>
            <a:r>
              <a:rPr dirty="0" sz="1100" spc="-5">
                <a:latin typeface="Calibri"/>
                <a:cs typeface="Calibri"/>
              </a:rPr>
              <a:t>environment that fosters early childhood</a:t>
            </a:r>
            <a:r>
              <a:rPr dirty="0" sz="1100" spc="100">
                <a:latin typeface="Calibri"/>
                <a:cs typeface="Calibri"/>
              </a:rPr>
              <a:t> </a:t>
            </a:r>
            <a:r>
              <a:rPr dirty="0" sz="1100" spc="-5">
                <a:latin typeface="Calibri"/>
                <a:cs typeface="Calibri"/>
              </a:rPr>
              <a:t>development.</a:t>
            </a:r>
            <a:endParaRPr sz="1100">
              <a:latin typeface="Calibri"/>
              <a:cs typeface="Calibri"/>
            </a:endParaRPr>
          </a:p>
          <a:p>
            <a:pPr>
              <a:lnSpc>
                <a:spcPct val="100000"/>
              </a:lnSpc>
            </a:pPr>
            <a:endParaRPr sz="1100">
              <a:latin typeface="Times New Roman"/>
              <a:cs typeface="Times New Roman"/>
            </a:endParaRPr>
          </a:p>
          <a:p>
            <a:pPr marL="12700" marR="243204">
              <a:lnSpc>
                <a:spcPct val="101400"/>
              </a:lnSpc>
              <a:spcBef>
                <a:spcPts val="685"/>
              </a:spcBef>
            </a:pPr>
            <a:r>
              <a:rPr dirty="0" sz="1100">
                <a:latin typeface="Calibri"/>
                <a:cs typeface="Calibri"/>
              </a:rPr>
              <a:t>Early </a:t>
            </a:r>
            <a:r>
              <a:rPr dirty="0" sz="1100" spc="-5">
                <a:latin typeface="Calibri"/>
                <a:cs typeface="Calibri"/>
              </a:rPr>
              <a:t>Childhood expansion </a:t>
            </a:r>
            <a:r>
              <a:rPr dirty="0" sz="1100">
                <a:latin typeface="Calibri"/>
                <a:cs typeface="Calibri"/>
              </a:rPr>
              <a:t>has </a:t>
            </a:r>
            <a:r>
              <a:rPr dirty="0" sz="1100" spc="-5">
                <a:latin typeface="Calibri"/>
                <a:cs typeface="Calibri"/>
              </a:rPr>
              <a:t>impacted the elementary </a:t>
            </a:r>
            <a:r>
              <a:rPr dirty="0" sz="1100">
                <a:latin typeface="Calibri"/>
                <a:cs typeface="Calibri"/>
              </a:rPr>
              <a:t>leader’s scope </a:t>
            </a:r>
            <a:r>
              <a:rPr dirty="0" sz="1100" spc="5">
                <a:latin typeface="Calibri"/>
                <a:cs typeface="Calibri"/>
              </a:rPr>
              <a:t>of  </a:t>
            </a:r>
            <a:r>
              <a:rPr dirty="0" sz="1100">
                <a:latin typeface="Calibri"/>
                <a:cs typeface="Calibri"/>
              </a:rPr>
              <a:t>work. Join the </a:t>
            </a:r>
            <a:r>
              <a:rPr dirty="0" sz="1100" spc="-5">
                <a:latin typeface="Calibri"/>
                <a:cs typeface="Calibri"/>
              </a:rPr>
              <a:t>conversation </a:t>
            </a:r>
            <a:r>
              <a:rPr dirty="0" sz="1100">
                <a:latin typeface="Calibri"/>
                <a:cs typeface="Calibri"/>
              </a:rPr>
              <a:t>with school </a:t>
            </a:r>
            <a:r>
              <a:rPr dirty="0" sz="1100" spc="-5">
                <a:latin typeface="Calibri"/>
                <a:cs typeface="Calibri"/>
              </a:rPr>
              <a:t>leaders </a:t>
            </a:r>
            <a:r>
              <a:rPr dirty="0" sz="1100">
                <a:latin typeface="Calibri"/>
                <a:cs typeface="Calibri"/>
              </a:rPr>
              <a:t>on </a:t>
            </a:r>
            <a:r>
              <a:rPr dirty="0" sz="1100" spc="-5">
                <a:latin typeface="Calibri"/>
                <a:cs typeface="Calibri"/>
              </a:rPr>
              <a:t>how to include </a:t>
            </a:r>
            <a:r>
              <a:rPr dirty="0" sz="1100">
                <a:latin typeface="Calibri"/>
                <a:cs typeface="Calibri"/>
              </a:rPr>
              <a:t>and  improve early </a:t>
            </a:r>
            <a:r>
              <a:rPr dirty="0" sz="1100" spc="-5">
                <a:latin typeface="Calibri"/>
                <a:cs typeface="Calibri"/>
              </a:rPr>
              <a:t>childhood programs </a:t>
            </a:r>
            <a:r>
              <a:rPr dirty="0" sz="1100">
                <a:latin typeface="Calibri"/>
                <a:cs typeface="Calibri"/>
              </a:rPr>
              <a:t>in </a:t>
            </a:r>
            <a:r>
              <a:rPr dirty="0" sz="1100" spc="-5">
                <a:latin typeface="Calibri"/>
                <a:cs typeface="Calibri"/>
              </a:rPr>
              <a:t>your building.</a:t>
            </a:r>
            <a:endParaRPr sz="1100">
              <a:latin typeface="Calibri"/>
              <a:cs typeface="Calibri"/>
            </a:endParaRPr>
          </a:p>
        </p:txBody>
      </p:sp>
      <p:sp>
        <p:nvSpPr>
          <p:cNvPr id="5" name="object 5"/>
          <p:cNvSpPr txBox="1"/>
          <p:nvPr/>
        </p:nvSpPr>
        <p:spPr>
          <a:xfrm>
            <a:off x="481076" y="7739126"/>
            <a:ext cx="886460" cy="187960"/>
          </a:xfrm>
          <a:prstGeom prst="rect">
            <a:avLst/>
          </a:prstGeom>
        </p:spPr>
        <p:txBody>
          <a:bodyPr wrap="square" lIns="0" tIns="0" rIns="0" bIns="0" rtlCol="0" vert="horz">
            <a:spAutoFit/>
          </a:bodyPr>
          <a:lstStyle/>
          <a:p>
            <a:pPr marL="12700">
              <a:lnSpc>
                <a:spcPct val="100000"/>
              </a:lnSpc>
            </a:pPr>
            <a:r>
              <a:rPr dirty="0" sz="1100" spc="-5" b="1">
                <a:latin typeface="Calibri"/>
                <a:cs typeface="Calibri"/>
              </a:rPr>
              <a:t>Topics</a:t>
            </a:r>
            <a:r>
              <a:rPr dirty="0" sz="1100" spc="-55" b="1">
                <a:latin typeface="Calibri"/>
                <a:cs typeface="Calibri"/>
              </a:rPr>
              <a:t> </a:t>
            </a:r>
            <a:r>
              <a:rPr dirty="0" sz="1100" spc="-5" b="1">
                <a:latin typeface="Calibri"/>
                <a:cs typeface="Calibri"/>
              </a:rPr>
              <a:t>include:</a:t>
            </a:r>
            <a:endParaRPr sz="1100">
              <a:latin typeface="Calibri"/>
              <a:cs typeface="Calibri"/>
            </a:endParaRPr>
          </a:p>
        </p:txBody>
      </p:sp>
      <p:sp>
        <p:nvSpPr>
          <p:cNvPr id="6" name="object 6"/>
          <p:cNvSpPr txBox="1"/>
          <p:nvPr/>
        </p:nvSpPr>
        <p:spPr>
          <a:xfrm>
            <a:off x="709676" y="7943342"/>
            <a:ext cx="3262629" cy="1004569"/>
          </a:xfrm>
          <a:prstGeom prst="rect">
            <a:avLst/>
          </a:prstGeom>
        </p:spPr>
        <p:txBody>
          <a:bodyPr wrap="square" lIns="0" tIns="0" rIns="0" bIns="0" rtlCol="0" vert="horz">
            <a:spAutoFit/>
          </a:bodyPr>
          <a:lstStyle/>
          <a:p>
            <a:pPr marL="241300" indent="-228600">
              <a:lnSpc>
                <a:spcPct val="100000"/>
              </a:lnSpc>
              <a:buSzPct val="90909"/>
              <a:buFont typeface="Symbol"/>
              <a:buChar char=""/>
              <a:tabLst>
                <a:tab pos="241300" algn="l"/>
                <a:tab pos="241935" algn="l"/>
              </a:tabLst>
            </a:pPr>
            <a:r>
              <a:rPr dirty="0" sz="1100">
                <a:latin typeface="Calibri"/>
                <a:cs typeface="Calibri"/>
              </a:rPr>
              <a:t>Kindergarten </a:t>
            </a:r>
            <a:r>
              <a:rPr dirty="0" sz="1100" spc="-5">
                <a:latin typeface="Calibri"/>
                <a:cs typeface="Calibri"/>
              </a:rPr>
              <a:t>Readiness </a:t>
            </a:r>
            <a:r>
              <a:rPr dirty="0" sz="1100">
                <a:latin typeface="Calibri"/>
                <a:cs typeface="Calibri"/>
              </a:rPr>
              <a:t>- What does this</a:t>
            </a:r>
            <a:r>
              <a:rPr dirty="0" sz="1100" spc="-55">
                <a:latin typeface="Calibri"/>
                <a:cs typeface="Calibri"/>
              </a:rPr>
              <a:t> </a:t>
            </a:r>
            <a:r>
              <a:rPr dirty="0" sz="1100">
                <a:latin typeface="Calibri"/>
                <a:cs typeface="Calibri"/>
              </a:rPr>
              <a:t>mean?</a:t>
            </a:r>
            <a:endParaRPr sz="1100">
              <a:latin typeface="Calibri"/>
              <a:cs typeface="Calibri"/>
            </a:endParaRPr>
          </a:p>
          <a:p>
            <a:pPr marL="241300" indent="-228600">
              <a:lnSpc>
                <a:spcPct val="100000"/>
              </a:lnSpc>
              <a:spcBef>
                <a:spcPts val="285"/>
              </a:spcBef>
              <a:buSzPct val="90909"/>
              <a:buFont typeface="Symbol"/>
              <a:buChar char=""/>
              <a:tabLst>
                <a:tab pos="241300" algn="l"/>
                <a:tab pos="241935" algn="l"/>
              </a:tabLst>
            </a:pPr>
            <a:r>
              <a:rPr dirty="0" sz="1100">
                <a:latin typeface="Calibri"/>
                <a:cs typeface="Calibri"/>
              </a:rPr>
              <a:t>Can Early Childhood </a:t>
            </a:r>
            <a:r>
              <a:rPr dirty="0" sz="1100" spc="-10">
                <a:latin typeface="Calibri"/>
                <a:cs typeface="Calibri"/>
              </a:rPr>
              <a:t>be</a:t>
            </a:r>
            <a:r>
              <a:rPr dirty="0" sz="1100" spc="-75">
                <a:latin typeface="Calibri"/>
                <a:cs typeface="Calibri"/>
              </a:rPr>
              <a:t> </a:t>
            </a:r>
            <a:r>
              <a:rPr dirty="0" sz="1100" spc="-5">
                <a:latin typeface="Calibri"/>
                <a:cs typeface="Calibri"/>
              </a:rPr>
              <a:t>rigorous?</a:t>
            </a:r>
            <a:endParaRPr sz="1100">
              <a:latin typeface="Calibri"/>
              <a:cs typeface="Calibri"/>
            </a:endParaRPr>
          </a:p>
          <a:p>
            <a:pPr marL="241300" indent="-228600">
              <a:lnSpc>
                <a:spcPct val="100000"/>
              </a:lnSpc>
              <a:spcBef>
                <a:spcPts val="285"/>
              </a:spcBef>
              <a:buSzPct val="90909"/>
              <a:buFont typeface="Symbol"/>
              <a:buChar char=""/>
              <a:tabLst>
                <a:tab pos="241300" algn="l"/>
                <a:tab pos="241935" algn="l"/>
              </a:tabLst>
            </a:pPr>
            <a:r>
              <a:rPr dirty="0" sz="1100">
                <a:latin typeface="Calibri"/>
                <a:cs typeface="Calibri"/>
              </a:rPr>
              <a:t>MTSS </a:t>
            </a:r>
            <a:r>
              <a:rPr dirty="0" sz="1100" spc="-5">
                <a:latin typeface="Calibri"/>
                <a:cs typeface="Calibri"/>
              </a:rPr>
              <a:t>and the e-DECA </a:t>
            </a:r>
            <a:r>
              <a:rPr dirty="0" sz="1100">
                <a:latin typeface="Calibri"/>
                <a:cs typeface="Calibri"/>
              </a:rPr>
              <a:t>- for</a:t>
            </a:r>
            <a:r>
              <a:rPr dirty="0" sz="1100" spc="-60">
                <a:latin typeface="Calibri"/>
                <a:cs typeface="Calibri"/>
              </a:rPr>
              <a:t> </a:t>
            </a:r>
            <a:r>
              <a:rPr dirty="0" sz="1100" spc="-5">
                <a:latin typeface="Calibri"/>
                <a:cs typeface="Calibri"/>
              </a:rPr>
              <a:t>Pre-K</a:t>
            </a:r>
            <a:endParaRPr sz="1100">
              <a:latin typeface="Calibri"/>
              <a:cs typeface="Calibri"/>
            </a:endParaRPr>
          </a:p>
          <a:p>
            <a:pPr marL="241300" indent="-228600">
              <a:lnSpc>
                <a:spcPct val="100000"/>
              </a:lnSpc>
              <a:spcBef>
                <a:spcPts val="285"/>
              </a:spcBef>
              <a:buSzPct val="90909"/>
              <a:buFont typeface="Symbol"/>
              <a:buChar char=""/>
              <a:tabLst>
                <a:tab pos="241300" algn="l"/>
                <a:tab pos="241935" algn="l"/>
              </a:tabLst>
            </a:pPr>
            <a:r>
              <a:rPr dirty="0" sz="1100">
                <a:latin typeface="Calibri"/>
                <a:cs typeface="Calibri"/>
              </a:rPr>
              <a:t>Transition </a:t>
            </a:r>
            <a:r>
              <a:rPr dirty="0" sz="1100" spc="-5">
                <a:latin typeface="Calibri"/>
                <a:cs typeface="Calibri"/>
              </a:rPr>
              <a:t>from Pre-K </a:t>
            </a:r>
            <a:r>
              <a:rPr dirty="0" sz="1100">
                <a:latin typeface="Calibri"/>
                <a:cs typeface="Calibri"/>
              </a:rPr>
              <a:t>to</a:t>
            </a:r>
            <a:r>
              <a:rPr dirty="0" sz="1100" spc="-25">
                <a:latin typeface="Calibri"/>
                <a:cs typeface="Calibri"/>
              </a:rPr>
              <a:t> </a:t>
            </a:r>
            <a:r>
              <a:rPr dirty="0" sz="1100" spc="-5">
                <a:latin typeface="Calibri"/>
                <a:cs typeface="Calibri"/>
              </a:rPr>
              <a:t>Kindergarten</a:t>
            </a:r>
            <a:endParaRPr sz="1100">
              <a:latin typeface="Calibri"/>
              <a:cs typeface="Calibri"/>
            </a:endParaRPr>
          </a:p>
          <a:p>
            <a:pPr marL="241300" indent="-228600">
              <a:lnSpc>
                <a:spcPct val="100000"/>
              </a:lnSpc>
              <a:spcBef>
                <a:spcPts val="284"/>
              </a:spcBef>
              <a:buSzPct val="90909"/>
              <a:buFont typeface="Symbol"/>
              <a:buChar char=""/>
              <a:tabLst>
                <a:tab pos="241300" algn="l"/>
                <a:tab pos="241935" algn="l"/>
              </a:tabLst>
            </a:pPr>
            <a:r>
              <a:rPr dirty="0" sz="1100">
                <a:latin typeface="Calibri"/>
                <a:cs typeface="Calibri"/>
              </a:rPr>
              <a:t>Ways to </a:t>
            </a:r>
            <a:r>
              <a:rPr dirty="0" sz="1100" spc="-5">
                <a:latin typeface="Calibri"/>
                <a:cs typeface="Calibri"/>
              </a:rPr>
              <a:t>succeed </a:t>
            </a:r>
            <a:r>
              <a:rPr dirty="0" sz="1100">
                <a:latin typeface="Calibri"/>
                <a:cs typeface="Calibri"/>
              </a:rPr>
              <a:t>as a </a:t>
            </a:r>
            <a:r>
              <a:rPr dirty="0" sz="1100" spc="-5">
                <a:latin typeface="Calibri"/>
                <a:cs typeface="Calibri"/>
              </a:rPr>
              <a:t>Pre-K </a:t>
            </a:r>
            <a:r>
              <a:rPr dirty="0" sz="1100">
                <a:latin typeface="Calibri"/>
                <a:cs typeface="Calibri"/>
              </a:rPr>
              <a:t>Leader:  Try this, </a:t>
            </a:r>
            <a:r>
              <a:rPr dirty="0" sz="1100" spc="-5">
                <a:latin typeface="Calibri"/>
                <a:cs typeface="Calibri"/>
              </a:rPr>
              <a:t>not</a:t>
            </a:r>
            <a:r>
              <a:rPr dirty="0" sz="1100" spc="-55">
                <a:latin typeface="Calibri"/>
                <a:cs typeface="Calibri"/>
              </a:rPr>
              <a:t> </a:t>
            </a:r>
            <a:r>
              <a:rPr dirty="0" sz="1100">
                <a:latin typeface="Calibri"/>
                <a:cs typeface="Calibri"/>
              </a:rPr>
              <a:t>that</a:t>
            </a:r>
            <a:endParaRPr sz="1100">
              <a:latin typeface="Calibri"/>
              <a:cs typeface="Calibri"/>
            </a:endParaRPr>
          </a:p>
        </p:txBody>
      </p:sp>
      <p:sp>
        <p:nvSpPr>
          <p:cNvPr id="7" name="object 7"/>
          <p:cNvSpPr/>
          <p:nvPr/>
        </p:nvSpPr>
        <p:spPr>
          <a:xfrm>
            <a:off x="5533009" y="4958207"/>
            <a:ext cx="1439671" cy="199644"/>
          </a:xfrm>
          <a:prstGeom prst="rect">
            <a:avLst/>
          </a:prstGeom>
          <a:blipFill>
            <a:blip r:embed="rId2" cstate="print"/>
            <a:stretch>
              <a:fillRect/>
            </a:stretch>
          </a:blipFill>
        </p:spPr>
        <p:txBody>
          <a:bodyPr wrap="square" lIns="0" tIns="0" rIns="0" bIns="0" rtlCol="0"/>
          <a:lstStyle/>
          <a:p/>
        </p:txBody>
      </p:sp>
      <p:sp>
        <p:nvSpPr>
          <p:cNvPr id="8" name="object 8"/>
          <p:cNvSpPr txBox="1"/>
          <p:nvPr/>
        </p:nvSpPr>
        <p:spPr>
          <a:xfrm>
            <a:off x="5309996" y="5141595"/>
            <a:ext cx="1805939" cy="529590"/>
          </a:xfrm>
          <a:prstGeom prst="rect">
            <a:avLst/>
          </a:prstGeom>
        </p:spPr>
        <p:txBody>
          <a:bodyPr wrap="square" lIns="0" tIns="0" rIns="0" bIns="0" rtlCol="0" vert="horz">
            <a:spAutoFit/>
          </a:bodyPr>
          <a:lstStyle/>
          <a:p>
            <a:pPr algn="ctr">
              <a:lnSpc>
                <a:spcPct val="100000"/>
              </a:lnSpc>
            </a:pPr>
            <a:r>
              <a:rPr dirty="0" sz="1100">
                <a:latin typeface="Calibri"/>
                <a:cs typeface="Calibri"/>
              </a:rPr>
              <a:t>Director of Early Childhood</a:t>
            </a:r>
            <a:r>
              <a:rPr dirty="0" sz="1100" spc="-130">
                <a:latin typeface="Calibri"/>
                <a:cs typeface="Calibri"/>
              </a:rPr>
              <a:t> </a:t>
            </a:r>
            <a:r>
              <a:rPr dirty="0" sz="1100">
                <a:latin typeface="Calibri"/>
                <a:cs typeface="Calibri"/>
              </a:rPr>
              <a:t>and</a:t>
            </a:r>
            <a:endParaRPr sz="1100">
              <a:latin typeface="Calibri"/>
              <a:cs typeface="Calibri"/>
            </a:endParaRPr>
          </a:p>
          <a:p>
            <a:pPr algn="ctr" marL="181610" marR="171450" indent="-1905">
              <a:lnSpc>
                <a:spcPct val="101800"/>
              </a:lnSpc>
            </a:pPr>
            <a:r>
              <a:rPr dirty="0" sz="1100">
                <a:latin typeface="Calibri"/>
                <a:cs typeface="Calibri"/>
              </a:rPr>
              <a:t>Parents As </a:t>
            </a:r>
            <a:r>
              <a:rPr dirty="0" sz="1100" spc="-5">
                <a:latin typeface="Calibri"/>
                <a:cs typeface="Calibri"/>
              </a:rPr>
              <a:t>Teachers  Springfield </a:t>
            </a:r>
            <a:r>
              <a:rPr dirty="0" sz="1100">
                <a:latin typeface="Calibri"/>
                <a:cs typeface="Calibri"/>
              </a:rPr>
              <a:t>Public</a:t>
            </a:r>
            <a:r>
              <a:rPr dirty="0" sz="1100" spc="-60">
                <a:latin typeface="Calibri"/>
                <a:cs typeface="Calibri"/>
              </a:rPr>
              <a:t> </a:t>
            </a:r>
            <a:r>
              <a:rPr dirty="0" sz="1100">
                <a:latin typeface="Calibri"/>
                <a:cs typeface="Calibri"/>
              </a:rPr>
              <a:t>Schools</a:t>
            </a:r>
            <a:endParaRPr sz="1100">
              <a:latin typeface="Calibri"/>
              <a:cs typeface="Calibri"/>
            </a:endParaRPr>
          </a:p>
        </p:txBody>
      </p:sp>
      <p:sp>
        <p:nvSpPr>
          <p:cNvPr id="9" name="object 9"/>
          <p:cNvSpPr/>
          <p:nvPr/>
        </p:nvSpPr>
        <p:spPr>
          <a:xfrm>
            <a:off x="480059" y="3155314"/>
            <a:ext cx="788009" cy="254507"/>
          </a:xfrm>
          <a:prstGeom prst="rect">
            <a:avLst/>
          </a:prstGeom>
          <a:blipFill>
            <a:blip r:embed="rId3" cstate="print"/>
            <a:stretch>
              <a:fillRect/>
            </a:stretch>
          </a:blipFill>
        </p:spPr>
        <p:txBody>
          <a:bodyPr wrap="square" lIns="0" tIns="0" rIns="0" bIns="0" rtlCol="0"/>
          <a:lstStyle/>
          <a:p/>
        </p:txBody>
      </p:sp>
      <p:sp>
        <p:nvSpPr>
          <p:cNvPr id="10" name="object 10"/>
          <p:cNvSpPr/>
          <p:nvPr/>
        </p:nvSpPr>
        <p:spPr>
          <a:xfrm>
            <a:off x="480059" y="3397630"/>
            <a:ext cx="1381633" cy="254508"/>
          </a:xfrm>
          <a:prstGeom prst="rect">
            <a:avLst/>
          </a:prstGeom>
          <a:blipFill>
            <a:blip r:embed="rId4" cstate="print"/>
            <a:stretch>
              <a:fillRect/>
            </a:stretch>
          </a:blipFill>
        </p:spPr>
        <p:txBody>
          <a:bodyPr wrap="square" lIns="0" tIns="0" rIns="0" bIns="0" rtlCol="0"/>
          <a:lstStyle/>
          <a:p/>
        </p:txBody>
      </p:sp>
      <p:sp>
        <p:nvSpPr>
          <p:cNvPr id="11" name="object 11"/>
          <p:cNvSpPr/>
          <p:nvPr/>
        </p:nvSpPr>
        <p:spPr>
          <a:xfrm>
            <a:off x="1736089" y="3402203"/>
            <a:ext cx="224027" cy="152400"/>
          </a:xfrm>
          <a:prstGeom prst="rect">
            <a:avLst/>
          </a:prstGeom>
          <a:blipFill>
            <a:blip r:embed="rId5" cstate="print"/>
            <a:stretch>
              <a:fillRect/>
            </a:stretch>
          </a:blipFill>
        </p:spPr>
        <p:txBody>
          <a:bodyPr wrap="square" lIns="0" tIns="0" rIns="0" bIns="0" rtlCol="0"/>
          <a:lstStyle/>
          <a:p/>
        </p:txBody>
      </p:sp>
      <p:sp>
        <p:nvSpPr>
          <p:cNvPr id="12" name="object 12"/>
          <p:cNvSpPr txBox="1"/>
          <p:nvPr/>
        </p:nvSpPr>
        <p:spPr>
          <a:xfrm>
            <a:off x="481076" y="9279514"/>
            <a:ext cx="3269615" cy="573405"/>
          </a:xfrm>
          <a:prstGeom prst="rect">
            <a:avLst/>
          </a:prstGeom>
        </p:spPr>
        <p:txBody>
          <a:bodyPr wrap="square" lIns="0" tIns="0" rIns="0" bIns="0" rtlCol="0" vert="horz">
            <a:spAutoFit/>
          </a:bodyPr>
          <a:lstStyle/>
          <a:p>
            <a:pPr marL="12700" marR="5080">
              <a:lnSpc>
                <a:spcPct val="107400"/>
              </a:lnSpc>
            </a:pPr>
            <a:r>
              <a:rPr dirty="0" sz="1200" spc="-5" b="1">
                <a:latin typeface="Arial Black"/>
                <a:cs typeface="Arial Black"/>
              </a:rPr>
              <a:t>Register Today!  </a:t>
            </a:r>
            <a:r>
              <a:rPr dirty="0" sz="1200" spc="-5" b="1">
                <a:solidFill>
                  <a:srgbClr val="D6162E"/>
                </a:solidFill>
                <a:latin typeface="Arial Black"/>
                <a:cs typeface="Arial Black"/>
              </a:rPr>
              <a:t>maesp.com/Embracing-Early-Childhood  </a:t>
            </a:r>
            <a:r>
              <a:rPr dirty="0" sz="1000" spc="-5">
                <a:latin typeface="Arial"/>
                <a:cs typeface="Arial"/>
              </a:rPr>
              <a:t>For </a:t>
            </a:r>
            <a:r>
              <a:rPr dirty="0" sz="1000">
                <a:latin typeface="Arial"/>
                <a:cs typeface="Arial"/>
              </a:rPr>
              <a:t>more </a:t>
            </a:r>
            <a:r>
              <a:rPr dirty="0" sz="1000" spc="-5">
                <a:latin typeface="Arial"/>
                <a:cs typeface="Arial"/>
              </a:rPr>
              <a:t>information contact</a:t>
            </a:r>
            <a:r>
              <a:rPr dirty="0" sz="1000" spc="15">
                <a:latin typeface="Arial"/>
                <a:cs typeface="Arial"/>
              </a:rPr>
              <a:t> </a:t>
            </a:r>
            <a:r>
              <a:rPr dirty="0" sz="1000" spc="-5">
                <a:latin typeface="Arial"/>
                <a:cs typeface="Arial"/>
                <a:hlinkClick r:id="rId6"/>
              </a:rPr>
              <a:t>maesp@maesp.com</a:t>
            </a:r>
            <a:endParaRPr sz="1000">
              <a:latin typeface="Arial"/>
              <a:cs typeface="Arial"/>
            </a:endParaRPr>
          </a:p>
        </p:txBody>
      </p:sp>
      <p:sp>
        <p:nvSpPr>
          <p:cNvPr id="13" name="object 13"/>
          <p:cNvSpPr/>
          <p:nvPr/>
        </p:nvSpPr>
        <p:spPr>
          <a:xfrm>
            <a:off x="444322" y="9213138"/>
            <a:ext cx="6861809" cy="5080"/>
          </a:xfrm>
          <a:custGeom>
            <a:avLst/>
            <a:gdLst/>
            <a:ahLst/>
            <a:cxnLst/>
            <a:rect l="l" t="t" r="r" b="b"/>
            <a:pathLst>
              <a:path w="6861809" h="5079">
                <a:moveTo>
                  <a:pt x="0" y="4787"/>
                </a:moveTo>
                <a:lnTo>
                  <a:pt x="6861733" y="0"/>
                </a:lnTo>
              </a:path>
            </a:pathLst>
          </a:custGeom>
          <a:ln w="25400">
            <a:solidFill>
              <a:srgbClr val="000000"/>
            </a:solidFill>
          </a:ln>
        </p:spPr>
        <p:txBody>
          <a:bodyPr wrap="square" lIns="0" tIns="0" rIns="0" bIns="0" rtlCol="0"/>
          <a:lstStyle/>
          <a:p/>
        </p:txBody>
      </p:sp>
      <p:sp>
        <p:nvSpPr>
          <p:cNvPr id="14" name="object 14"/>
          <p:cNvSpPr/>
          <p:nvPr/>
        </p:nvSpPr>
        <p:spPr>
          <a:xfrm>
            <a:off x="5818504" y="8609913"/>
            <a:ext cx="1284097" cy="1238783"/>
          </a:xfrm>
          <a:prstGeom prst="rect">
            <a:avLst/>
          </a:prstGeom>
          <a:blipFill>
            <a:blip r:embed="rId7" cstate="print"/>
            <a:stretch>
              <a:fillRect/>
            </a:stretch>
          </a:blipFill>
        </p:spPr>
        <p:txBody>
          <a:bodyPr wrap="square" lIns="0" tIns="0" rIns="0" bIns="0" rtlCol="0"/>
          <a:lstStyle/>
          <a:p/>
        </p:txBody>
      </p:sp>
      <p:sp>
        <p:nvSpPr>
          <p:cNvPr id="15" name="object 15"/>
          <p:cNvSpPr/>
          <p:nvPr/>
        </p:nvSpPr>
        <p:spPr>
          <a:xfrm>
            <a:off x="5516626" y="3499484"/>
            <a:ext cx="1411985" cy="1411986"/>
          </a:xfrm>
          <a:prstGeom prst="rect">
            <a:avLst/>
          </a:prstGeom>
          <a:blipFill>
            <a:blip r:embed="rId8" cstate="print"/>
            <a:stretch>
              <a:fillRect/>
            </a:stretch>
          </a:blipFill>
        </p:spPr>
        <p:txBody>
          <a:bodyPr wrap="square" lIns="0" tIns="0" rIns="0" bIns="0" rtlCol="0"/>
          <a:lstStyle/>
          <a:p/>
        </p:txBody>
      </p:sp>
      <p:sp>
        <p:nvSpPr>
          <p:cNvPr id="16" name="object 16"/>
          <p:cNvSpPr/>
          <p:nvPr/>
        </p:nvSpPr>
        <p:spPr>
          <a:xfrm>
            <a:off x="0" y="0"/>
            <a:ext cx="7772399" cy="2968244"/>
          </a:xfrm>
          <a:prstGeom prst="rect">
            <a:avLst/>
          </a:prstGeom>
          <a:blipFill>
            <a:blip r:embed="rId9" cstate="print"/>
            <a:stretch>
              <a:fillRect/>
            </a:stretch>
          </a:blipFill>
        </p:spPr>
        <p:txBody>
          <a:bodyPr wrap="square" lIns="0" tIns="0" rIns="0" bIns="0" rtlCol="0"/>
          <a:lstStyle/>
          <a:p/>
        </p:txBody>
      </p:sp>
      <p:sp>
        <p:nvSpPr>
          <p:cNvPr id="17" name="object 17"/>
          <p:cNvSpPr/>
          <p:nvPr/>
        </p:nvSpPr>
        <p:spPr>
          <a:xfrm>
            <a:off x="5533009" y="7546593"/>
            <a:ext cx="1446275" cy="199644"/>
          </a:xfrm>
          <a:prstGeom prst="rect">
            <a:avLst/>
          </a:prstGeom>
          <a:blipFill>
            <a:blip r:embed="rId10" cstate="print"/>
            <a:stretch>
              <a:fillRect/>
            </a:stretch>
          </a:blipFill>
        </p:spPr>
        <p:txBody>
          <a:bodyPr wrap="square" lIns="0" tIns="0" rIns="0" bIns="0" rtlCol="0"/>
          <a:lstStyle/>
          <a:p/>
        </p:txBody>
      </p:sp>
      <p:sp>
        <p:nvSpPr>
          <p:cNvPr id="18" name="object 18"/>
          <p:cNvSpPr txBox="1"/>
          <p:nvPr/>
        </p:nvSpPr>
        <p:spPr>
          <a:xfrm>
            <a:off x="5162169" y="7726964"/>
            <a:ext cx="2101850" cy="361315"/>
          </a:xfrm>
          <a:prstGeom prst="rect">
            <a:avLst/>
          </a:prstGeom>
        </p:spPr>
        <p:txBody>
          <a:bodyPr wrap="square" lIns="0" tIns="0" rIns="0" bIns="0" rtlCol="0" vert="horz">
            <a:spAutoFit/>
          </a:bodyPr>
          <a:lstStyle/>
          <a:p>
            <a:pPr marL="318770" marR="5080" indent="-306705">
              <a:lnSpc>
                <a:spcPct val="101800"/>
              </a:lnSpc>
            </a:pPr>
            <a:r>
              <a:rPr dirty="0" sz="1100" spc="-5">
                <a:latin typeface="Calibri"/>
                <a:cs typeface="Calibri"/>
              </a:rPr>
              <a:t>Executive Director, </a:t>
            </a:r>
            <a:r>
              <a:rPr dirty="0" sz="1100">
                <a:latin typeface="Calibri"/>
                <a:cs typeface="Calibri"/>
              </a:rPr>
              <a:t>Special </a:t>
            </a:r>
            <a:r>
              <a:rPr dirty="0" sz="1100" spc="-5">
                <a:latin typeface="Calibri"/>
                <a:cs typeface="Calibri"/>
              </a:rPr>
              <a:t>Programs  </a:t>
            </a:r>
            <a:r>
              <a:rPr dirty="0" sz="1100">
                <a:latin typeface="Calibri"/>
                <a:cs typeface="Calibri"/>
              </a:rPr>
              <a:t>North </a:t>
            </a:r>
            <a:r>
              <a:rPr dirty="0" sz="1100" spc="-5">
                <a:latin typeface="Calibri"/>
                <a:cs typeface="Calibri"/>
              </a:rPr>
              <a:t>Kansas City</a:t>
            </a:r>
            <a:r>
              <a:rPr dirty="0" sz="1100" spc="-50">
                <a:latin typeface="Calibri"/>
                <a:cs typeface="Calibri"/>
              </a:rPr>
              <a:t> </a:t>
            </a:r>
            <a:r>
              <a:rPr dirty="0" sz="1100">
                <a:latin typeface="Calibri"/>
                <a:cs typeface="Calibri"/>
              </a:rPr>
              <a:t>Schools</a:t>
            </a:r>
            <a:endParaRPr sz="1100">
              <a:latin typeface="Calibri"/>
              <a:cs typeface="Calibri"/>
            </a:endParaRPr>
          </a:p>
        </p:txBody>
      </p:sp>
      <p:sp>
        <p:nvSpPr>
          <p:cNvPr id="19" name="object 19"/>
          <p:cNvSpPr/>
          <p:nvPr/>
        </p:nvSpPr>
        <p:spPr>
          <a:xfrm>
            <a:off x="5516626" y="6050153"/>
            <a:ext cx="1411985" cy="1411986"/>
          </a:xfrm>
          <a:prstGeom prst="rect">
            <a:avLst/>
          </a:prstGeom>
          <a:blipFill>
            <a:blip r:embed="rId11" cstate="print"/>
            <a:stretch>
              <a:fillRect/>
            </a:stretch>
          </a:blipFill>
        </p:spPr>
        <p:txBody>
          <a:bodyPr wrap="square" lIns="0" tIns="0" rIns="0" bIns="0" rtlCol="0"/>
          <a:lstStyl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73300" y="908304"/>
            <a:ext cx="136525" cy="374650"/>
          </a:xfrm>
          <a:prstGeom prst="rect">
            <a:avLst/>
          </a:prstGeom>
        </p:spPr>
        <p:txBody>
          <a:bodyPr wrap="square" lIns="0" tIns="0" rIns="0" bIns="0" rtlCol="0" vert="horz">
            <a:spAutoFit/>
          </a:bodyPr>
          <a:lstStyle/>
          <a:p>
            <a:pPr marL="12700">
              <a:lnSpc>
                <a:spcPct val="100000"/>
              </a:lnSpc>
            </a:pPr>
            <a:r>
              <a:rPr dirty="0" sz="1050">
                <a:latin typeface="Calibri"/>
                <a:cs typeface="Calibri"/>
              </a:rPr>
              <a:t>b)</a:t>
            </a:r>
            <a:endParaRPr sz="1050">
              <a:latin typeface="Calibri"/>
              <a:cs typeface="Calibri"/>
            </a:endParaRPr>
          </a:p>
          <a:p>
            <a:pPr marL="12700">
              <a:lnSpc>
                <a:spcPct val="100000"/>
              </a:lnSpc>
              <a:spcBef>
                <a:spcPts val="275"/>
              </a:spcBef>
            </a:pPr>
            <a:r>
              <a:rPr dirty="0" sz="1050">
                <a:latin typeface="Calibri"/>
                <a:cs typeface="Calibri"/>
              </a:rPr>
              <a:t>c)</a:t>
            </a:r>
            <a:endParaRPr sz="1050">
              <a:latin typeface="Calibri"/>
              <a:cs typeface="Calibri"/>
            </a:endParaRPr>
          </a:p>
        </p:txBody>
      </p:sp>
      <p:sp>
        <p:nvSpPr>
          <p:cNvPr id="3" name="object 3"/>
          <p:cNvSpPr txBox="1"/>
          <p:nvPr/>
        </p:nvSpPr>
        <p:spPr>
          <a:xfrm>
            <a:off x="2730557" y="872779"/>
            <a:ext cx="1573530" cy="801370"/>
          </a:xfrm>
          <a:prstGeom prst="rect">
            <a:avLst/>
          </a:prstGeom>
        </p:spPr>
        <p:txBody>
          <a:bodyPr wrap="square" lIns="0" tIns="0" rIns="0" bIns="0" rtlCol="0" vert="horz">
            <a:spAutoFit/>
          </a:bodyPr>
          <a:lstStyle/>
          <a:p>
            <a:pPr marL="12700" marR="5080">
              <a:lnSpc>
                <a:spcPct val="122200"/>
              </a:lnSpc>
            </a:pPr>
            <a:r>
              <a:rPr dirty="0" sz="1050" spc="-5">
                <a:latin typeface="Calibri"/>
                <a:cs typeface="Calibri"/>
              </a:rPr>
              <a:t>Current Registrations  Concurrent Sessions </a:t>
            </a:r>
            <a:r>
              <a:rPr dirty="0" sz="1050">
                <a:latin typeface="Calibri"/>
                <a:cs typeface="Calibri"/>
              </a:rPr>
              <a:t>– </a:t>
            </a:r>
            <a:r>
              <a:rPr dirty="0" sz="1050" spc="-5">
                <a:latin typeface="Calibri"/>
                <a:cs typeface="Calibri"/>
              </a:rPr>
              <a:t>topics  Social</a:t>
            </a:r>
            <a:r>
              <a:rPr dirty="0" sz="1050" spc="-65">
                <a:latin typeface="Calibri"/>
                <a:cs typeface="Calibri"/>
              </a:rPr>
              <a:t> </a:t>
            </a:r>
            <a:r>
              <a:rPr dirty="0" sz="1050" spc="-5">
                <a:latin typeface="Calibri"/>
                <a:cs typeface="Calibri"/>
              </a:rPr>
              <a:t>Events</a:t>
            </a:r>
            <a:endParaRPr sz="1050">
              <a:latin typeface="Calibri"/>
              <a:cs typeface="Calibri"/>
            </a:endParaRPr>
          </a:p>
          <a:p>
            <a:pPr marL="12700">
              <a:lnSpc>
                <a:spcPct val="100000"/>
              </a:lnSpc>
              <a:spcBef>
                <a:spcPts val="275"/>
              </a:spcBef>
            </a:pPr>
            <a:r>
              <a:rPr dirty="0" sz="1050" spc="-5">
                <a:latin typeface="Calibri"/>
                <a:cs typeface="Calibri"/>
              </a:rPr>
              <a:t>Exhibit</a:t>
            </a:r>
            <a:r>
              <a:rPr dirty="0" sz="1050" spc="-70">
                <a:latin typeface="Calibri"/>
                <a:cs typeface="Calibri"/>
              </a:rPr>
              <a:t> </a:t>
            </a:r>
            <a:r>
              <a:rPr dirty="0" sz="1050" spc="-5">
                <a:latin typeface="Calibri"/>
                <a:cs typeface="Calibri"/>
              </a:rPr>
              <a:t>Hall</a:t>
            </a:r>
            <a:endParaRPr sz="1050">
              <a:latin typeface="Calibri"/>
              <a:cs typeface="Calibri"/>
            </a:endParaRPr>
          </a:p>
        </p:txBody>
      </p:sp>
      <p:sp>
        <p:nvSpPr>
          <p:cNvPr id="4" name="object 4"/>
          <p:cNvSpPr txBox="1"/>
          <p:nvPr/>
        </p:nvSpPr>
        <p:spPr>
          <a:xfrm>
            <a:off x="1816709" y="1885359"/>
            <a:ext cx="129539" cy="179705"/>
          </a:xfrm>
          <a:prstGeom prst="rect">
            <a:avLst/>
          </a:prstGeom>
        </p:spPr>
        <p:txBody>
          <a:bodyPr wrap="square" lIns="0" tIns="0" rIns="0" bIns="0" rtlCol="0" vert="horz">
            <a:spAutoFit/>
          </a:bodyPr>
          <a:lstStyle/>
          <a:p>
            <a:pPr marL="12700">
              <a:lnSpc>
                <a:spcPct val="100000"/>
              </a:lnSpc>
            </a:pPr>
            <a:r>
              <a:rPr dirty="0" sz="1050" b="1">
                <a:latin typeface="Calibri"/>
                <a:cs typeface="Calibri"/>
              </a:rPr>
              <a:t>7.</a:t>
            </a:r>
            <a:endParaRPr sz="1050">
              <a:latin typeface="Calibri"/>
              <a:cs typeface="Calibri"/>
            </a:endParaRPr>
          </a:p>
        </p:txBody>
      </p:sp>
      <p:sp>
        <p:nvSpPr>
          <p:cNvPr id="5" name="object 5"/>
          <p:cNvSpPr txBox="1"/>
          <p:nvPr/>
        </p:nvSpPr>
        <p:spPr>
          <a:xfrm>
            <a:off x="2273833" y="1885359"/>
            <a:ext cx="3081655" cy="179705"/>
          </a:xfrm>
          <a:prstGeom prst="rect">
            <a:avLst/>
          </a:prstGeom>
        </p:spPr>
        <p:txBody>
          <a:bodyPr wrap="square" lIns="0" tIns="0" rIns="0" bIns="0" rtlCol="0" vert="horz">
            <a:spAutoFit/>
          </a:bodyPr>
          <a:lstStyle/>
          <a:p>
            <a:pPr marL="12700">
              <a:lnSpc>
                <a:spcPct val="100000"/>
              </a:lnSpc>
            </a:pPr>
            <a:r>
              <a:rPr dirty="0" sz="1050" spc="-5" b="1">
                <a:latin typeface="Calibri"/>
                <a:cs typeface="Calibri"/>
              </a:rPr>
              <a:t>NAESP Report </a:t>
            </a:r>
            <a:r>
              <a:rPr dirty="0" sz="1050" b="1">
                <a:latin typeface="Calibri"/>
                <a:cs typeface="Calibri"/>
              </a:rPr>
              <a:t>– </a:t>
            </a:r>
            <a:r>
              <a:rPr dirty="0" sz="1050" spc="-5" b="1">
                <a:latin typeface="Calibri"/>
                <a:cs typeface="Calibri"/>
              </a:rPr>
              <a:t>Dr. Jenni Hayes, NAESP</a:t>
            </a:r>
            <a:r>
              <a:rPr dirty="0" sz="1050" spc="35" b="1">
                <a:latin typeface="Calibri"/>
                <a:cs typeface="Calibri"/>
              </a:rPr>
              <a:t> </a:t>
            </a:r>
            <a:r>
              <a:rPr dirty="0" sz="1050" spc="-5" b="1">
                <a:latin typeface="Calibri"/>
                <a:cs typeface="Calibri"/>
              </a:rPr>
              <a:t>Representative</a:t>
            </a:r>
            <a:endParaRPr sz="1050">
              <a:latin typeface="Calibri"/>
              <a:cs typeface="Calibri"/>
            </a:endParaRPr>
          </a:p>
        </p:txBody>
      </p:sp>
      <p:sp>
        <p:nvSpPr>
          <p:cNvPr id="6" name="object 6"/>
          <p:cNvSpPr txBox="1"/>
          <p:nvPr/>
        </p:nvSpPr>
        <p:spPr>
          <a:xfrm>
            <a:off x="2274100" y="2207666"/>
            <a:ext cx="136525" cy="765810"/>
          </a:xfrm>
          <a:prstGeom prst="rect">
            <a:avLst/>
          </a:prstGeom>
        </p:spPr>
        <p:txBody>
          <a:bodyPr wrap="square" lIns="0" tIns="0" rIns="0" bIns="0" rtlCol="0" vert="horz">
            <a:spAutoFit/>
          </a:bodyPr>
          <a:lstStyle/>
          <a:p>
            <a:pPr marL="12700">
              <a:lnSpc>
                <a:spcPct val="100000"/>
              </a:lnSpc>
            </a:pPr>
            <a:r>
              <a:rPr dirty="0" sz="1050">
                <a:latin typeface="Calibri"/>
                <a:cs typeface="Calibri"/>
              </a:rPr>
              <a:t>a)</a:t>
            </a:r>
            <a:endParaRPr sz="1050">
              <a:latin typeface="Calibri"/>
              <a:cs typeface="Calibri"/>
            </a:endParaRPr>
          </a:p>
          <a:p>
            <a:pPr marL="12700">
              <a:lnSpc>
                <a:spcPct val="100000"/>
              </a:lnSpc>
              <a:spcBef>
                <a:spcPts val="275"/>
              </a:spcBef>
            </a:pPr>
            <a:r>
              <a:rPr dirty="0" sz="1050">
                <a:latin typeface="Calibri"/>
                <a:cs typeface="Calibri"/>
              </a:rPr>
              <a:t>b)</a:t>
            </a:r>
            <a:endParaRPr sz="1050">
              <a:latin typeface="Calibri"/>
              <a:cs typeface="Calibri"/>
            </a:endParaRPr>
          </a:p>
          <a:p>
            <a:pPr marL="12700">
              <a:lnSpc>
                <a:spcPct val="100000"/>
              </a:lnSpc>
              <a:spcBef>
                <a:spcPts val="275"/>
              </a:spcBef>
            </a:pPr>
            <a:r>
              <a:rPr dirty="0" sz="1050">
                <a:latin typeface="Calibri"/>
                <a:cs typeface="Calibri"/>
              </a:rPr>
              <a:t>c)</a:t>
            </a:r>
            <a:endParaRPr sz="1050">
              <a:latin typeface="Calibri"/>
              <a:cs typeface="Calibri"/>
            </a:endParaRPr>
          </a:p>
          <a:p>
            <a:pPr marL="12700">
              <a:lnSpc>
                <a:spcPct val="100000"/>
              </a:lnSpc>
              <a:spcBef>
                <a:spcPts val="280"/>
              </a:spcBef>
            </a:pPr>
            <a:r>
              <a:rPr dirty="0" sz="1050">
                <a:latin typeface="Calibri"/>
                <a:cs typeface="Calibri"/>
              </a:rPr>
              <a:t>d)</a:t>
            </a:r>
            <a:endParaRPr sz="1050">
              <a:latin typeface="Calibri"/>
              <a:cs typeface="Calibri"/>
            </a:endParaRPr>
          </a:p>
        </p:txBody>
      </p:sp>
      <p:sp>
        <p:nvSpPr>
          <p:cNvPr id="7" name="object 7"/>
          <p:cNvSpPr txBox="1"/>
          <p:nvPr/>
        </p:nvSpPr>
        <p:spPr>
          <a:xfrm>
            <a:off x="2731357" y="2172621"/>
            <a:ext cx="2943225" cy="800735"/>
          </a:xfrm>
          <a:prstGeom prst="rect">
            <a:avLst/>
          </a:prstGeom>
        </p:spPr>
        <p:txBody>
          <a:bodyPr wrap="square" lIns="0" tIns="0" rIns="0" bIns="0" rtlCol="0" vert="horz">
            <a:spAutoFit/>
          </a:bodyPr>
          <a:lstStyle/>
          <a:p>
            <a:pPr marL="12700" marR="791210" indent="-635">
              <a:lnSpc>
                <a:spcPct val="121900"/>
              </a:lnSpc>
            </a:pPr>
            <a:r>
              <a:rPr dirty="0" sz="1050" spc="-5">
                <a:latin typeface="Calibri"/>
                <a:cs typeface="Calibri"/>
              </a:rPr>
              <a:t>National Principals Month </a:t>
            </a:r>
            <a:r>
              <a:rPr dirty="0" sz="1050">
                <a:latin typeface="Calibri"/>
                <a:cs typeface="Calibri"/>
              </a:rPr>
              <a:t>– </a:t>
            </a:r>
            <a:r>
              <a:rPr dirty="0" sz="1050" spc="-5">
                <a:latin typeface="Calibri"/>
                <a:cs typeface="Calibri"/>
              </a:rPr>
              <a:t>October  Updated NAESP </a:t>
            </a:r>
            <a:r>
              <a:rPr dirty="0" sz="1050">
                <a:latin typeface="Calibri"/>
                <a:cs typeface="Calibri"/>
              </a:rPr>
              <a:t>NDP </a:t>
            </a:r>
            <a:r>
              <a:rPr dirty="0" sz="1050" spc="-5">
                <a:latin typeface="Calibri"/>
                <a:cs typeface="Calibri"/>
              </a:rPr>
              <a:t>Criteria </a:t>
            </a:r>
            <a:r>
              <a:rPr dirty="0" sz="1050">
                <a:latin typeface="Calibri"/>
                <a:cs typeface="Calibri"/>
              </a:rPr>
              <a:t>and</a:t>
            </a:r>
            <a:r>
              <a:rPr dirty="0" sz="1050" spc="-10">
                <a:latin typeface="Calibri"/>
                <a:cs typeface="Calibri"/>
              </a:rPr>
              <a:t> </a:t>
            </a:r>
            <a:r>
              <a:rPr dirty="0" sz="1050" spc="-5">
                <a:latin typeface="Calibri"/>
                <a:cs typeface="Calibri"/>
              </a:rPr>
              <a:t>Dates</a:t>
            </a:r>
            <a:endParaRPr sz="1050">
              <a:latin typeface="Calibri"/>
              <a:cs typeface="Calibri"/>
            </a:endParaRPr>
          </a:p>
          <a:p>
            <a:pPr marL="12700" marR="5080">
              <a:lnSpc>
                <a:spcPts val="1540"/>
              </a:lnSpc>
              <a:spcBef>
                <a:spcPts val="95"/>
              </a:spcBef>
            </a:pPr>
            <a:r>
              <a:rPr dirty="0" sz="1050" spc="-5">
                <a:latin typeface="Calibri"/>
                <a:cs typeface="Calibri"/>
              </a:rPr>
              <a:t>Zone </a:t>
            </a:r>
            <a:r>
              <a:rPr dirty="0" sz="1050">
                <a:latin typeface="Calibri"/>
                <a:cs typeface="Calibri"/>
              </a:rPr>
              <a:t>8 </a:t>
            </a:r>
            <a:r>
              <a:rPr dirty="0" sz="1050" spc="-5">
                <a:latin typeface="Calibri"/>
                <a:cs typeface="Calibri"/>
              </a:rPr>
              <a:t>Leadership Meeting </a:t>
            </a:r>
            <a:r>
              <a:rPr dirty="0" sz="1050">
                <a:latin typeface="Calibri"/>
                <a:cs typeface="Calibri"/>
              </a:rPr>
              <a:t>– </a:t>
            </a:r>
            <a:r>
              <a:rPr dirty="0" sz="1050" spc="-5">
                <a:latin typeface="Calibri"/>
                <a:cs typeface="Calibri"/>
              </a:rPr>
              <a:t>Nov 17-18 Sante Fe, NM  </a:t>
            </a:r>
            <a:r>
              <a:rPr dirty="0" sz="1050">
                <a:latin typeface="Calibri"/>
                <a:cs typeface="Calibri"/>
              </a:rPr>
              <a:t>2024 </a:t>
            </a:r>
            <a:r>
              <a:rPr dirty="0" sz="1050" spc="-5">
                <a:latin typeface="Calibri"/>
                <a:cs typeface="Calibri"/>
              </a:rPr>
              <a:t>NAESP </a:t>
            </a:r>
            <a:r>
              <a:rPr dirty="0" sz="1050">
                <a:latin typeface="Calibri"/>
                <a:cs typeface="Calibri"/>
              </a:rPr>
              <a:t>Annual </a:t>
            </a:r>
            <a:r>
              <a:rPr dirty="0" sz="1050" spc="-5">
                <a:latin typeface="Calibri"/>
                <a:cs typeface="Calibri"/>
              </a:rPr>
              <a:t>Conference </a:t>
            </a:r>
            <a:r>
              <a:rPr dirty="0" sz="1050">
                <a:latin typeface="Calibri"/>
                <a:cs typeface="Calibri"/>
              </a:rPr>
              <a:t>– </a:t>
            </a:r>
            <a:r>
              <a:rPr dirty="0" sz="1050" spc="-5">
                <a:latin typeface="Calibri"/>
                <a:cs typeface="Calibri"/>
              </a:rPr>
              <a:t>Nashville,</a:t>
            </a:r>
            <a:r>
              <a:rPr dirty="0" sz="1050" spc="-35">
                <a:latin typeface="Calibri"/>
                <a:cs typeface="Calibri"/>
              </a:rPr>
              <a:t> </a:t>
            </a:r>
            <a:r>
              <a:rPr dirty="0" sz="1050" spc="-5">
                <a:latin typeface="Calibri"/>
                <a:cs typeface="Calibri"/>
              </a:rPr>
              <a:t>TN</a:t>
            </a:r>
            <a:endParaRPr sz="1050">
              <a:latin typeface="Calibri"/>
              <a:cs typeface="Calibri"/>
            </a:endParaRPr>
          </a:p>
        </p:txBody>
      </p:sp>
      <p:sp>
        <p:nvSpPr>
          <p:cNvPr id="8" name="object 8"/>
          <p:cNvSpPr txBox="1"/>
          <p:nvPr/>
        </p:nvSpPr>
        <p:spPr>
          <a:xfrm>
            <a:off x="5931890" y="2172301"/>
            <a:ext cx="673100" cy="801370"/>
          </a:xfrm>
          <a:prstGeom prst="rect">
            <a:avLst/>
          </a:prstGeom>
        </p:spPr>
        <p:txBody>
          <a:bodyPr wrap="square" lIns="0" tIns="0" rIns="0" bIns="0" rtlCol="0" vert="horz">
            <a:spAutoFit/>
          </a:bodyPr>
          <a:lstStyle/>
          <a:p>
            <a:pPr marL="12700" marR="5080" indent="-635">
              <a:lnSpc>
                <a:spcPct val="122100"/>
              </a:lnSpc>
            </a:pPr>
            <a:r>
              <a:rPr dirty="0" sz="1050" spc="-5">
                <a:latin typeface="Calibri"/>
                <a:cs typeface="Calibri"/>
              </a:rPr>
              <a:t>I</a:t>
            </a:r>
            <a:r>
              <a:rPr dirty="0" sz="1050">
                <a:latin typeface="Calibri"/>
                <a:cs typeface="Calibri"/>
              </a:rPr>
              <a:t>n</a:t>
            </a:r>
            <a:r>
              <a:rPr dirty="0" sz="1050" spc="-5">
                <a:latin typeface="Calibri"/>
                <a:cs typeface="Calibri"/>
              </a:rPr>
              <a:t>fo</a:t>
            </a:r>
            <a:r>
              <a:rPr dirty="0" sz="1050">
                <a:latin typeface="Calibri"/>
                <a:cs typeface="Calibri"/>
              </a:rPr>
              <a:t>rmat</a:t>
            </a:r>
            <a:r>
              <a:rPr dirty="0" sz="1050" spc="-5">
                <a:latin typeface="Calibri"/>
                <a:cs typeface="Calibri"/>
              </a:rPr>
              <a:t>io</a:t>
            </a:r>
            <a:r>
              <a:rPr dirty="0" sz="1050">
                <a:latin typeface="Calibri"/>
                <a:cs typeface="Calibri"/>
              </a:rPr>
              <a:t>n  </a:t>
            </a:r>
            <a:r>
              <a:rPr dirty="0" sz="1050" spc="-5">
                <a:latin typeface="Calibri"/>
                <a:cs typeface="Calibri"/>
              </a:rPr>
              <a:t>Discussion  I</a:t>
            </a:r>
            <a:r>
              <a:rPr dirty="0" sz="1050">
                <a:latin typeface="Calibri"/>
                <a:cs typeface="Calibri"/>
              </a:rPr>
              <a:t>n</a:t>
            </a:r>
            <a:r>
              <a:rPr dirty="0" sz="1050" spc="-5">
                <a:latin typeface="Calibri"/>
                <a:cs typeface="Calibri"/>
              </a:rPr>
              <a:t>fo</a:t>
            </a:r>
            <a:r>
              <a:rPr dirty="0" sz="1050">
                <a:latin typeface="Calibri"/>
                <a:cs typeface="Calibri"/>
              </a:rPr>
              <a:t>rmat</a:t>
            </a:r>
            <a:r>
              <a:rPr dirty="0" sz="1050" spc="-5">
                <a:latin typeface="Calibri"/>
                <a:cs typeface="Calibri"/>
              </a:rPr>
              <a:t>io</a:t>
            </a:r>
            <a:r>
              <a:rPr dirty="0" sz="1050">
                <a:latin typeface="Calibri"/>
                <a:cs typeface="Calibri"/>
              </a:rPr>
              <a:t>n  </a:t>
            </a:r>
            <a:r>
              <a:rPr dirty="0" sz="1050" spc="-5">
                <a:latin typeface="Calibri"/>
                <a:cs typeface="Calibri"/>
              </a:rPr>
              <a:t>I</a:t>
            </a:r>
            <a:r>
              <a:rPr dirty="0" sz="1050">
                <a:latin typeface="Calibri"/>
                <a:cs typeface="Calibri"/>
              </a:rPr>
              <a:t>n</a:t>
            </a:r>
            <a:r>
              <a:rPr dirty="0" sz="1050" spc="-5">
                <a:latin typeface="Calibri"/>
                <a:cs typeface="Calibri"/>
              </a:rPr>
              <a:t>fo</a:t>
            </a:r>
            <a:r>
              <a:rPr dirty="0" sz="1050">
                <a:latin typeface="Calibri"/>
                <a:cs typeface="Calibri"/>
              </a:rPr>
              <a:t>rmat</a:t>
            </a:r>
            <a:r>
              <a:rPr dirty="0" sz="1050" spc="-5">
                <a:latin typeface="Calibri"/>
                <a:cs typeface="Calibri"/>
              </a:rPr>
              <a:t>io</a:t>
            </a:r>
            <a:r>
              <a:rPr dirty="0" sz="1050">
                <a:latin typeface="Calibri"/>
                <a:cs typeface="Calibri"/>
              </a:rPr>
              <a:t>n</a:t>
            </a:r>
            <a:endParaRPr sz="1050">
              <a:latin typeface="Calibri"/>
              <a:cs typeface="Calibri"/>
            </a:endParaRPr>
          </a:p>
        </p:txBody>
      </p:sp>
      <p:sp>
        <p:nvSpPr>
          <p:cNvPr id="9" name="object 9"/>
          <p:cNvSpPr txBox="1"/>
          <p:nvPr/>
        </p:nvSpPr>
        <p:spPr>
          <a:xfrm>
            <a:off x="1817509" y="3183921"/>
            <a:ext cx="128905" cy="179705"/>
          </a:xfrm>
          <a:prstGeom prst="rect">
            <a:avLst/>
          </a:prstGeom>
        </p:spPr>
        <p:txBody>
          <a:bodyPr wrap="square" lIns="0" tIns="0" rIns="0" bIns="0" rtlCol="0" vert="horz">
            <a:spAutoFit/>
          </a:bodyPr>
          <a:lstStyle/>
          <a:p>
            <a:pPr marL="12700">
              <a:lnSpc>
                <a:spcPct val="100000"/>
              </a:lnSpc>
            </a:pPr>
            <a:r>
              <a:rPr dirty="0" sz="1050" b="1">
                <a:latin typeface="Calibri"/>
                <a:cs typeface="Calibri"/>
              </a:rPr>
              <a:t>8.</a:t>
            </a:r>
            <a:endParaRPr sz="1050">
              <a:latin typeface="Calibri"/>
              <a:cs typeface="Calibri"/>
            </a:endParaRPr>
          </a:p>
        </p:txBody>
      </p:sp>
      <p:sp>
        <p:nvSpPr>
          <p:cNvPr id="10" name="object 10"/>
          <p:cNvSpPr txBox="1"/>
          <p:nvPr/>
        </p:nvSpPr>
        <p:spPr>
          <a:xfrm>
            <a:off x="2274766" y="3183921"/>
            <a:ext cx="2285365" cy="179705"/>
          </a:xfrm>
          <a:prstGeom prst="rect">
            <a:avLst/>
          </a:prstGeom>
        </p:spPr>
        <p:txBody>
          <a:bodyPr wrap="square" lIns="0" tIns="0" rIns="0" bIns="0" rtlCol="0" vert="horz">
            <a:spAutoFit/>
          </a:bodyPr>
          <a:lstStyle/>
          <a:p>
            <a:pPr marL="12700">
              <a:lnSpc>
                <a:spcPct val="100000"/>
              </a:lnSpc>
            </a:pPr>
            <a:r>
              <a:rPr dirty="0" sz="1050" spc="-5" b="1">
                <a:latin typeface="Calibri"/>
                <a:cs typeface="Calibri"/>
              </a:rPr>
              <a:t>Proposed Principal Evaluation from</a:t>
            </a:r>
            <a:r>
              <a:rPr dirty="0" sz="1050" b="1">
                <a:latin typeface="Calibri"/>
                <a:cs typeface="Calibri"/>
              </a:rPr>
              <a:t> </a:t>
            </a:r>
            <a:r>
              <a:rPr dirty="0" sz="1050" spc="-5" b="1">
                <a:latin typeface="Calibri"/>
                <a:cs typeface="Calibri"/>
              </a:rPr>
              <a:t>DESE</a:t>
            </a:r>
            <a:endParaRPr sz="1050">
              <a:latin typeface="Calibri"/>
              <a:cs typeface="Calibri"/>
            </a:endParaRPr>
          </a:p>
        </p:txBody>
      </p:sp>
      <p:sp>
        <p:nvSpPr>
          <p:cNvPr id="11" name="object 11"/>
          <p:cNvSpPr txBox="1"/>
          <p:nvPr/>
        </p:nvSpPr>
        <p:spPr>
          <a:xfrm>
            <a:off x="5932557" y="3183921"/>
            <a:ext cx="591820" cy="179705"/>
          </a:xfrm>
          <a:prstGeom prst="rect">
            <a:avLst/>
          </a:prstGeom>
        </p:spPr>
        <p:txBody>
          <a:bodyPr wrap="square" lIns="0" tIns="0" rIns="0" bIns="0" rtlCol="0" vert="horz">
            <a:spAutoFit/>
          </a:bodyPr>
          <a:lstStyle/>
          <a:p>
            <a:pPr marL="12700">
              <a:lnSpc>
                <a:spcPct val="100000"/>
              </a:lnSpc>
            </a:pPr>
            <a:r>
              <a:rPr dirty="0" sz="1050" spc="-5">
                <a:latin typeface="Calibri"/>
                <a:cs typeface="Calibri"/>
              </a:rPr>
              <a:t>Discussion</a:t>
            </a:r>
            <a:endParaRPr sz="1050">
              <a:latin typeface="Calibri"/>
              <a:cs typeface="Calibri"/>
            </a:endParaRPr>
          </a:p>
        </p:txBody>
      </p:sp>
      <p:sp>
        <p:nvSpPr>
          <p:cNvPr id="12" name="object 12"/>
          <p:cNvSpPr txBox="1"/>
          <p:nvPr/>
        </p:nvSpPr>
        <p:spPr>
          <a:xfrm>
            <a:off x="1817776" y="3507028"/>
            <a:ext cx="129539" cy="179705"/>
          </a:xfrm>
          <a:prstGeom prst="rect">
            <a:avLst/>
          </a:prstGeom>
        </p:spPr>
        <p:txBody>
          <a:bodyPr wrap="square" lIns="0" tIns="0" rIns="0" bIns="0" rtlCol="0" vert="horz">
            <a:spAutoFit/>
          </a:bodyPr>
          <a:lstStyle/>
          <a:p>
            <a:pPr marL="12700">
              <a:lnSpc>
                <a:spcPct val="100000"/>
              </a:lnSpc>
            </a:pPr>
            <a:r>
              <a:rPr dirty="0" sz="1050" b="1">
                <a:latin typeface="Calibri"/>
                <a:cs typeface="Calibri"/>
              </a:rPr>
              <a:t>9.</a:t>
            </a:r>
            <a:endParaRPr sz="1050">
              <a:latin typeface="Calibri"/>
              <a:cs typeface="Calibri"/>
            </a:endParaRPr>
          </a:p>
        </p:txBody>
      </p:sp>
      <p:sp>
        <p:nvSpPr>
          <p:cNvPr id="13" name="object 13"/>
          <p:cNvSpPr txBox="1"/>
          <p:nvPr/>
        </p:nvSpPr>
        <p:spPr>
          <a:xfrm>
            <a:off x="2275033" y="3507028"/>
            <a:ext cx="624205" cy="179705"/>
          </a:xfrm>
          <a:prstGeom prst="rect">
            <a:avLst/>
          </a:prstGeom>
        </p:spPr>
        <p:txBody>
          <a:bodyPr wrap="square" lIns="0" tIns="0" rIns="0" bIns="0" rtlCol="0" vert="horz">
            <a:spAutoFit/>
          </a:bodyPr>
          <a:lstStyle/>
          <a:p>
            <a:pPr marL="12700">
              <a:lnSpc>
                <a:spcPct val="100000"/>
              </a:lnSpc>
            </a:pPr>
            <a:r>
              <a:rPr dirty="0" sz="1050" spc="-5" b="1">
                <a:latin typeface="Calibri"/>
                <a:cs typeface="Calibri"/>
              </a:rPr>
              <a:t>Breakouts:</a:t>
            </a:r>
            <a:endParaRPr sz="1050">
              <a:latin typeface="Calibri"/>
              <a:cs typeface="Calibri"/>
            </a:endParaRPr>
          </a:p>
        </p:txBody>
      </p:sp>
      <p:sp>
        <p:nvSpPr>
          <p:cNvPr id="14" name="object 14"/>
          <p:cNvSpPr txBox="1"/>
          <p:nvPr/>
        </p:nvSpPr>
        <p:spPr>
          <a:xfrm>
            <a:off x="5932957" y="3507028"/>
            <a:ext cx="591820" cy="179705"/>
          </a:xfrm>
          <a:prstGeom prst="rect">
            <a:avLst/>
          </a:prstGeom>
        </p:spPr>
        <p:txBody>
          <a:bodyPr wrap="square" lIns="0" tIns="0" rIns="0" bIns="0" rtlCol="0" vert="horz">
            <a:spAutoFit/>
          </a:bodyPr>
          <a:lstStyle/>
          <a:p>
            <a:pPr marL="12700">
              <a:lnSpc>
                <a:spcPct val="100000"/>
              </a:lnSpc>
            </a:pPr>
            <a:r>
              <a:rPr dirty="0" sz="1050" spc="-5">
                <a:latin typeface="Calibri"/>
                <a:cs typeface="Calibri"/>
              </a:rPr>
              <a:t>Discussion</a:t>
            </a:r>
            <a:endParaRPr sz="1050">
              <a:latin typeface="Calibri"/>
              <a:cs typeface="Calibri"/>
            </a:endParaRPr>
          </a:p>
        </p:txBody>
      </p:sp>
      <p:sp>
        <p:nvSpPr>
          <p:cNvPr id="15" name="object 15"/>
          <p:cNvSpPr txBox="1"/>
          <p:nvPr/>
        </p:nvSpPr>
        <p:spPr>
          <a:xfrm>
            <a:off x="2275433" y="3829335"/>
            <a:ext cx="2825750" cy="502284"/>
          </a:xfrm>
          <a:prstGeom prst="rect">
            <a:avLst/>
          </a:prstGeom>
        </p:spPr>
        <p:txBody>
          <a:bodyPr wrap="square" lIns="0" tIns="0" rIns="0" bIns="0" rtlCol="0" vert="horz">
            <a:spAutoFit/>
          </a:bodyPr>
          <a:lstStyle/>
          <a:p>
            <a:pPr marL="147320" indent="-134620">
              <a:lnSpc>
                <a:spcPct val="100000"/>
              </a:lnSpc>
              <a:buAutoNum type="alphaLcParenR"/>
              <a:tabLst>
                <a:tab pos="147955" algn="l"/>
              </a:tabLst>
            </a:pPr>
            <a:r>
              <a:rPr dirty="0" sz="1050" spc="-5">
                <a:latin typeface="Calibri"/>
                <a:cs typeface="Calibri"/>
              </a:rPr>
              <a:t>Regional Presidents </a:t>
            </a:r>
            <a:r>
              <a:rPr dirty="0" sz="1050">
                <a:latin typeface="Calibri"/>
                <a:cs typeface="Calibri"/>
              </a:rPr>
              <a:t>– </a:t>
            </a:r>
            <a:r>
              <a:rPr dirty="0" sz="1050" spc="-5">
                <a:latin typeface="Calibri"/>
                <a:cs typeface="Calibri"/>
              </a:rPr>
              <a:t>Calibration of</a:t>
            </a:r>
            <a:r>
              <a:rPr dirty="0" sz="1050" spc="20">
                <a:latin typeface="Calibri"/>
                <a:cs typeface="Calibri"/>
              </a:rPr>
              <a:t> </a:t>
            </a:r>
            <a:r>
              <a:rPr dirty="0" sz="1050" spc="-5">
                <a:latin typeface="Calibri"/>
                <a:cs typeface="Calibri"/>
              </a:rPr>
              <a:t>Practices</a:t>
            </a:r>
            <a:endParaRPr sz="1050">
              <a:latin typeface="Calibri"/>
              <a:cs typeface="Calibri"/>
            </a:endParaRPr>
          </a:p>
          <a:p>
            <a:pPr>
              <a:lnSpc>
                <a:spcPct val="100000"/>
              </a:lnSpc>
              <a:spcBef>
                <a:spcPts val="10"/>
              </a:spcBef>
              <a:buFont typeface="Calibri"/>
              <a:buAutoNum type="alphaLcParenR"/>
            </a:pPr>
            <a:endParaRPr sz="1100">
              <a:latin typeface="Times New Roman"/>
              <a:cs typeface="Times New Roman"/>
            </a:endParaRPr>
          </a:p>
          <a:p>
            <a:pPr marL="153670" indent="-140970">
              <a:lnSpc>
                <a:spcPct val="100000"/>
              </a:lnSpc>
              <a:buAutoNum type="alphaLcParenR"/>
              <a:tabLst>
                <a:tab pos="153670" algn="l"/>
              </a:tabLst>
            </a:pPr>
            <a:r>
              <a:rPr dirty="0" sz="1050" spc="-5">
                <a:latin typeface="Calibri"/>
                <a:cs typeface="Calibri"/>
              </a:rPr>
              <a:t>Regional Reps </a:t>
            </a:r>
            <a:r>
              <a:rPr dirty="0" sz="1050">
                <a:latin typeface="Calibri"/>
                <a:cs typeface="Calibri"/>
              </a:rPr>
              <a:t>– </a:t>
            </a:r>
            <a:r>
              <a:rPr dirty="0" sz="1050" spc="-5">
                <a:latin typeface="Calibri"/>
                <a:cs typeface="Calibri"/>
              </a:rPr>
              <a:t>Platform option, Assoc</a:t>
            </a:r>
            <a:r>
              <a:rPr dirty="0" sz="1050" spc="20">
                <a:latin typeface="Calibri"/>
                <a:cs typeface="Calibri"/>
              </a:rPr>
              <a:t> </a:t>
            </a:r>
            <a:r>
              <a:rPr dirty="0" sz="1050" spc="-5">
                <a:latin typeface="Calibri"/>
                <a:cs typeface="Calibri"/>
              </a:rPr>
              <a:t>Feedback</a:t>
            </a:r>
            <a:endParaRPr sz="1050">
              <a:latin typeface="Calibri"/>
              <a:cs typeface="Calibri"/>
            </a:endParaRPr>
          </a:p>
        </p:txBody>
      </p:sp>
      <p:sp>
        <p:nvSpPr>
          <p:cNvPr id="16" name="object 16"/>
          <p:cNvSpPr txBox="1"/>
          <p:nvPr/>
        </p:nvSpPr>
        <p:spPr>
          <a:xfrm>
            <a:off x="1818176" y="4473949"/>
            <a:ext cx="196850" cy="179705"/>
          </a:xfrm>
          <a:prstGeom prst="rect">
            <a:avLst/>
          </a:prstGeom>
        </p:spPr>
        <p:txBody>
          <a:bodyPr wrap="square" lIns="0" tIns="0" rIns="0" bIns="0" rtlCol="0" vert="horz">
            <a:spAutoFit/>
          </a:bodyPr>
          <a:lstStyle/>
          <a:p>
            <a:pPr marL="12700">
              <a:lnSpc>
                <a:spcPct val="100000"/>
              </a:lnSpc>
            </a:pPr>
            <a:r>
              <a:rPr dirty="0" sz="1050" b="1">
                <a:latin typeface="Calibri"/>
                <a:cs typeface="Calibri"/>
              </a:rPr>
              <a:t>10.</a:t>
            </a:r>
            <a:endParaRPr sz="1050">
              <a:latin typeface="Calibri"/>
              <a:cs typeface="Calibri"/>
            </a:endParaRPr>
          </a:p>
        </p:txBody>
      </p:sp>
      <p:sp>
        <p:nvSpPr>
          <p:cNvPr id="17" name="object 17"/>
          <p:cNvSpPr txBox="1"/>
          <p:nvPr/>
        </p:nvSpPr>
        <p:spPr>
          <a:xfrm>
            <a:off x="2275433" y="4473949"/>
            <a:ext cx="767715" cy="179705"/>
          </a:xfrm>
          <a:prstGeom prst="rect">
            <a:avLst/>
          </a:prstGeom>
        </p:spPr>
        <p:txBody>
          <a:bodyPr wrap="square" lIns="0" tIns="0" rIns="0" bIns="0" rtlCol="0" vert="horz">
            <a:spAutoFit/>
          </a:bodyPr>
          <a:lstStyle/>
          <a:p>
            <a:pPr marL="12700">
              <a:lnSpc>
                <a:spcPct val="100000"/>
              </a:lnSpc>
            </a:pPr>
            <a:r>
              <a:rPr dirty="0" sz="1050" spc="-5" b="1">
                <a:latin typeface="Calibri"/>
                <a:cs typeface="Calibri"/>
              </a:rPr>
              <a:t>Adjournment</a:t>
            </a:r>
            <a:endParaRPr sz="1050">
              <a:latin typeface="Calibri"/>
              <a:cs typeface="Calibri"/>
            </a:endParaRPr>
          </a:p>
        </p:txBody>
      </p:sp>
      <p:sp>
        <p:nvSpPr>
          <p:cNvPr id="18" name="object 18"/>
          <p:cNvSpPr txBox="1"/>
          <p:nvPr/>
        </p:nvSpPr>
        <p:spPr>
          <a:xfrm>
            <a:off x="5933357" y="4473949"/>
            <a:ext cx="374650" cy="179705"/>
          </a:xfrm>
          <a:prstGeom prst="rect">
            <a:avLst/>
          </a:prstGeom>
        </p:spPr>
        <p:txBody>
          <a:bodyPr wrap="square" lIns="0" tIns="0" rIns="0" bIns="0" rtlCol="0" vert="horz">
            <a:spAutoFit/>
          </a:bodyPr>
          <a:lstStyle/>
          <a:p>
            <a:pPr marL="12700">
              <a:lnSpc>
                <a:spcPct val="100000"/>
              </a:lnSpc>
            </a:pPr>
            <a:r>
              <a:rPr dirty="0" sz="1050" spc="-5">
                <a:latin typeface="Calibri"/>
                <a:cs typeface="Calibri"/>
              </a:rPr>
              <a:t>A</a:t>
            </a:r>
            <a:r>
              <a:rPr dirty="0" sz="1050">
                <a:latin typeface="Calibri"/>
                <a:cs typeface="Calibri"/>
              </a:rPr>
              <a:t>ct</a:t>
            </a:r>
            <a:r>
              <a:rPr dirty="0" sz="1050" spc="-5">
                <a:latin typeface="Calibri"/>
                <a:cs typeface="Calibri"/>
              </a:rPr>
              <a:t>ion</a:t>
            </a:r>
            <a:endParaRPr sz="105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033770" y="9477502"/>
            <a:ext cx="837565" cy="137160"/>
          </a:xfrm>
          <a:prstGeom prst="rect">
            <a:avLst/>
          </a:prstGeom>
        </p:spPr>
        <p:txBody>
          <a:bodyPr wrap="square" lIns="0" tIns="0" rIns="0" bIns="0" rtlCol="0" vert="horz">
            <a:spAutoFit/>
          </a:bodyPr>
          <a:lstStyle/>
          <a:p>
            <a:pPr marL="12700">
              <a:lnSpc>
                <a:spcPct val="100000"/>
              </a:lnSpc>
            </a:pPr>
            <a:r>
              <a:rPr dirty="0" sz="800" spc="-5" i="1">
                <a:latin typeface="Cambria"/>
                <a:cs typeface="Cambria"/>
              </a:rPr>
              <a:t>Revised</a:t>
            </a:r>
            <a:r>
              <a:rPr dirty="0" sz="800" spc="-65" i="1">
                <a:latin typeface="Cambria"/>
                <a:cs typeface="Cambria"/>
              </a:rPr>
              <a:t> </a:t>
            </a:r>
            <a:r>
              <a:rPr dirty="0" sz="800" spc="-5" i="1">
                <a:latin typeface="Cambria"/>
                <a:cs typeface="Cambria"/>
              </a:rPr>
              <a:t>9/13/2021</a:t>
            </a:r>
            <a:endParaRPr sz="800">
              <a:latin typeface="Cambria"/>
              <a:cs typeface="Cambria"/>
            </a:endParaRPr>
          </a:p>
        </p:txBody>
      </p:sp>
      <p:sp>
        <p:nvSpPr>
          <p:cNvPr id="3" name="object 3"/>
          <p:cNvSpPr txBox="1"/>
          <p:nvPr/>
        </p:nvSpPr>
        <p:spPr>
          <a:xfrm>
            <a:off x="901700" y="1121918"/>
            <a:ext cx="5911215" cy="4784725"/>
          </a:xfrm>
          <a:prstGeom prst="rect">
            <a:avLst/>
          </a:prstGeom>
        </p:spPr>
        <p:txBody>
          <a:bodyPr wrap="square" lIns="0" tIns="0" rIns="0" bIns="0" rtlCol="0" vert="horz">
            <a:spAutoFit/>
          </a:bodyPr>
          <a:lstStyle/>
          <a:p>
            <a:pPr marL="1340485">
              <a:lnSpc>
                <a:spcPct val="100000"/>
              </a:lnSpc>
            </a:pPr>
            <a:r>
              <a:rPr dirty="0" sz="1600" spc="-5" b="1">
                <a:solidFill>
                  <a:srgbClr val="FF0000"/>
                </a:solidFill>
                <a:latin typeface="Cambria"/>
                <a:cs typeface="Cambria"/>
              </a:rPr>
              <a:t>Notice to MAESP Officer</a:t>
            </a:r>
            <a:r>
              <a:rPr dirty="0" sz="1600" spc="-40" b="1">
                <a:solidFill>
                  <a:srgbClr val="FF0000"/>
                </a:solidFill>
                <a:latin typeface="Cambria"/>
                <a:cs typeface="Cambria"/>
              </a:rPr>
              <a:t> </a:t>
            </a:r>
            <a:r>
              <a:rPr dirty="0" sz="1600" spc="-5" b="1">
                <a:solidFill>
                  <a:srgbClr val="FF0000"/>
                </a:solidFill>
                <a:latin typeface="Cambria"/>
                <a:cs typeface="Cambria"/>
              </a:rPr>
              <a:t>Candidates</a:t>
            </a:r>
            <a:endParaRPr sz="1600">
              <a:latin typeface="Cambria"/>
              <a:cs typeface="Cambria"/>
            </a:endParaRPr>
          </a:p>
          <a:p>
            <a:pPr>
              <a:lnSpc>
                <a:spcPct val="100000"/>
              </a:lnSpc>
              <a:spcBef>
                <a:spcPts val="30"/>
              </a:spcBef>
            </a:pPr>
            <a:endParaRPr sz="2800">
              <a:latin typeface="Times New Roman"/>
              <a:cs typeface="Times New Roman"/>
            </a:endParaRPr>
          </a:p>
          <a:p>
            <a:pPr marL="12700">
              <a:lnSpc>
                <a:spcPct val="100000"/>
              </a:lnSpc>
            </a:pPr>
            <a:r>
              <a:rPr dirty="0" sz="1200">
                <a:latin typeface="Cambria"/>
                <a:cs typeface="Cambria"/>
              </a:rPr>
              <a:t>According to the </a:t>
            </a:r>
            <a:r>
              <a:rPr dirty="0" sz="1200" spc="-5">
                <a:latin typeface="Cambria"/>
                <a:cs typeface="Cambria"/>
              </a:rPr>
              <a:t>MAESP by-laws, anyone wishing </a:t>
            </a:r>
            <a:r>
              <a:rPr dirty="0" sz="1200">
                <a:latin typeface="Cambria"/>
                <a:cs typeface="Cambria"/>
              </a:rPr>
              <a:t>to run for </a:t>
            </a:r>
            <a:r>
              <a:rPr dirty="0" sz="1200" spc="-5">
                <a:latin typeface="Cambria"/>
                <a:cs typeface="Cambria"/>
              </a:rPr>
              <a:t>office</a:t>
            </a:r>
            <a:r>
              <a:rPr dirty="0" sz="1200" spc="35">
                <a:latin typeface="Cambria"/>
                <a:cs typeface="Cambria"/>
              </a:rPr>
              <a:t> </a:t>
            </a:r>
            <a:r>
              <a:rPr dirty="0" sz="1200">
                <a:latin typeface="Cambria"/>
                <a:cs typeface="Cambria"/>
              </a:rPr>
              <a:t>shall:</a:t>
            </a:r>
            <a:endParaRPr sz="1200">
              <a:latin typeface="Cambria"/>
              <a:cs typeface="Cambria"/>
            </a:endParaRPr>
          </a:p>
          <a:p>
            <a:pPr>
              <a:lnSpc>
                <a:spcPct val="100000"/>
              </a:lnSpc>
              <a:spcBef>
                <a:spcPts val="10"/>
              </a:spcBef>
            </a:pPr>
            <a:endParaRPr sz="1250">
              <a:latin typeface="Times New Roman"/>
              <a:cs typeface="Times New Roman"/>
            </a:endParaRPr>
          </a:p>
          <a:p>
            <a:pPr marL="469900" marR="238125" indent="-228600">
              <a:lnSpc>
                <a:spcPts val="1400"/>
              </a:lnSpc>
              <a:buAutoNum type="arabicPeriod"/>
              <a:tabLst>
                <a:tab pos="469900" algn="l"/>
              </a:tabLst>
            </a:pPr>
            <a:r>
              <a:rPr dirty="0" sz="1200">
                <a:latin typeface="Cambria"/>
                <a:cs typeface="Cambria"/>
              </a:rPr>
              <a:t>Those </a:t>
            </a:r>
            <a:r>
              <a:rPr dirty="0" sz="1200" spc="-5">
                <a:latin typeface="Cambria"/>
                <a:cs typeface="Cambria"/>
              </a:rPr>
              <a:t>persons wishing </a:t>
            </a:r>
            <a:r>
              <a:rPr dirty="0" sz="1200">
                <a:latin typeface="Cambria"/>
                <a:cs typeface="Cambria"/>
              </a:rPr>
              <a:t>to become </a:t>
            </a:r>
            <a:r>
              <a:rPr dirty="0" sz="1200" spc="-5">
                <a:latin typeface="Cambria"/>
                <a:cs typeface="Cambria"/>
              </a:rPr>
              <a:t>a candidate </a:t>
            </a:r>
            <a:r>
              <a:rPr dirty="0" sz="1200">
                <a:latin typeface="Cambria"/>
                <a:cs typeface="Cambria"/>
              </a:rPr>
              <a:t>for the </a:t>
            </a:r>
            <a:r>
              <a:rPr dirty="0" sz="1200" spc="-5">
                <a:latin typeface="Cambria"/>
                <a:cs typeface="Cambria"/>
              </a:rPr>
              <a:t>office </a:t>
            </a:r>
            <a:r>
              <a:rPr dirty="0" sz="1200">
                <a:latin typeface="Cambria"/>
                <a:cs typeface="Cambria"/>
              </a:rPr>
              <a:t>of </a:t>
            </a:r>
            <a:r>
              <a:rPr dirty="0" sz="1200" spc="-5">
                <a:latin typeface="Cambria"/>
                <a:cs typeface="Cambria"/>
              </a:rPr>
              <a:t>president-elect </a:t>
            </a:r>
            <a:r>
              <a:rPr dirty="0" sz="1200">
                <a:latin typeface="Cambria"/>
                <a:cs typeface="Cambria"/>
              </a:rPr>
              <a:t>or  vice president </a:t>
            </a:r>
            <a:r>
              <a:rPr dirty="0" sz="1200" spc="-5">
                <a:latin typeface="Cambria"/>
                <a:cs typeface="Cambria"/>
              </a:rPr>
              <a:t>must </a:t>
            </a:r>
            <a:r>
              <a:rPr dirty="0" sz="1200">
                <a:latin typeface="Cambria"/>
                <a:cs typeface="Cambria"/>
              </a:rPr>
              <a:t>be in </a:t>
            </a:r>
            <a:r>
              <a:rPr dirty="0" sz="1200" spc="-5">
                <a:latin typeface="Cambria"/>
                <a:cs typeface="Cambria"/>
              </a:rPr>
              <a:t>a fourth </a:t>
            </a:r>
            <a:r>
              <a:rPr dirty="0" sz="1200">
                <a:latin typeface="Cambria"/>
                <a:cs typeface="Cambria"/>
              </a:rPr>
              <a:t>(4) consecutive year (or more) as </a:t>
            </a:r>
            <a:r>
              <a:rPr dirty="0" sz="1200" spc="-5">
                <a:latin typeface="Cambria"/>
                <a:cs typeface="Cambria"/>
              </a:rPr>
              <a:t>an active  </a:t>
            </a:r>
            <a:r>
              <a:rPr dirty="0" sz="1200">
                <a:latin typeface="Cambria"/>
                <a:cs typeface="Cambria"/>
              </a:rPr>
              <a:t>member of</a:t>
            </a:r>
            <a:r>
              <a:rPr dirty="0" sz="1200" spc="-70">
                <a:latin typeface="Cambria"/>
                <a:cs typeface="Cambria"/>
              </a:rPr>
              <a:t> </a:t>
            </a:r>
            <a:r>
              <a:rPr dirty="0" sz="1200" spc="-5">
                <a:latin typeface="Cambria"/>
                <a:cs typeface="Cambria"/>
              </a:rPr>
              <a:t>MAESP.</a:t>
            </a:r>
            <a:endParaRPr sz="1200">
              <a:latin typeface="Cambria"/>
              <a:cs typeface="Cambria"/>
            </a:endParaRPr>
          </a:p>
          <a:p>
            <a:pPr>
              <a:lnSpc>
                <a:spcPct val="100000"/>
              </a:lnSpc>
              <a:spcBef>
                <a:spcPts val="40"/>
              </a:spcBef>
              <a:buFont typeface="Cambria"/>
              <a:buAutoNum type="arabicPeriod"/>
            </a:pPr>
            <a:endParaRPr sz="1150">
              <a:latin typeface="Times New Roman"/>
              <a:cs typeface="Times New Roman"/>
            </a:endParaRPr>
          </a:p>
          <a:p>
            <a:pPr marL="469900" marR="5080" indent="-228600">
              <a:lnSpc>
                <a:spcPct val="97800"/>
              </a:lnSpc>
              <a:buAutoNum type="arabicPeriod"/>
              <a:tabLst>
                <a:tab pos="469900" algn="l"/>
              </a:tabLst>
            </a:pPr>
            <a:r>
              <a:rPr dirty="0" sz="1200">
                <a:latin typeface="Cambria"/>
                <a:cs typeface="Cambria"/>
              </a:rPr>
              <a:t>Those </a:t>
            </a:r>
            <a:r>
              <a:rPr dirty="0" sz="1200" spc="-5">
                <a:latin typeface="Cambria"/>
                <a:cs typeface="Cambria"/>
              </a:rPr>
              <a:t>persons wishing </a:t>
            </a:r>
            <a:r>
              <a:rPr dirty="0" sz="1200">
                <a:latin typeface="Cambria"/>
                <a:cs typeface="Cambria"/>
              </a:rPr>
              <a:t>to become </a:t>
            </a:r>
            <a:r>
              <a:rPr dirty="0" sz="1200" spc="-5">
                <a:latin typeface="Cambria"/>
                <a:cs typeface="Cambria"/>
              </a:rPr>
              <a:t>a candidate </a:t>
            </a:r>
            <a:r>
              <a:rPr dirty="0" sz="1200">
                <a:latin typeface="Cambria"/>
                <a:cs typeface="Cambria"/>
              </a:rPr>
              <a:t>for the </a:t>
            </a:r>
            <a:r>
              <a:rPr dirty="0" sz="1200" spc="-5">
                <a:latin typeface="Cambria"/>
                <a:cs typeface="Cambria"/>
              </a:rPr>
              <a:t>office </a:t>
            </a:r>
            <a:r>
              <a:rPr dirty="0" sz="1200">
                <a:latin typeface="Cambria"/>
                <a:cs typeface="Cambria"/>
              </a:rPr>
              <a:t>of </a:t>
            </a:r>
            <a:r>
              <a:rPr dirty="0" sz="1200" spc="-5">
                <a:latin typeface="Cambria"/>
                <a:cs typeface="Cambria"/>
              </a:rPr>
              <a:t>NAESP  </a:t>
            </a:r>
            <a:r>
              <a:rPr dirty="0" sz="1200">
                <a:latin typeface="Cambria"/>
                <a:cs typeface="Cambria"/>
              </a:rPr>
              <a:t>Representative </a:t>
            </a:r>
            <a:r>
              <a:rPr dirty="0" sz="1200" spc="-5">
                <a:latin typeface="Cambria"/>
                <a:cs typeface="Cambria"/>
              </a:rPr>
              <a:t>must </a:t>
            </a:r>
            <a:r>
              <a:rPr dirty="0" sz="1200">
                <a:latin typeface="Cambria"/>
                <a:cs typeface="Cambria"/>
              </a:rPr>
              <a:t>be </a:t>
            </a:r>
            <a:r>
              <a:rPr dirty="0" sz="1200" spc="-5">
                <a:latin typeface="Cambria"/>
                <a:cs typeface="Cambria"/>
              </a:rPr>
              <a:t>a practicing elementary </a:t>
            </a:r>
            <a:r>
              <a:rPr dirty="0" sz="1200">
                <a:latin typeface="Cambria"/>
                <a:cs typeface="Cambria"/>
              </a:rPr>
              <a:t>or </a:t>
            </a:r>
            <a:r>
              <a:rPr dirty="0" sz="1200" spc="-5">
                <a:latin typeface="Cambria"/>
                <a:cs typeface="Cambria"/>
              </a:rPr>
              <a:t>middle level principal </a:t>
            </a:r>
            <a:r>
              <a:rPr dirty="0" sz="1200">
                <a:latin typeface="Cambria"/>
                <a:cs typeface="Cambria"/>
              </a:rPr>
              <a:t>in their  sixth (6) consecutive year (or </a:t>
            </a:r>
            <a:r>
              <a:rPr dirty="0" sz="1200" spc="-5">
                <a:latin typeface="Cambria"/>
                <a:cs typeface="Cambria"/>
              </a:rPr>
              <a:t>more) </a:t>
            </a:r>
            <a:r>
              <a:rPr dirty="0" sz="1200">
                <a:latin typeface="Cambria"/>
                <a:cs typeface="Cambria"/>
              </a:rPr>
              <a:t>as </a:t>
            </a:r>
            <a:r>
              <a:rPr dirty="0" sz="1200" spc="-5">
                <a:latin typeface="Cambria"/>
                <a:cs typeface="Cambria"/>
              </a:rPr>
              <a:t>an active </a:t>
            </a:r>
            <a:r>
              <a:rPr dirty="0" sz="1200">
                <a:latin typeface="Cambria"/>
                <a:cs typeface="Cambria"/>
              </a:rPr>
              <a:t>member of </a:t>
            </a:r>
            <a:r>
              <a:rPr dirty="0" sz="1200" spc="-5">
                <a:latin typeface="Cambria"/>
                <a:cs typeface="Cambria"/>
              </a:rPr>
              <a:t>MAESP. </a:t>
            </a:r>
            <a:r>
              <a:rPr dirty="0" sz="1200">
                <a:latin typeface="Cambria"/>
                <a:cs typeface="Cambria"/>
              </a:rPr>
              <a:t>They </a:t>
            </a:r>
            <a:r>
              <a:rPr dirty="0" sz="1200" spc="-5">
                <a:latin typeface="Cambria"/>
                <a:cs typeface="Cambria"/>
              </a:rPr>
              <a:t>must </a:t>
            </a:r>
            <a:r>
              <a:rPr dirty="0" sz="1200">
                <a:latin typeface="Cambria"/>
                <a:cs typeface="Cambria"/>
              </a:rPr>
              <a:t>also  be </a:t>
            </a:r>
            <a:r>
              <a:rPr dirty="0" sz="1200" spc="-5">
                <a:latin typeface="Cambria"/>
                <a:cs typeface="Cambria"/>
              </a:rPr>
              <a:t>an </a:t>
            </a:r>
            <a:r>
              <a:rPr dirty="0" sz="1200">
                <a:latin typeface="Cambria"/>
                <a:cs typeface="Cambria"/>
              </a:rPr>
              <a:t>active member of</a:t>
            </a:r>
            <a:r>
              <a:rPr dirty="0" sz="1200" spc="-85">
                <a:latin typeface="Cambria"/>
                <a:cs typeface="Cambria"/>
              </a:rPr>
              <a:t> </a:t>
            </a:r>
            <a:r>
              <a:rPr dirty="0" sz="1200">
                <a:latin typeface="Cambria"/>
                <a:cs typeface="Cambria"/>
              </a:rPr>
              <a:t>NAESP.</a:t>
            </a:r>
            <a:endParaRPr sz="1200">
              <a:latin typeface="Cambria"/>
              <a:cs typeface="Cambria"/>
            </a:endParaRPr>
          </a:p>
          <a:p>
            <a:pPr>
              <a:lnSpc>
                <a:spcPct val="100000"/>
              </a:lnSpc>
              <a:spcBef>
                <a:spcPts val="45"/>
              </a:spcBef>
              <a:buFont typeface="Cambria"/>
              <a:buAutoNum type="arabicPeriod"/>
            </a:pPr>
            <a:endParaRPr sz="1150">
              <a:latin typeface="Times New Roman"/>
              <a:cs typeface="Times New Roman"/>
            </a:endParaRPr>
          </a:p>
          <a:p>
            <a:pPr marL="469900" indent="-228600">
              <a:lnSpc>
                <a:spcPct val="100000"/>
              </a:lnSpc>
              <a:buAutoNum type="arabicPeriod"/>
              <a:tabLst>
                <a:tab pos="469900" algn="l"/>
              </a:tabLst>
            </a:pPr>
            <a:r>
              <a:rPr dirty="0" sz="1200">
                <a:latin typeface="Cambria"/>
                <a:cs typeface="Cambria"/>
              </a:rPr>
              <a:t>Have paid </a:t>
            </a:r>
            <a:r>
              <a:rPr dirty="0" sz="1200" spc="-5">
                <a:latin typeface="Cambria"/>
                <a:cs typeface="Cambria"/>
              </a:rPr>
              <a:t>annual </a:t>
            </a:r>
            <a:r>
              <a:rPr dirty="0" sz="1200">
                <a:latin typeface="Cambria"/>
                <a:cs typeface="Cambria"/>
              </a:rPr>
              <a:t>dues </a:t>
            </a:r>
            <a:r>
              <a:rPr dirty="0" sz="1200" spc="-5">
                <a:latin typeface="Cambria"/>
                <a:cs typeface="Cambria"/>
              </a:rPr>
              <a:t>before </a:t>
            </a:r>
            <a:r>
              <a:rPr dirty="0" sz="1200">
                <a:latin typeface="Cambria"/>
                <a:cs typeface="Cambria"/>
              </a:rPr>
              <a:t>December 1,</a:t>
            </a:r>
            <a:r>
              <a:rPr dirty="0" sz="1200" spc="-50">
                <a:latin typeface="Cambria"/>
                <a:cs typeface="Cambria"/>
              </a:rPr>
              <a:t> </a:t>
            </a:r>
            <a:r>
              <a:rPr dirty="0" sz="1200">
                <a:latin typeface="Cambria"/>
                <a:cs typeface="Cambria"/>
              </a:rPr>
              <a:t>2023.</a:t>
            </a:r>
            <a:endParaRPr sz="1200">
              <a:latin typeface="Cambria"/>
              <a:cs typeface="Cambria"/>
            </a:endParaRPr>
          </a:p>
          <a:p>
            <a:pPr>
              <a:lnSpc>
                <a:spcPct val="100000"/>
              </a:lnSpc>
              <a:spcBef>
                <a:spcPts val="20"/>
              </a:spcBef>
              <a:buFont typeface="Cambria"/>
              <a:buAutoNum type="arabicPeriod"/>
            </a:pPr>
            <a:endParaRPr sz="1200">
              <a:latin typeface="Times New Roman"/>
              <a:cs typeface="Times New Roman"/>
            </a:endParaRPr>
          </a:p>
          <a:p>
            <a:pPr marL="469900" marR="235585" indent="-228600">
              <a:lnSpc>
                <a:spcPct val="97700"/>
              </a:lnSpc>
              <a:buAutoNum type="arabicPeriod"/>
              <a:tabLst>
                <a:tab pos="469900" algn="l"/>
              </a:tabLst>
            </a:pPr>
            <a:r>
              <a:rPr dirty="0" sz="1200">
                <a:latin typeface="Cambria"/>
                <a:cs typeface="Cambria"/>
              </a:rPr>
              <a:t>Have filed for </a:t>
            </a:r>
            <a:r>
              <a:rPr dirty="0" sz="1200" spc="-5">
                <a:latin typeface="Cambria"/>
                <a:cs typeface="Cambria"/>
              </a:rPr>
              <a:t>a </a:t>
            </a:r>
            <a:r>
              <a:rPr dirty="0" sz="1200">
                <a:latin typeface="Cambria"/>
                <a:cs typeface="Cambria"/>
              </a:rPr>
              <a:t>specific office </a:t>
            </a:r>
            <a:r>
              <a:rPr dirty="0" sz="1200" spc="-5">
                <a:latin typeface="Cambria"/>
                <a:cs typeface="Cambria"/>
              </a:rPr>
              <a:t>by December </a:t>
            </a:r>
            <a:r>
              <a:rPr dirty="0" sz="1200">
                <a:latin typeface="Cambria"/>
                <a:cs typeface="Cambria"/>
              </a:rPr>
              <a:t>1 </a:t>
            </a:r>
            <a:r>
              <a:rPr dirty="0" sz="1200" spc="-5">
                <a:latin typeface="Cambria"/>
                <a:cs typeface="Cambria"/>
              </a:rPr>
              <a:t>by notifying the MAESP Executive  </a:t>
            </a:r>
            <a:r>
              <a:rPr dirty="0" sz="1200">
                <a:latin typeface="Cambria"/>
                <a:cs typeface="Cambria"/>
              </a:rPr>
              <a:t>Director in </a:t>
            </a:r>
            <a:r>
              <a:rPr dirty="0" sz="1200" spc="-5">
                <a:latin typeface="Cambria"/>
                <a:cs typeface="Cambria"/>
              </a:rPr>
              <a:t>writing </a:t>
            </a:r>
            <a:r>
              <a:rPr dirty="0" sz="1200">
                <a:latin typeface="Cambria"/>
                <a:cs typeface="Cambria"/>
              </a:rPr>
              <a:t>of </a:t>
            </a:r>
            <a:r>
              <a:rPr dirty="0" sz="1200" spc="-5">
                <a:latin typeface="Cambria"/>
                <a:cs typeface="Cambria"/>
              </a:rPr>
              <a:t>his/her intent </a:t>
            </a:r>
            <a:r>
              <a:rPr dirty="0" sz="1200">
                <a:latin typeface="Cambria"/>
                <a:cs typeface="Cambria"/>
              </a:rPr>
              <a:t>to become </a:t>
            </a:r>
            <a:r>
              <a:rPr dirty="0" sz="1200" spc="-5">
                <a:latin typeface="Cambria"/>
                <a:cs typeface="Cambria"/>
              </a:rPr>
              <a:t>a candidate. Written notification  must </a:t>
            </a:r>
            <a:r>
              <a:rPr dirty="0" sz="1200">
                <a:latin typeface="Cambria"/>
                <a:cs typeface="Cambria"/>
              </a:rPr>
              <a:t>be postmarked </a:t>
            </a:r>
            <a:r>
              <a:rPr dirty="0" sz="1200" spc="-5">
                <a:latin typeface="Cambria"/>
                <a:cs typeface="Cambria"/>
              </a:rPr>
              <a:t>on </a:t>
            </a:r>
            <a:r>
              <a:rPr dirty="0" sz="1200">
                <a:latin typeface="Cambria"/>
                <a:cs typeface="Cambria"/>
              </a:rPr>
              <a:t>or before December 1,</a:t>
            </a:r>
            <a:r>
              <a:rPr dirty="0" sz="1200" spc="-90">
                <a:latin typeface="Cambria"/>
                <a:cs typeface="Cambria"/>
              </a:rPr>
              <a:t> </a:t>
            </a:r>
            <a:r>
              <a:rPr dirty="0" sz="1200">
                <a:latin typeface="Cambria"/>
                <a:cs typeface="Cambria"/>
              </a:rPr>
              <a:t>2023.</a:t>
            </a:r>
            <a:endParaRPr sz="1200">
              <a:latin typeface="Cambria"/>
              <a:cs typeface="Cambria"/>
            </a:endParaRPr>
          </a:p>
          <a:p>
            <a:pPr>
              <a:lnSpc>
                <a:spcPct val="100000"/>
              </a:lnSpc>
              <a:spcBef>
                <a:spcPts val="10"/>
              </a:spcBef>
              <a:buFont typeface="Cambria"/>
              <a:buAutoNum type="arabicPeriod"/>
            </a:pPr>
            <a:endParaRPr sz="1250">
              <a:latin typeface="Times New Roman"/>
              <a:cs typeface="Times New Roman"/>
            </a:endParaRPr>
          </a:p>
          <a:p>
            <a:pPr marL="469900" marR="123825" indent="-228600">
              <a:lnSpc>
                <a:spcPts val="1400"/>
              </a:lnSpc>
              <a:buAutoNum type="arabicPeriod"/>
              <a:tabLst>
                <a:tab pos="469900" algn="l"/>
              </a:tabLst>
            </a:pPr>
            <a:r>
              <a:rPr dirty="0" sz="1200">
                <a:latin typeface="Cambria"/>
                <a:cs typeface="Cambria"/>
              </a:rPr>
              <a:t>Send </a:t>
            </a:r>
            <a:r>
              <a:rPr dirty="0" sz="1200" spc="-5">
                <a:latin typeface="Cambria"/>
                <a:cs typeface="Cambria"/>
              </a:rPr>
              <a:t>a </a:t>
            </a:r>
            <a:r>
              <a:rPr dirty="0" sz="1200">
                <a:latin typeface="Cambria"/>
                <a:cs typeface="Cambria"/>
              </a:rPr>
              <a:t>resume of professional </a:t>
            </a:r>
            <a:r>
              <a:rPr dirty="0" sz="1200" spc="-5">
                <a:latin typeface="Cambria"/>
                <a:cs typeface="Cambria"/>
              </a:rPr>
              <a:t>activities </a:t>
            </a:r>
            <a:r>
              <a:rPr dirty="0" sz="1200">
                <a:latin typeface="Cambria"/>
                <a:cs typeface="Cambria"/>
              </a:rPr>
              <a:t>(not </a:t>
            </a:r>
            <a:r>
              <a:rPr dirty="0" sz="1200" spc="-5">
                <a:latin typeface="Cambria"/>
                <a:cs typeface="Cambria"/>
              </a:rPr>
              <a:t>to </a:t>
            </a:r>
            <a:r>
              <a:rPr dirty="0" sz="1200">
                <a:latin typeface="Cambria"/>
                <a:cs typeface="Cambria"/>
              </a:rPr>
              <a:t>exceed </a:t>
            </a:r>
            <a:r>
              <a:rPr dirty="0" sz="1200" spc="-5">
                <a:latin typeface="Cambria"/>
                <a:cs typeface="Cambria"/>
              </a:rPr>
              <a:t>200 </a:t>
            </a:r>
            <a:r>
              <a:rPr dirty="0" sz="1200">
                <a:latin typeface="Cambria"/>
                <a:cs typeface="Cambria"/>
              </a:rPr>
              <a:t>words in </a:t>
            </a:r>
            <a:r>
              <a:rPr dirty="0" sz="1200" spc="-5">
                <a:latin typeface="Cambria"/>
                <a:cs typeface="Cambria"/>
              </a:rPr>
              <a:t>length) </a:t>
            </a:r>
            <a:r>
              <a:rPr dirty="0" sz="1200">
                <a:latin typeface="Cambria"/>
                <a:cs typeface="Cambria"/>
              </a:rPr>
              <a:t>and </a:t>
            </a:r>
            <a:r>
              <a:rPr dirty="0" sz="1200" spc="-5">
                <a:latin typeface="Cambria"/>
                <a:cs typeface="Cambria"/>
              </a:rPr>
              <a:t>a  </a:t>
            </a:r>
            <a:r>
              <a:rPr dirty="0" sz="1200">
                <a:latin typeface="Cambria"/>
                <a:cs typeface="Cambria"/>
              </a:rPr>
              <a:t>head and </a:t>
            </a:r>
            <a:r>
              <a:rPr dirty="0" sz="1200" spc="-5">
                <a:latin typeface="Cambria"/>
                <a:cs typeface="Cambria"/>
              </a:rPr>
              <a:t>shoulders </a:t>
            </a:r>
            <a:r>
              <a:rPr dirty="0" sz="1200">
                <a:latin typeface="Cambria"/>
                <a:cs typeface="Cambria"/>
              </a:rPr>
              <a:t>photo to the </a:t>
            </a:r>
            <a:r>
              <a:rPr dirty="0" sz="1200" spc="-5">
                <a:latin typeface="Cambria"/>
                <a:cs typeface="Cambria"/>
              </a:rPr>
              <a:t>MAESP office by December 1,</a:t>
            </a:r>
            <a:r>
              <a:rPr dirty="0" sz="1200" spc="-30">
                <a:latin typeface="Cambria"/>
                <a:cs typeface="Cambria"/>
              </a:rPr>
              <a:t> </a:t>
            </a:r>
            <a:r>
              <a:rPr dirty="0" sz="1200" spc="-5">
                <a:latin typeface="Cambria"/>
                <a:cs typeface="Cambria"/>
              </a:rPr>
              <a:t>2023.</a:t>
            </a:r>
            <a:endParaRPr sz="1200">
              <a:latin typeface="Cambria"/>
              <a:cs typeface="Cambria"/>
            </a:endParaRPr>
          </a:p>
          <a:p>
            <a:pPr>
              <a:lnSpc>
                <a:spcPct val="100000"/>
              </a:lnSpc>
              <a:spcBef>
                <a:spcPts val="35"/>
              </a:spcBef>
            </a:pPr>
            <a:endParaRPr sz="1150">
              <a:latin typeface="Times New Roman"/>
              <a:cs typeface="Times New Roman"/>
            </a:endParaRPr>
          </a:p>
          <a:p>
            <a:pPr marL="12700" marR="46990">
              <a:lnSpc>
                <a:spcPct val="97700"/>
              </a:lnSpc>
            </a:pPr>
            <a:r>
              <a:rPr dirty="0" sz="1200">
                <a:latin typeface="Cambria"/>
                <a:cs typeface="Cambria"/>
              </a:rPr>
              <a:t>If you have </a:t>
            </a:r>
            <a:r>
              <a:rPr dirty="0" sz="1200" spc="-5">
                <a:latin typeface="Cambria"/>
                <a:cs typeface="Cambria"/>
              </a:rPr>
              <a:t>any questions about the </a:t>
            </a:r>
            <a:r>
              <a:rPr dirty="0" sz="1200">
                <a:latin typeface="Cambria"/>
                <a:cs typeface="Cambria"/>
              </a:rPr>
              <a:t>duties or </a:t>
            </a:r>
            <a:r>
              <a:rPr dirty="0" sz="1200" spc="-5">
                <a:latin typeface="Cambria"/>
                <a:cs typeface="Cambria"/>
              </a:rPr>
              <a:t>guidelines, </a:t>
            </a:r>
            <a:r>
              <a:rPr dirty="0" sz="1200">
                <a:latin typeface="Cambria"/>
                <a:cs typeface="Cambria"/>
              </a:rPr>
              <a:t>please view the </a:t>
            </a:r>
            <a:r>
              <a:rPr dirty="0" sz="1200" spc="-5">
                <a:latin typeface="Cambria"/>
                <a:cs typeface="Cambria"/>
              </a:rPr>
              <a:t>MAESP  Constitution </a:t>
            </a:r>
            <a:r>
              <a:rPr dirty="0" sz="1200">
                <a:latin typeface="Cambria"/>
                <a:cs typeface="Cambria"/>
              </a:rPr>
              <a:t>and By-Laws. </a:t>
            </a:r>
            <a:r>
              <a:rPr dirty="0" sz="1200" spc="-5">
                <a:latin typeface="Cambria"/>
                <a:cs typeface="Cambria"/>
              </a:rPr>
              <a:t>Article </a:t>
            </a:r>
            <a:r>
              <a:rPr dirty="0" sz="1200">
                <a:latin typeface="Cambria"/>
                <a:cs typeface="Cambria"/>
              </a:rPr>
              <a:t>VII in the </a:t>
            </a:r>
            <a:r>
              <a:rPr dirty="0" sz="1200" spc="-5">
                <a:latin typeface="Cambria"/>
                <a:cs typeface="Cambria"/>
              </a:rPr>
              <a:t>Constitution </a:t>
            </a:r>
            <a:r>
              <a:rPr dirty="0" sz="1200">
                <a:latin typeface="Cambria"/>
                <a:cs typeface="Cambria"/>
              </a:rPr>
              <a:t>outlines the duties of </a:t>
            </a:r>
            <a:r>
              <a:rPr dirty="0" sz="1200" spc="-5">
                <a:latin typeface="Cambria"/>
                <a:cs typeface="Cambria"/>
              </a:rPr>
              <a:t>the </a:t>
            </a:r>
            <a:r>
              <a:rPr dirty="0" sz="1200">
                <a:latin typeface="Cambria"/>
                <a:cs typeface="Cambria"/>
              </a:rPr>
              <a:t>officers  and </a:t>
            </a:r>
            <a:r>
              <a:rPr dirty="0" sz="1200" spc="-5">
                <a:latin typeface="Cambria"/>
                <a:cs typeface="Cambria"/>
              </a:rPr>
              <a:t>Article </a:t>
            </a:r>
            <a:r>
              <a:rPr dirty="0" sz="1200">
                <a:latin typeface="Cambria"/>
                <a:cs typeface="Cambria"/>
              </a:rPr>
              <a:t>IV in the </a:t>
            </a:r>
            <a:r>
              <a:rPr dirty="0" sz="1200" spc="-5">
                <a:latin typeface="Cambria"/>
                <a:cs typeface="Cambria"/>
              </a:rPr>
              <a:t>ByLaws </a:t>
            </a:r>
            <a:r>
              <a:rPr dirty="0" sz="1200">
                <a:latin typeface="Cambria"/>
                <a:cs typeface="Cambria"/>
              </a:rPr>
              <a:t>outlines the </a:t>
            </a:r>
            <a:r>
              <a:rPr dirty="0" sz="1200" spc="-5">
                <a:latin typeface="Cambria"/>
                <a:cs typeface="Cambria"/>
              </a:rPr>
              <a:t>procedures </a:t>
            </a:r>
            <a:r>
              <a:rPr dirty="0" sz="1200">
                <a:latin typeface="Cambria"/>
                <a:cs typeface="Cambria"/>
              </a:rPr>
              <a:t>for </a:t>
            </a:r>
            <a:r>
              <a:rPr dirty="0" sz="1200" spc="-5">
                <a:latin typeface="Cambria"/>
                <a:cs typeface="Cambria"/>
              </a:rPr>
              <a:t>the election of</a:t>
            </a:r>
            <a:r>
              <a:rPr dirty="0" sz="1200" spc="70">
                <a:latin typeface="Cambria"/>
                <a:cs typeface="Cambria"/>
              </a:rPr>
              <a:t> </a:t>
            </a:r>
            <a:r>
              <a:rPr dirty="0" sz="1200" spc="-5">
                <a:latin typeface="Cambria"/>
                <a:cs typeface="Cambria"/>
              </a:rPr>
              <a:t>officers.</a:t>
            </a:r>
            <a:endParaRPr sz="1200">
              <a:latin typeface="Cambria"/>
              <a:cs typeface="Cambri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772400" cy="523240"/>
          </a:xfrm>
          <a:custGeom>
            <a:avLst/>
            <a:gdLst/>
            <a:ahLst/>
            <a:cxnLst/>
            <a:rect l="l" t="t" r="r" b="b"/>
            <a:pathLst>
              <a:path w="7772400" h="523240">
                <a:moveTo>
                  <a:pt x="0" y="522731"/>
                </a:moveTo>
                <a:lnTo>
                  <a:pt x="7772399" y="522731"/>
                </a:lnTo>
                <a:lnTo>
                  <a:pt x="7772399" y="0"/>
                </a:lnTo>
                <a:lnTo>
                  <a:pt x="0" y="0"/>
                </a:lnTo>
                <a:lnTo>
                  <a:pt x="0" y="522731"/>
                </a:lnTo>
                <a:close/>
              </a:path>
            </a:pathLst>
          </a:custGeom>
          <a:solidFill>
            <a:srgbClr val="F34D2C">
              <a:alpha val="74900"/>
            </a:srgbClr>
          </a:solidFill>
        </p:spPr>
        <p:txBody>
          <a:bodyPr wrap="square" lIns="0" tIns="0" rIns="0" bIns="0" rtlCol="0"/>
          <a:lstStyle/>
          <a:p/>
        </p:txBody>
      </p:sp>
      <p:sp>
        <p:nvSpPr>
          <p:cNvPr id="3" name="object 3"/>
          <p:cNvSpPr/>
          <p:nvPr/>
        </p:nvSpPr>
        <p:spPr>
          <a:xfrm>
            <a:off x="0" y="2065527"/>
            <a:ext cx="7772400" cy="6095365"/>
          </a:xfrm>
          <a:custGeom>
            <a:avLst/>
            <a:gdLst/>
            <a:ahLst/>
            <a:cxnLst/>
            <a:rect l="l" t="t" r="r" b="b"/>
            <a:pathLst>
              <a:path w="7772400" h="6095365">
                <a:moveTo>
                  <a:pt x="0" y="6095149"/>
                </a:moveTo>
                <a:lnTo>
                  <a:pt x="7772399" y="6095149"/>
                </a:lnTo>
                <a:lnTo>
                  <a:pt x="7772399" y="0"/>
                </a:lnTo>
                <a:lnTo>
                  <a:pt x="0" y="0"/>
                </a:lnTo>
                <a:lnTo>
                  <a:pt x="0" y="6095149"/>
                </a:lnTo>
                <a:close/>
              </a:path>
            </a:pathLst>
          </a:custGeom>
          <a:solidFill>
            <a:srgbClr val="F34D2C">
              <a:alpha val="74900"/>
            </a:srgbClr>
          </a:solidFill>
        </p:spPr>
        <p:txBody>
          <a:bodyPr wrap="square" lIns="0" tIns="0" rIns="0" bIns="0" rtlCol="0"/>
          <a:lstStyle/>
          <a:p/>
        </p:txBody>
      </p:sp>
      <p:sp>
        <p:nvSpPr>
          <p:cNvPr id="4" name="object 4"/>
          <p:cNvSpPr/>
          <p:nvPr/>
        </p:nvSpPr>
        <p:spPr>
          <a:xfrm>
            <a:off x="0" y="9434474"/>
            <a:ext cx="7772400" cy="624205"/>
          </a:xfrm>
          <a:custGeom>
            <a:avLst/>
            <a:gdLst/>
            <a:ahLst/>
            <a:cxnLst/>
            <a:rect l="l" t="t" r="r" b="b"/>
            <a:pathLst>
              <a:path w="7772400" h="624204">
                <a:moveTo>
                  <a:pt x="0" y="623924"/>
                </a:moveTo>
                <a:lnTo>
                  <a:pt x="7772399" y="623924"/>
                </a:lnTo>
                <a:lnTo>
                  <a:pt x="7772399" y="0"/>
                </a:lnTo>
                <a:lnTo>
                  <a:pt x="0" y="0"/>
                </a:lnTo>
                <a:lnTo>
                  <a:pt x="0" y="623924"/>
                </a:lnTo>
                <a:close/>
              </a:path>
            </a:pathLst>
          </a:custGeom>
          <a:solidFill>
            <a:srgbClr val="F34D2C">
              <a:alpha val="74900"/>
            </a:srgbClr>
          </a:solidFill>
        </p:spPr>
        <p:txBody>
          <a:bodyPr wrap="square" lIns="0" tIns="0" rIns="0" bIns="0" rtlCol="0"/>
          <a:lstStyle/>
          <a:p/>
        </p:txBody>
      </p:sp>
      <p:sp>
        <p:nvSpPr>
          <p:cNvPr id="5" name="object 5"/>
          <p:cNvSpPr/>
          <p:nvPr/>
        </p:nvSpPr>
        <p:spPr>
          <a:xfrm>
            <a:off x="638733" y="342900"/>
            <a:ext cx="6522084" cy="180340"/>
          </a:xfrm>
          <a:custGeom>
            <a:avLst/>
            <a:gdLst/>
            <a:ahLst/>
            <a:cxnLst/>
            <a:rect l="l" t="t" r="r" b="b"/>
            <a:pathLst>
              <a:path w="6522084" h="180340">
                <a:moveTo>
                  <a:pt x="0" y="179831"/>
                </a:moveTo>
                <a:lnTo>
                  <a:pt x="6521831" y="179831"/>
                </a:lnTo>
                <a:lnTo>
                  <a:pt x="6521831" y="0"/>
                </a:lnTo>
                <a:lnTo>
                  <a:pt x="0" y="0"/>
                </a:lnTo>
                <a:lnTo>
                  <a:pt x="0" y="179831"/>
                </a:lnTo>
                <a:close/>
              </a:path>
            </a:pathLst>
          </a:custGeom>
          <a:solidFill>
            <a:srgbClr val="FFFFFF"/>
          </a:solidFill>
        </p:spPr>
        <p:txBody>
          <a:bodyPr wrap="square" lIns="0" tIns="0" rIns="0" bIns="0" rtlCol="0"/>
          <a:lstStyle/>
          <a:p/>
        </p:txBody>
      </p:sp>
      <p:sp>
        <p:nvSpPr>
          <p:cNvPr id="6" name="object 6"/>
          <p:cNvSpPr/>
          <p:nvPr/>
        </p:nvSpPr>
        <p:spPr>
          <a:xfrm>
            <a:off x="638733" y="2065527"/>
            <a:ext cx="6522084" cy="6095365"/>
          </a:xfrm>
          <a:custGeom>
            <a:avLst/>
            <a:gdLst/>
            <a:ahLst/>
            <a:cxnLst/>
            <a:rect l="l" t="t" r="r" b="b"/>
            <a:pathLst>
              <a:path w="6522084" h="6095365">
                <a:moveTo>
                  <a:pt x="0" y="6095149"/>
                </a:moveTo>
                <a:lnTo>
                  <a:pt x="6521831" y="6095149"/>
                </a:lnTo>
                <a:lnTo>
                  <a:pt x="6521831" y="0"/>
                </a:lnTo>
                <a:lnTo>
                  <a:pt x="0" y="0"/>
                </a:lnTo>
                <a:lnTo>
                  <a:pt x="0" y="6095149"/>
                </a:lnTo>
                <a:close/>
              </a:path>
            </a:pathLst>
          </a:custGeom>
          <a:solidFill>
            <a:srgbClr val="FFFFFF"/>
          </a:solidFill>
        </p:spPr>
        <p:txBody>
          <a:bodyPr wrap="square" lIns="0" tIns="0" rIns="0" bIns="0" rtlCol="0"/>
          <a:lstStyle/>
          <a:p/>
        </p:txBody>
      </p:sp>
      <p:sp>
        <p:nvSpPr>
          <p:cNvPr id="7" name="object 7"/>
          <p:cNvSpPr/>
          <p:nvPr/>
        </p:nvSpPr>
        <p:spPr>
          <a:xfrm>
            <a:off x="638733" y="9434474"/>
            <a:ext cx="6522084" cy="281305"/>
          </a:xfrm>
          <a:custGeom>
            <a:avLst/>
            <a:gdLst/>
            <a:ahLst/>
            <a:cxnLst/>
            <a:rect l="l" t="t" r="r" b="b"/>
            <a:pathLst>
              <a:path w="6522084" h="281304">
                <a:moveTo>
                  <a:pt x="0" y="281025"/>
                </a:moveTo>
                <a:lnTo>
                  <a:pt x="6521831" y="281025"/>
                </a:lnTo>
                <a:lnTo>
                  <a:pt x="6521831" y="0"/>
                </a:lnTo>
                <a:lnTo>
                  <a:pt x="0" y="0"/>
                </a:lnTo>
                <a:lnTo>
                  <a:pt x="0" y="281025"/>
                </a:lnTo>
                <a:close/>
              </a:path>
            </a:pathLst>
          </a:custGeom>
          <a:solidFill>
            <a:srgbClr val="FFFFFF"/>
          </a:solidFill>
        </p:spPr>
        <p:txBody>
          <a:bodyPr wrap="square" lIns="0" tIns="0" rIns="0" bIns="0" rtlCol="0"/>
          <a:lstStyle/>
          <a:p/>
        </p:txBody>
      </p:sp>
      <p:sp>
        <p:nvSpPr>
          <p:cNvPr id="8" name="object 8"/>
          <p:cNvSpPr txBox="1"/>
          <p:nvPr/>
        </p:nvSpPr>
        <p:spPr>
          <a:xfrm>
            <a:off x="809040" y="2555493"/>
            <a:ext cx="6114415" cy="5270500"/>
          </a:xfrm>
          <a:prstGeom prst="rect">
            <a:avLst/>
          </a:prstGeom>
        </p:spPr>
        <p:txBody>
          <a:bodyPr wrap="square" lIns="0" tIns="0" rIns="0" bIns="0" rtlCol="0" vert="horz">
            <a:spAutoFit/>
          </a:bodyPr>
          <a:lstStyle/>
          <a:p>
            <a:pPr algn="ctr" marL="66675">
              <a:lnSpc>
                <a:spcPct val="100000"/>
              </a:lnSpc>
            </a:pPr>
            <a:r>
              <a:rPr dirty="0" sz="2800" b="1">
                <a:solidFill>
                  <a:srgbClr val="8D2C34"/>
                </a:solidFill>
                <a:latin typeface="Bahnschrift SemiBold"/>
                <a:cs typeface="Bahnschrift SemiBold"/>
              </a:rPr>
              <a:t>Call </a:t>
            </a:r>
            <a:r>
              <a:rPr dirty="0" sz="2800" spc="-15" b="1">
                <a:solidFill>
                  <a:srgbClr val="8D2C34"/>
                </a:solidFill>
                <a:latin typeface="Bahnschrift SemiBold"/>
                <a:cs typeface="Bahnschrift SemiBold"/>
              </a:rPr>
              <a:t>for </a:t>
            </a:r>
            <a:r>
              <a:rPr dirty="0" sz="2800" spc="-20" b="1">
                <a:solidFill>
                  <a:srgbClr val="8D2C34"/>
                </a:solidFill>
                <a:latin typeface="Bahnschrift SemiBold"/>
                <a:cs typeface="Bahnschrift SemiBold"/>
              </a:rPr>
              <a:t>Workshop</a:t>
            </a:r>
            <a:r>
              <a:rPr dirty="0" sz="2800" spc="-35" b="1">
                <a:solidFill>
                  <a:srgbClr val="8D2C34"/>
                </a:solidFill>
                <a:latin typeface="Bahnschrift SemiBold"/>
                <a:cs typeface="Bahnschrift SemiBold"/>
              </a:rPr>
              <a:t> </a:t>
            </a:r>
            <a:r>
              <a:rPr dirty="0" sz="2800" spc="-15" b="1">
                <a:solidFill>
                  <a:srgbClr val="8D2C34"/>
                </a:solidFill>
                <a:latin typeface="Bahnschrift SemiBold"/>
                <a:cs typeface="Bahnschrift SemiBold"/>
              </a:rPr>
              <a:t>Proposals</a:t>
            </a:r>
            <a:endParaRPr sz="2800">
              <a:latin typeface="Bahnschrift SemiBold"/>
              <a:cs typeface="Bahnschrift SemiBold"/>
            </a:endParaRPr>
          </a:p>
          <a:p>
            <a:pPr marL="12700" marR="67945">
              <a:lnSpc>
                <a:spcPct val="108200"/>
              </a:lnSpc>
              <a:spcBef>
                <a:spcPts val="1975"/>
              </a:spcBef>
            </a:pPr>
            <a:r>
              <a:rPr dirty="0" sz="1100" spc="-5">
                <a:latin typeface="Arial"/>
                <a:cs typeface="Arial"/>
              </a:rPr>
              <a:t>MAESP is currently looking </a:t>
            </a:r>
            <a:r>
              <a:rPr dirty="0" sz="1100">
                <a:latin typeface="Arial"/>
                <a:cs typeface="Arial"/>
              </a:rPr>
              <a:t>for </a:t>
            </a:r>
            <a:r>
              <a:rPr dirty="0" sz="1100" spc="-5">
                <a:latin typeface="Arial"/>
                <a:cs typeface="Arial"/>
              </a:rPr>
              <a:t>workshop presenters </a:t>
            </a:r>
            <a:r>
              <a:rPr dirty="0" sz="1100">
                <a:latin typeface="Arial"/>
                <a:cs typeface="Arial"/>
              </a:rPr>
              <a:t>for the 2024 </a:t>
            </a:r>
            <a:r>
              <a:rPr dirty="0" sz="1100" spc="-5">
                <a:latin typeface="Arial"/>
                <a:cs typeface="Arial"/>
              </a:rPr>
              <a:t>MAESP </a:t>
            </a:r>
            <a:r>
              <a:rPr dirty="0" sz="1100">
                <a:latin typeface="Arial"/>
                <a:cs typeface="Arial"/>
              </a:rPr>
              <a:t>Leadership </a:t>
            </a:r>
            <a:r>
              <a:rPr dirty="0" sz="1100" spc="-5">
                <a:latin typeface="Arial"/>
                <a:cs typeface="Arial"/>
              </a:rPr>
              <a:t>Conference  </a:t>
            </a:r>
            <a:r>
              <a:rPr dirty="0" sz="1100">
                <a:latin typeface="Arial"/>
                <a:cs typeface="Arial"/>
              </a:rPr>
              <a:t>for </a:t>
            </a:r>
            <a:r>
              <a:rPr dirty="0" sz="1100" spc="-5">
                <a:latin typeface="Arial"/>
                <a:cs typeface="Arial"/>
              </a:rPr>
              <a:t>elementary </a:t>
            </a:r>
            <a:r>
              <a:rPr dirty="0" sz="1100">
                <a:latin typeface="Arial"/>
                <a:cs typeface="Arial"/>
              </a:rPr>
              <a:t>and </a:t>
            </a:r>
            <a:r>
              <a:rPr dirty="0" sz="1100" spc="-5">
                <a:latin typeface="Arial"/>
                <a:cs typeface="Arial"/>
              </a:rPr>
              <a:t>middle-level leaders, March 2-5, </a:t>
            </a:r>
            <a:r>
              <a:rPr dirty="0" sz="1100">
                <a:latin typeface="Arial"/>
                <a:cs typeface="Arial"/>
              </a:rPr>
              <a:t>2024 at </a:t>
            </a:r>
            <a:r>
              <a:rPr dirty="0" sz="1100" spc="-5">
                <a:latin typeface="Arial"/>
                <a:cs typeface="Arial"/>
              </a:rPr>
              <a:t>Margaritaville </a:t>
            </a:r>
            <a:r>
              <a:rPr dirty="0" sz="1100">
                <a:latin typeface="Arial"/>
                <a:cs typeface="Arial"/>
              </a:rPr>
              <a:t>Lake </a:t>
            </a:r>
            <a:r>
              <a:rPr dirty="0" sz="1100" spc="-5">
                <a:latin typeface="Arial"/>
                <a:cs typeface="Arial"/>
              </a:rPr>
              <a:t>Resort</a:t>
            </a:r>
            <a:r>
              <a:rPr dirty="0" sz="1100" spc="135">
                <a:latin typeface="Arial"/>
                <a:cs typeface="Arial"/>
              </a:rPr>
              <a:t> </a:t>
            </a:r>
            <a:r>
              <a:rPr dirty="0" sz="1100" spc="-10">
                <a:latin typeface="Arial"/>
                <a:cs typeface="Arial"/>
              </a:rPr>
              <a:t>at</a:t>
            </a:r>
            <a:endParaRPr sz="1100">
              <a:latin typeface="Arial"/>
              <a:cs typeface="Arial"/>
            </a:endParaRPr>
          </a:p>
          <a:p>
            <a:pPr marL="12700">
              <a:lnSpc>
                <a:spcPct val="100000"/>
              </a:lnSpc>
              <a:spcBef>
                <a:spcPts val="90"/>
              </a:spcBef>
            </a:pPr>
            <a:r>
              <a:rPr dirty="0" sz="1100" spc="-5">
                <a:latin typeface="Arial"/>
                <a:cs typeface="Arial"/>
              </a:rPr>
              <a:t>Tan-Tar-A Conference Center in Osage Beach,</a:t>
            </a:r>
            <a:r>
              <a:rPr dirty="0" sz="1100" spc="70">
                <a:latin typeface="Arial"/>
                <a:cs typeface="Arial"/>
              </a:rPr>
              <a:t> </a:t>
            </a:r>
            <a:r>
              <a:rPr dirty="0" sz="1100" spc="-5">
                <a:latin typeface="Arial"/>
                <a:cs typeface="Arial"/>
              </a:rPr>
              <a:t>MO.</a:t>
            </a:r>
            <a:endParaRPr sz="1100">
              <a:latin typeface="Arial"/>
              <a:cs typeface="Arial"/>
            </a:endParaRPr>
          </a:p>
          <a:p>
            <a:pPr>
              <a:lnSpc>
                <a:spcPct val="100000"/>
              </a:lnSpc>
              <a:spcBef>
                <a:spcPts val="45"/>
              </a:spcBef>
            </a:pPr>
            <a:endParaRPr sz="1200">
              <a:latin typeface="Times New Roman"/>
              <a:cs typeface="Times New Roman"/>
            </a:endParaRPr>
          </a:p>
          <a:p>
            <a:pPr marL="12700" marR="5080">
              <a:lnSpc>
                <a:spcPct val="107900"/>
              </a:lnSpc>
              <a:spcBef>
                <a:spcPts val="5"/>
              </a:spcBef>
            </a:pPr>
            <a:r>
              <a:rPr dirty="0" sz="1100">
                <a:latin typeface="Arial"/>
                <a:cs typeface="Arial"/>
              </a:rPr>
              <a:t>Come join the </a:t>
            </a:r>
            <a:r>
              <a:rPr dirty="0" sz="1100" spc="-5">
                <a:latin typeface="Arial"/>
                <a:cs typeface="Arial"/>
              </a:rPr>
              <a:t>best </a:t>
            </a:r>
            <a:r>
              <a:rPr dirty="0" sz="1100" spc="-10">
                <a:latin typeface="Arial"/>
                <a:cs typeface="Arial"/>
              </a:rPr>
              <a:t>of </a:t>
            </a:r>
            <a:r>
              <a:rPr dirty="0" sz="1100" spc="-5">
                <a:latin typeface="Arial"/>
                <a:cs typeface="Arial"/>
              </a:rPr>
              <a:t>your colleagues </a:t>
            </a:r>
            <a:r>
              <a:rPr dirty="0" sz="1100">
                <a:latin typeface="Arial"/>
                <a:cs typeface="Arial"/>
              </a:rPr>
              <a:t>and </a:t>
            </a:r>
            <a:r>
              <a:rPr dirty="0" sz="1100" spc="-5">
                <a:latin typeface="Arial"/>
                <a:cs typeface="Arial"/>
              </a:rPr>
              <a:t>celebrate </a:t>
            </a:r>
            <a:r>
              <a:rPr dirty="0" sz="1100">
                <a:latin typeface="Arial"/>
                <a:cs typeface="Arial"/>
              </a:rPr>
              <a:t>the </a:t>
            </a:r>
            <a:r>
              <a:rPr dirty="0" sz="1100" spc="-5">
                <a:latin typeface="Arial"/>
                <a:cs typeface="Arial"/>
              </a:rPr>
              <a:t>principalship with MAESP. Your  knowledge, experiences, expertise </a:t>
            </a:r>
            <a:r>
              <a:rPr dirty="0" sz="1100">
                <a:latin typeface="Arial"/>
                <a:cs typeface="Arial"/>
              </a:rPr>
              <a:t>and best </a:t>
            </a:r>
            <a:r>
              <a:rPr dirty="0" sz="1100" spc="-5">
                <a:latin typeface="Arial"/>
                <a:cs typeface="Arial"/>
              </a:rPr>
              <a:t>practices </a:t>
            </a:r>
            <a:r>
              <a:rPr dirty="0" sz="1100">
                <a:latin typeface="Arial"/>
                <a:cs typeface="Arial"/>
              </a:rPr>
              <a:t>are needed to </a:t>
            </a:r>
            <a:r>
              <a:rPr dirty="0" sz="1100" spc="-5">
                <a:latin typeface="Arial"/>
                <a:cs typeface="Arial"/>
              </a:rPr>
              <a:t>help </a:t>
            </a:r>
            <a:r>
              <a:rPr dirty="0" sz="1100">
                <a:latin typeface="Arial"/>
                <a:cs typeface="Arial"/>
              </a:rPr>
              <a:t>shape a top-notch  professional </a:t>
            </a:r>
            <a:r>
              <a:rPr dirty="0" sz="1100" spc="-5">
                <a:latin typeface="Arial"/>
                <a:cs typeface="Arial"/>
              </a:rPr>
              <a:t>experience for hundreds </a:t>
            </a:r>
            <a:r>
              <a:rPr dirty="0" sz="1100" spc="-10">
                <a:latin typeface="Arial"/>
                <a:cs typeface="Arial"/>
              </a:rPr>
              <a:t>of </a:t>
            </a:r>
            <a:r>
              <a:rPr dirty="0" sz="1100" spc="-5">
                <a:latin typeface="Arial"/>
                <a:cs typeface="Arial"/>
              </a:rPr>
              <a:t>pre-K, elementary </a:t>
            </a:r>
            <a:r>
              <a:rPr dirty="0" sz="1100">
                <a:latin typeface="Arial"/>
                <a:cs typeface="Arial"/>
              </a:rPr>
              <a:t>and </a:t>
            </a:r>
            <a:r>
              <a:rPr dirty="0" sz="1100" spc="-5">
                <a:latin typeface="Arial"/>
                <a:cs typeface="Arial"/>
              </a:rPr>
              <a:t>middle-level leaders attending from  </a:t>
            </a:r>
            <a:r>
              <a:rPr dirty="0" sz="1100">
                <a:latin typeface="Arial"/>
                <a:cs typeface="Arial"/>
              </a:rPr>
              <a:t>across the</a:t>
            </a:r>
            <a:r>
              <a:rPr dirty="0" sz="1100" spc="-80">
                <a:latin typeface="Arial"/>
                <a:cs typeface="Arial"/>
              </a:rPr>
              <a:t> </a:t>
            </a:r>
            <a:r>
              <a:rPr dirty="0" sz="1100" spc="-5">
                <a:latin typeface="Arial"/>
                <a:cs typeface="Arial"/>
              </a:rPr>
              <a:t>state.</a:t>
            </a:r>
            <a:endParaRPr sz="1100">
              <a:latin typeface="Arial"/>
              <a:cs typeface="Arial"/>
            </a:endParaRPr>
          </a:p>
          <a:p>
            <a:pPr>
              <a:lnSpc>
                <a:spcPct val="100000"/>
              </a:lnSpc>
            </a:pPr>
            <a:endParaRPr sz="1200">
              <a:latin typeface="Times New Roman"/>
              <a:cs typeface="Times New Roman"/>
            </a:endParaRPr>
          </a:p>
          <a:p>
            <a:pPr marL="12700">
              <a:lnSpc>
                <a:spcPct val="100000"/>
              </a:lnSpc>
              <a:spcBef>
                <a:spcPts val="745"/>
              </a:spcBef>
            </a:pPr>
            <a:r>
              <a:rPr dirty="0" sz="1100" spc="-5" b="1">
                <a:latin typeface="Arial"/>
                <a:cs typeface="Arial"/>
              </a:rPr>
              <a:t>Topics principals tell </a:t>
            </a:r>
            <a:r>
              <a:rPr dirty="0" sz="1100" spc="-10" b="1">
                <a:latin typeface="Arial"/>
                <a:cs typeface="Arial"/>
              </a:rPr>
              <a:t>us </a:t>
            </a:r>
            <a:r>
              <a:rPr dirty="0" sz="1100" b="1">
                <a:latin typeface="Arial"/>
                <a:cs typeface="Arial"/>
              </a:rPr>
              <a:t>they want to learn </a:t>
            </a:r>
            <a:r>
              <a:rPr dirty="0" sz="1100" spc="-5" b="1">
                <a:latin typeface="Arial"/>
                <a:cs typeface="Arial"/>
              </a:rPr>
              <a:t>about</a:t>
            </a:r>
            <a:r>
              <a:rPr dirty="0" sz="1100" spc="-10" b="1">
                <a:latin typeface="Arial"/>
                <a:cs typeface="Arial"/>
              </a:rPr>
              <a:t> </a:t>
            </a:r>
            <a:r>
              <a:rPr dirty="0" sz="1100" spc="-5" b="1">
                <a:latin typeface="Arial"/>
                <a:cs typeface="Arial"/>
              </a:rPr>
              <a:t>include:</a:t>
            </a:r>
            <a:endParaRPr sz="1100">
              <a:latin typeface="Arial"/>
              <a:cs typeface="Arial"/>
            </a:endParaRPr>
          </a:p>
          <a:p>
            <a:pPr marL="12700" marR="13970">
              <a:lnSpc>
                <a:spcPct val="107900"/>
              </a:lnSpc>
              <a:spcBef>
                <a:spcPts val="575"/>
              </a:spcBef>
            </a:pPr>
            <a:r>
              <a:rPr dirty="0" sz="1200">
                <a:latin typeface="Arial"/>
                <a:cs typeface="Arial"/>
              </a:rPr>
              <a:t>Leadership, </a:t>
            </a:r>
            <a:r>
              <a:rPr dirty="0" sz="1200" spc="-5">
                <a:latin typeface="Arial"/>
                <a:cs typeface="Arial"/>
              </a:rPr>
              <a:t>Teacher Evaluation, Principal Evaluation, Data </a:t>
            </a:r>
            <a:r>
              <a:rPr dirty="0" sz="1200">
                <a:latin typeface="Arial"/>
                <a:cs typeface="Arial"/>
              </a:rPr>
              <a:t>&amp; </a:t>
            </a:r>
            <a:r>
              <a:rPr dirty="0" sz="1200" spc="-5">
                <a:latin typeface="Arial"/>
                <a:cs typeface="Arial"/>
              </a:rPr>
              <a:t>Assessment, Instructional  </a:t>
            </a:r>
            <a:r>
              <a:rPr dirty="0" sz="1200">
                <a:latin typeface="Arial"/>
                <a:cs typeface="Arial"/>
              </a:rPr>
              <a:t>Coaching </a:t>
            </a:r>
            <a:r>
              <a:rPr dirty="0" sz="1200" spc="-5">
                <a:latin typeface="Arial"/>
                <a:cs typeface="Arial"/>
              </a:rPr>
              <a:t>and Feedback, Teacher Quality </a:t>
            </a:r>
            <a:r>
              <a:rPr dirty="0" sz="1200">
                <a:latin typeface="Arial"/>
                <a:cs typeface="Arial"/>
              </a:rPr>
              <a:t>and </a:t>
            </a:r>
            <a:r>
              <a:rPr dirty="0" sz="1200" spc="-5">
                <a:latin typeface="Arial"/>
                <a:cs typeface="Arial"/>
              </a:rPr>
              <a:t>Effectiveness, Behavior Management,  Technology in Schools, School Culture, Celebration and Appreciation, Innovative School  </a:t>
            </a:r>
            <a:r>
              <a:rPr dirty="0" sz="1200">
                <a:latin typeface="Arial"/>
                <a:cs typeface="Arial"/>
              </a:rPr>
              <a:t>Practices, </a:t>
            </a:r>
            <a:r>
              <a:rPr dirty="0" sz="1200" spc="-5">
                <a:latin typeface="Arial"/>
                <a:cs typeface="Arial"/>
              </a:rPr>
              <a:t>Effective Grant </a:t>
            </a:r>
            <a:r>
              <a:rPr dirty="0" sz="1200">
                <a:latin typeface="Arial"/>
                <a:cs typeface="Arial"/>
              </a:rPr>
              <a:t>Writing, </a:t>
            </a:r>
            <a:r>
              <a:rPr dirty="0" sz="1200" spc="-5">
                <a:latin typeface="Arial"/>
                <a:cs typeface="Arial"/>
              </a:rPr>
              <a:t>School Safety </a:t>
            </a:r>
            <a:r>
              <a:rPr dirty="0" sz="1200">
                <a:latin typeface="Arial"/>
                <a:cs typeface="Arial"/>
              </a:rPr>
              <a:t>and </a:t>
            </a:r>
            <a:r>
              <a:rPr dirty="0" sz="1200" spc="-5">
                <a:latin typeface="Arial"/>
                <a:cs typeface="Arial"/>
              </a:rPr>
              <a:t>Security, </a:t>
            </a:r>
            <a:r>
              <a:rPr dirty="0" sz="1200">
                <a:latin typeface="Arial"/>
                <a:cs typeface="Arial"/>
              </a:rPr>
              <a:t>Standards-based </a:t>
            </a:r>
            <a:r>
              <a:rPr dirty="0" sz="1200" spc="-5">
                <a:latin typeface="Arial"/>
                <a:cs typeface="Arial"/>
              </a:rPr>
              <a:t>Grading,  Using Social </a:t>
            </a:r>
            <a:r>
              <a:rPr dirty="0" sz="1200">
                <a:latin typeface="Arial"/>
                <a:cs typeface="Arial"/>
              </a:rPr>
              <a:t>Media, </a:t>
            </a:r>
            <a:r>
              <a:rPr dirty="0" sz="1200" spc="-5">
                <a:latin typeface="Arial"/>
                <a:cs typeface="Arial"/>
              </a:rPr>
              <a:t>Engaging </a:t>
            </a:r>
            <a:r>
              <a:rPr dirty="0" sz="1200">
                <a:latin typeface="Arial"/>
                <a:cs typeface="Arial"/>
              </a:rPr>
              <a:t>Parents </a:t>
            </a:r>
            <a:r>
              <a:rPr dirty="0" sz="1200" spc="-5">
                <a:latin typeface="Arial"/>
                <a:cs typeface="Arial"/>
              </a:rPr>
              <a:t>and the Community, Common Assessments,  Technology </a:t>
            </a:r>
            <a:r>
              <a:rPr dirty="0" sz="1200" spc="5">
                <a:latin typeface="Arial"/>
                <a:cs typeface="Arial"/>
              </a:rPr>
              <a:t>for </a:t>
            </a:r>
            <a:r>
              <a:rPr dirty="0" sz="1200" spc="-5">
                <a:latin typeface="Arial"/>
                <a:cs typeface="Arial"/>
              </a:rPr>
              <a:t>Principals, Being a Change Agent, Dealing with Mental Health Issues,  </a:t>
            </a:r>
            <a:r>
              <a:rPr dirty="0" sz="1200">
                <a:latin typeface="Arial"/>
                <a:cs typeface="Arial"/>
              </a:rPr>
              <a:t>Artificial </a:t>
            </a:r>
            <a:r>
              <a:rPr dirty="0" sz="1200" spc="-5">
                <a:latin typeface="Arial"/>
                <a:cs typeface="Arial"/>
              </a:rPr>
              <a:t>Intelligence (AI), Effective Scheduling, Communication Strategies, Running an  Effective </a:t>
            </a:r>
            <a:r>
              <a:rPr dirty="0" sz="1200">
                <a:latin typeface="Arial"/>
                <a:cs typeface="Arial"/>
              </a:rPr>
              <a:t>Faculty </a:t>
            </a:r>
            <a:r>
              <a:rPr dirty="0" sz="1200" spc="-5">
                <a:latin typeface="Arial"/>
                <a:cs typeface="Arial"/>
              </a:rPr>
              <a:t>Meeting, </a:t>
            </a:r>
            <a:r>
              <a:rPr dirty="0" sz="1200">
                <a:latin typeface="Arial"/>
                <a:cs typeface="Arial"/>
              </a:rPr>
              <a:t>Health </a:t>
            </a:r>
            <a:r>
              <a:rPr dirty="0" sz="1200" spc="-5">
                <a:latin typeface="Arial"/>
                <a:cs typeface="Arial"/>
              </a:rPr>
              <a:t>and </a:t>
            </a:r>
            <a:r>
              <a:rPr dirty="0" sz="1200">
                <a:latin typeface="Arial"/>
                <a:cs typeface="Arial"/>
              </a:rPr>
              <a:t>Wellness, </a:t>
            </a:r>
            <a:r>
              <a:rPr dirty="0" sz="1200" spc="-5">
                <a:latin typeface="Arial"/>
                <a:cs typeface="Arial"/>
              </a:rPr>
              <a:t>Building a Team, Managing </a:t>
            </a:r>
            <a:r>
              <a:rPr dirty="0" sz="1200">
                <a:latin typeface="Arial"/>
                <a:cs typeface="Arial"/>
              </a:rPr>
              <a:t>the </a:t>
            </a:r>
            <a:r>
              <a:rPr dirty="0" sz="1200" spc="-5">
                <a:latin typeface="Arial"/>
                <a:cs typeface="Arial"/>
              </a:rPr>
              <a:t>First Year  </a:t>
            </a:r>
            <a:r>
              <a:rPr dirty="0" sz="1200">
                <a:latin typeface="Arial"/>
                <a:cs typeface="Arial"/>
              </a:rPr>
              <a:t>as</a:t>
            </a:r>
            <a:r>
              <a:rPr dirty="0" sz="1200" spc="-60">
                <a:latin typeface="Arial"/>
                <a:cs typeface="Arial"/>
              </a:rPr>
              <a:t> </a:t>
            </a:r>
            <a:r>
              <a:rPr dirty="0" sz="1200" spc="-5">
                <a:latin typeface="Arial"/>
                <a:cs typeface="Arial"/>
              </a:rPr>
              <a:t>Principal.</a:t>
            </a:r>
            <a:endParaRPr sz="1200">
              <a:latin typeface="Arial"/>
              <a:cs typeface="Arial"/>
            </a:endParaRPr>
          </a:p>
          <a:p>
            <a:pPr>
              <a:lnSpc>
                <a:spcPct val="100000"/>
              </a:lnSpc>
              <a:spcBef>
                <a:spcPts val="45"/>
              </a:spcBef>
            </a:pPr>
            <a:endParaRPr sz="1850">
              <a:latin typeface="Times New Roman"/>
              <a:cs typeface="Times New Roman"/>
            </a:endParaRPr>
          </a:p>
          <a:p>
            <a:pPr algn="ctr" marL="71755">
              <a:lnSpc>
                <a:spcPct val="100000"/>
              </a:lnSpc>
              <a:tabLst>
                <a:tab pos="1247775" algn="l"/>
              </a:tabLst>
            </a:pPr>
            <a:r>
              <a:rPr dirty="0" sz="1600" b="1">
                <a:solidFill>
                  <a:srgbClr val="8D2C34"/>
                </a:solidFill>
                <a:latin typeface="Arial Black"/>
                <a:cs typeface="Arial Black"/>
              </a:rPr>
              <a:t>Deadline:	October </a:t>
            </a:r>
            <a:r>
              <a:rPr dirty="0" sz="1600" spc="-5" b="1">
                <a:solidFill>
                  <a:srgbClr val="8D2C34"/>
                </a:solidFill>
                <a:latin typeface="Arial Black"/>
                <a:cs typeface="Arial Black"/>
              </a:rPr>
              <a:t>13,</a:t>
            </a:r>
            <a:r>
              <a:rPr dirty="0" sz="1600" spc="-85" b="1">
                <a:solidFill>
                  <a:srgbClr val="8D2C34"/>
                </a:solidFill>
                <a:latin typeface="Arial Black"/>
                <a:cs typeface="Arial Black"/>
              </a:rPr>
              <a:t> </a:t>
            </a:r>
            <a:r>
              <a:rPr dirty="0" sz="1600" b="1">
                <a:solidFill>
                  <a:srgbClr val="8D2C34"/>
                </a:solidFill>
                <a:latin typeface="Arial Black"/>
                <a:cs typeface="Arial Black"/>
              </a:rPr>
              <a:t>2023</a:t>
            </a:r>
            <a:endParaRPr sz="1600">
              <a:latin typeface="Arial Black"/>
              <a:cs typeface="Arial Black"/>
            </a:endParaRPr>
          </a:p>
          <a:p>
            <a:pPr algn="ctr" marL="67310">
              <a:lnSpc>
                <a:spcPct val="100000"/>
              </a:lnSpc>
              <a:spcBef>
                <a:spcPts val="844"/>
              </a:spcBef>
            </a:pPr>
            <a:r>
              <a:rPr dirty="0" sz="1400" spc="-5" b="1">
                <a:latin typeface="Arial Narrow"/>
                <a:cs typeface="Arial Narrow"/>
              </a:rPr>
              <a:t>Submit online at</a:t>
            </a:r>
            <a:r>
              <a:rPr dirty="0" sz="1400" spc="65" b="1">
                <a:latin typeface="Arial Narrow"/>
                <a:cs typeface="Arial Narrow"/>
              </a:rPr>
              <a:t> </a:t>
            </a:r>
            <a:r>
              <a:rPr dirty="0" sz="1400" spc="-5" b="1">
                <a:latin typeface="Arial Narrow"/>
                <a:cs typeface="Arial Narrow"/>
              </a:rPr>
              <a:t>maesp.com/Presenter-Proposal.</a:t>
            </a:r>
            <a:endParaRPr sz="1400">
              <a:latin typeface="Arial Narrow"/>
              <a:cs typeface="Arial Narrow"/>
            </a:endParaRPr>
          </a:p>
        </p:txBody>
      </p:sp>
      <p:sp>
        <p:nvSpPr>
          <p:cNvPr id="9" name="object 9"/>
          <p:cNvSpPr/>
          <p:nvPr/>
        </p:nvSpPr>
        <p:spPr>
          <a:xfrm>
            <a:off x="0" y="579881"/>
            <a:ext cx="7772400" cy="1428750"/>
          </a:xfrm>
          <a:custGeom>
            <a:avLst/>
            <a:gdLst/>
            <a:ahLst/>
            <a:cxnLst/>
            <a:rect l="l" t="t" r="r" b="b"/>
            <a:pathLst>
              <a:path w="7772400" h="1428750">
                <a:moveTo>
                  <a:pt x="0" y="1428496"/>
                </a:moveTo>
                <a:lnTo>
                  <a:pt x="7772399" y="1428496"/>
                </a:lnTo>
                <a:lnTo>
                  <a:pt x="7772399" y="0"/>
                </a:lnTo>
                <a:lnTo>
                  <a:pt x="0" y="0"/>
                </a:lnTo>
                <a:lnTo>
                  <a:pt x="0" y="1428496"/>
                </a:lnTo>
                <a:close/>
              </a:path>
            </a:pathLst>
          </a:custGeom>
          <a:solidFill>
            <a:srgbClr val="05767E"/>
          </a:solidFill>
        </p:spPr>
        <p:txBody>
          <a:bodyPr wrap="square" lIns="0" tIns="0" rIns="0" bIns="0" rtlCol="0"/>
          <a:lstStyle/>
          <a:p/>
        </p:txBody>
      </p:sp>
      <p:sp>
        <p:nvSpPr>
          <p:cNvPr id="10" name="object 10"/>
          <p:cNvSpPr/>
          <p:nvPr/>
        </p:nvSpPr>
        <p:spPr>
          <a:xfrm>
            <a:off x="0" y="2008377"/>
            <a:ext cx="7772400" cy="57150"/>
          </a:xfrm>
          <a:custGeom>
            <a:avLst/>
            <a:gdLst/>
            <a:ahLst/>
            <a:cxnLst/>
            <a:rect l="l" t="t" r="r" b="b"/>
            <a:pathLst>
              <a:path w="7772400" h="57150">
                <a:moveTo>
                  <a:pt x="0" y="57150"/>
                </a:moveTo>
                <a:lnTo>
                  <a:pt x="7772399" y="57150"/>
                </a:lnTo>
                <a:lnTo>
                  <a:pt x="7772399" y="0"/>
                </a:lnTo>
                <a:lnTo>
                  <a:pt x="0" y="0"/>
                </a:lnTo>
                <a:lnTo>
                  <a:pt x="0" y="57150"/>
                </a:lnTo>
                <a:close/>
              </a:path>
            </a:pathLst>
          </a:custGeom>
          <a:solidFill>
            <a:srgbClr val="FFFFFF"/>
          </a:solidFill>
        </p:spPr>
        <p:txBody>
          <a:bodyPr wrap="square" lIns="0" tIns="0" rIns="0" bIns="0" rtlCol="0"/>
          <a:lstStyle/>
          <a:p/>
        </p:txBody>
      </p:sp>
      <p:sp>
        <p:nvSpPr>
          <p:cNvPr id="11" name="object 11"/>
          <p:cNvSpPr/>
          <p:nvPr/>
        </p:nvSpPr>
        <p:spPr>
          <a:xfrm>
            <a:off x="0" y="522731"/>
            <a:ext cx="7772400" cy="57150"/>
          </a:xfrm>
          <a:custGeom>
            <a:avLst/>
            <a:gdLst/>
            <a:ahLst/>
            <a:cxnLst/>
            <a:rect l="l" t="t" r="r" b="b"/>
            <a:pathLst>
              <a:path w="7772400" h="57150">
                <a:moveTo>
                  <a:pt x="0" y="57150"/>
                </a:moveTo>
                <a:lnTo>
                  <a:pt x="7772399" y="57150"/>
                </a:lnTo>
                <a:lnTo>
                  <a:pt x="7772399" y="0"/>
                </a:lnTo>
                <a:lnTo>
                  <a:pt x="0" y="0"/>
                </a:lnTo>
                <a:lnTo>
                  <a:pt x="0" y="57150"/>
                </a:lnTo>
                <a:close/>
              </a:path>
            </a:pathLst>
          </a:custGeom>
          <a:solidFill>
            <a:srgbClr val="FFFFFF"/>
          </a:solidFill>
        </p:spPr>
        <p:txBody>
          <a:bodyPr wrap="square" lIns="0" tIns="0" rIns="0" bIns="0" rtlCol="0"/>
          <a:lstStyle/>
          <a:p/>
        </p:txBody>
      </p:sp>
      <p:sp>
        <p:nvSpPr>
          <p:cNvPr id="12" name="object 12"/>
          <p:cNvSpPr txBox="1"/>
          <p:nvPr/>
        </p:nvSpPr>
        <p:spPr>
          <a:xfrm>
            <a:off x="1350010" y="829309"/>
            <a:ext cx="5147945" cy="939165"/>
          </a:xfrm>
          <a:prstGeom prst="rect">
            <a:avLst/>
          </a:prstGeom>
        </p:spPr>
        <p:txBody>
          <a:bodyPr wrap="square" lIns="0" tIns="0" rIns="0" bIns="0" rtlCol="0" vert="horz">
            <a:spAutoFit/>
          </a:bodyPr>
          <a:lstStyle/>
          <a:p>
            <a:pPr algn="ctr">
              <a:lnSpc>
                <a:spcPct val="100000"/>
              </a:lnSpc>
            </a:pPr>
            <a:r>
              <a:rPr dirty="0" sz="2400" spc="-25" b="1">
                <a:solidFill>
                  <a:srgbClr val="F0A300"/>
                </a:solidFill>
                <a:latin typeface="Bahnschrift SemiBold"/>
                <a:cs typeface="Bahnschrift SemiBold"/>
              </a:rPr>
              <a:t>2024 </a:t>
            </a:r>
            <a:r>
              <a:rPr dirty="0" sz="2400" spc="-10" b="1">
                <a:solidFill>
                  <a:srgbClr val="F0A300"/>
                </a:solidFill>
                <a:latin typeface="Bahnschrift SemiBold"/>
                <a:cs typeface="Bahnschrift SemiBold"/>
              </a:rPr>
              <a:t>MAESP </a:t>
            </a:r>
            <a:r>
              <a:rPr dirty="0" sz="2400" spc="-5" b="1">
                <a:solidFill>
                  <a:srgbClr val="F0A300"/>
                </a:solidFill>
                <a:latin typeface="Bahnschrift SemiBold"/>
                <a:cs typeface="Bahnschrift SemiBold"/>
              </a:rPr>
              <a:t>Leadership</a:t>
            </a:r>
            <a:r>
              <a:rPr dirty="0" sz="2400" spc="30" b="1">
                <a:solidFill>
                  <a:srgbClr val="F0A300"/>
                </a:solidFill>
                <a:latin typeface="Bahnschrift SemiBold"/>
                <a:cs typeface="Bahnschrift SemiBold"/>
              </a:rPr>
              <a:t> </a:t>
            </a:r>
            <a:r>
              <a:rPr dirty="0" sz="2400" spc="-10" b="1">
                <a:solidFill>
                  <a:srgbClr val="F0A300"/>
                </a:solidFill>
                <a:latin typeface="Bahnschrift SemiBold"/>
                <a:cs typeface="Bahnschrift SemiBold"/>
              </a:rPr>
              <a:t>Conference</a:t>
            </a:r>
            <a:endParaRPr sz="2400">
              <a:latin typeface="Bahnschrift SemiBold"/>
              <a:cs typeface="Bahnschrift SemiBold"/>
            </a:endParaRPr>
          </a:p>
          <a:p>
            <a:pPr algn="ctr">
              <a:lnSpc>
                <a:spcPct val="100000"/>
              </a:lnSpc>
              <a:spcBef>
                <a:spcPts val="459"/>
              </a:spcBef>
            </a:pPr>
            <a:r>
              <a:rPr dirty="0" sz="1400" spc="-5">
                <a:solidFill>
                  <a:srgbClr val="FFFFFF"/>
                </a:solidFill>
                <a:latin typeface="Arial Narrow"/>
                <a:cs typeface="Arial Narrow"/>
              </a:rPr>
              <a:t>Margaritaville Lake </a:t>
            </a:r>
            <a:r>
              <a:rPr dirty="0" sz="1400">
                <a:solidFill>
                  <a:srgbClr val="FFFFFF"/>
                </a:solidFill>
                <a:latin typeface="Arial Narrow"/>
                <a:cs typeface="Arial Narrow"/>
              </a:rPr>
              <a:t>Resort </a:t>
            </a:r>
            <a:r>
              <a:rPr dirty="0" sz="1400" spc="-5">
                <a:solidFill>
                  <a:srgbClr val="FFFFFF"/>
                </a:solidFill>
                <a:latin typeface="Arial Narrow"/>
                <a:cs typeface="Arial Narrow"/>
              </a:rPr>
              <a:t>at </a:t>
            </a:r>
            <a:r>
              <a:rPr dirty="0" sz="1400" spc="-30">
                <a:solidFill>
                  <a:srgbClr val="FFFFFF"/>
                </a:solidFill>
                <a:latin typeface="Arial Narrow"/>
                <a:cs typeface="Arial Narrow"/>
              </a:rPr>
              <a:t>Tan-Tar-A </a:t>
            </a:r>
            <a:r>
              <a:rPr dirty="0" sz="1400" spc="-5">
                <a:solidFill>
                  <a:srgbClr val="FFFFFF"/>
                </a:solidFill>
                <a:latin typeface="Arial Narrow"/>
                <a:cs typeface="Arial Narrow"/>
              </a:rPr>
              <a:t>Conference Center </a:t>
            </a:r>
            <a:r>
              <a:rPr dirty="0" sz="1400">
                <a:solidFill>
                  <a:srgbClr val="FFFFFF"/>
                </a:solidFill>
                <a:latin typeface="Arial Narrow"/>
                <a:cs typeface="Arial Narrow"/>
              </a:rPr>
              <a:t>- </a:t>
            </a:r>
            <a:r>
              <a:rPr dirty="0" sz="1400" spc="-5">
                <a:solidFill>
                  <a:srgbClr val="FFFFFF"/>
                </a:solidFill>
                <a:latin typeface="Arial Narrow"/>
                <a:cs typeface="Arial Narrow"/>
              </a:rPr>
              <a:t>Osage Beach,</a:t>
            </a:r>
            <a:r>
              <a:rPr dirty="0" sz="1400" spc="30">
                <a:solidFill>
                  <a:srgbClr val="FFFFFF"/>
                </a:solidFill>
                <a:latin typeface="Arial Narrow"/>
                <a:cs typeface="Arial Narrow"/>
              </a:rPr>
              <a:t> </a:t>
            </a:r>
            <a:r>
              <a:rPr dirty="0" sz="1400">
                <a:solidFill>
                  <a:srgbClr val="FFFFFF"/>
                </a:solidFill>
                <a:latin typeface="Arial Narrow"/>
                <a:cs typeface="Arial Narrow"/>
              </a:rPr>
              <a:t>MO</a:t>
            </a:r>
            <a:endParaRPr sz="1400">
              <a:latin typeface="Arial Narrow"/>
              <a:cs typeface="Arial Narrow"/>
            </a:endParaRPr>
          </a:p>
          <a:p>
            <a:pPr algn="ctr">
              <a:lnSpc>
                <a:spcPct val="100000"/>
              </a:lnSpc>
              <a:spcBef>
                <a:spcPts val="90"/>
              </a:spcBef>
            </a:pPr>
            <a:r>
              <a:rPr dirty="0" sz="1800" spc="-5" b="1">
                <a:solidFill>
                  <a:srgbClr val="FFFFFF"/>
                </a:solidFill>
                <a:latin typeface="Arial"/>
                <a:cs typeface="Arial"/>
              </a:rPr>
              <a:t>March </a:t>
            </a:r>
            <a:r>
              <a:rPr dirty="0" sz="1800" b="1">
                <a:solidFill>
                  <a:srgbClr val="FFFFFF"/>
                </a:solidFill>
                <a:latin typeface="Arial"/>
                <a:cs typeface="Arial"/>
              </a:rPr>
              <a:t>2-5,</a:t>
            </a:r>
            <a:r>
              <a:rPr dirty="0" sz="1800" spc="-55" b="1">
                <a:solidFill>
                  <a:srgbClr val="FFFFFF"/>
                </a:solidFill>
                <a:latin typeface="Arial"/>
                <a:cs typeface="Arial"/>
              </a:rPr>
              <a:t> </a:t>
            </a:r>
            <a:r>
              <a:rPr dirty="0" sz="1800" spc="-5" b="1">
                <a:solidFill>
                  <a:srgbClr val="FFFFFF"/>
                </a:solidFill>
                <a:latin typeface="Arial"/>
                <a:cs typeface="Arial"/>
              </a:rPr>
              <a:t>2024</a:t>
            </a:r>
            <a:endParaRPr sz="1800">
              <a:latin typeface="Arial"/>
              <a:cs typeface="Arial"/>
            </a:endParaRPr>
          </a:p>
        </p:txBody>
      </p:sp>
      <p:sp>
        <p:nvSpPr>
          <p:cNvPr id="13" name="object 13"/>
          <p:cNvSpPr/>
          <p:nvPr/>
        </p:nvSpPr>
        <p:spPr>
          <a:xfrm>
            <a:off x="0" y="8217827"/>
            <a:ext cx="7772400" cy="1159510"/>
          </a:xfrm>
          <a:custGeom>
            <a:avLst/>
            <a:gdLst/>
            <a:ahLst/>
            <a:cxnLst/>
            <a:rect l="l" t="t" r="r" b="b"/>
            <a:pathLst>
              <a:path w="7772400" h="1159509">
                <a:moveTo>
                  <a:pt x="0" y="1159497"/>
                </a:moveTo>
                <a:lnTo>
                  <a:pt x="7772399" y="1159497"/>
                </a:lnTo>
                <a:lnTo>
                  <a:pt x="7772399" y="0"/>
                </a:lnTo>
                <a:lnTo>
                  <a:pt x="0" y="0"/>
                </a:lnTo>
                <a:lnTo>
                  <a:pt x="0" y="1159497"/>
                </a:lnTo>
                <a:close/>
              </a:path>
            </a:pathLst>
          </a:custGeom>
          <a:solidFill>
            <a:srgbClr val="05767E"/>
          </a:solidFill>
        </p:spPr>
        <p:txBody>
          <a:bodyPr wrap="square" lIns="0" tIns="0" rIns="0" bIns="0" rtlCol="0"/>
          <a:lstStyle/>
          <a:p/>
        </p:txBody>
      </p:sp>
      <p:sp>
        <p:nvSpPr>
          <p:cNvPr id="14" name="object 14"/>
          <p:cNvSpPr/>
          <p:nvPr/>
        </p:nvSpPr>
        <p:spPr>
          <a:xfrm>
            <a:off x="0" y="9377324"/>
            <a:ext cx="7772400" cy="57150"/>
          </a:xfrm>
          <a:custGeom>
            <a:avLst/>
            <a:gdLst/>
            <a:ahLst/>
            <a:cxnLst/>
            <a:rect l="l" t="t" r="r" b="b"/>
            <a:pathLst>
              <a:path w="7772400" h="57150">
                <a:moveTo>
                  <a:pt x="0" y="57150"/>
                </a:moveTo>
                <a:lnTo>
                  <a:pt x="7772399" y="57150"/>
                </a:lnTo>
                <a:lnTo>
                  <a:pt x="7772399" y="0"/>
                </a:lnTo>
                <a:lnTo>
                  <a:pt x="0" y="0"/>
                </a:lnTo>
                <a:lnTo>
                  <a:pt x="0" y="57150"/>
                </a:lnTo>
                <a:close/>
              </a:path>
            </a:pathLst>
          </a:custGeom>
          <a:solidFill>
            <a:srgbClr val="FFFFFF"/>
          </a:solidFill>
        </p:spPr>
        <p:txBody>
          <a:bodyPr wrap="square" lIns="0" tIns="0" rIns="0" bIns="0" rtlCol="0"/>
          <a:lstStyle/>
          <a:p/>
        </p:txBody>
      </p:sp>
      <p:sp>
        <p:nvSpPr>
          <p:cNvPr id="15" name="object 15"/>
          <p:cNvSpPr/>
          <p:nvPr/>
        </p:nvSpPr>
        <p:spPr>
          <a:xfrm>
            <a:off x="0" y="8160677"/>
            <a:ext cx="7772400" cy="57150"/>
          </a:xfrm>
          <a:custGeom>
            <a:avLst/>
            <a:gdLst/>
            <a:ahLst/>
            <a:cxnLst/>
            <a:rect l="l" t="t" r="r" b="b"/>
            <a:pathLst>
              <a:path w="7772400" h="57150">
                <a:moveTo>
                  <a:pt x="0" y="57150"/>
                </a:moveTo>
                <a:lnTo>
                  <a:pt x="7772399" y="57150"/>
                </a:lnTo>
                <a:lnTo>
                  <a:pt x="7772399" y="0"/>
                </a:lnTo>
                <a:lnTo>
                  <a:pt x="0" y="0"/>
                </a:lnTo>
                <a:lnTo>
                  <a:pt x="0" y="57150"/>
                </a:lnTo>
                <a:close/>
              </a:path>
            </a:pathLst>
          </a:custGeom>
          <a:solidFill>
            <a:srgbClr val="FFFFFF"/>
          </a:solidFill>
        </p:spPr>
        <p:txBody>
          <a:bodyPr wrap="square" lIns="0" tIns="0" rIns="0" bIns="0" rtlCol="0"/>
          <a:lstStyle/>
          <a:p/>
        </p:txBody>
      </p:sp>
      <p:sp>
        <p:nvSpPr>
          <p:cNvPr id="16" name="object 16"/>
          <p:cNvSpPr txBox="1"/>
          <p:nvPr/>
        </p:nvSpPr>
        <p:spPr>
          <a:xfrm>
            <a:off x="1916938" y="8484361"/>
            <a:ext cx="3962400" cy="640080"/>
          </a:xfrm>
          <a:prstGeom prst="rect">
            <a:avLst/>
          </a:prstGeom>
        </p:spPr>
        <p:txBody>
          <a:bodyPr wrap="square" lIns="0" tIns="0" rIns="0" bIns="0" rtlCol="0" vert="horz">
            <a:spAutoFit/>
          </a:bodyPr>
          <a:lstStyle/>
          <a:p>
            <a:pPr marL="12700" indent="43815">
              <a:lnSpc>
                <a:spcPct val="100000"/>
              </a:lnSpc>
            </a:pPr>
            <a:r>
              <a:rPr dirty="0" sz="2000" spc="-5" b="1">
                <a:solidFill>
                  <a:srgbClr val="F0A300"/>
                </a:solidFill>
                <a:latin typeface="Bahnschrift SemiBold"/>
                <a:cs typeface="Bahnschrift SemiBold"/>
              </a:rPr>
              <a:t>Register </a:t>
            </a:r>
            <a:r>
              <a:rPr dirty="0" sz="2000" b="1">
                <a:solidFill>
                  <a:srgbClr val="F0A300"/>
                </a:solidFill>
                <a:latin typeface="Bahnschrift SemiBold"/>
                <a:cs typeface="Bahnschrift SemiBold"/>
              </a:rPr>
              <a:t>For </a:t>
            </a:r>
            <a:r>
              <a:rPr dirty="0" sz="2000" spc="-5" b="1">
                <a:solidFill>
                  <a:srgbClr val="F0A300"/>
                </a:solidFill>
                <a:latin typeface="Bahnschrift SemiBold"/>
                <a:cs typeface="Bahnschrift SemiBold"/>
              </a:rPr>
              <a:t>the </a:t>
            </a:r>
            <a:r>
              <a:rPr dirty="0" sz="2000" spc="-10" b="1">
                <a:solidFill>
                  <a:srgbClr val="F0A300"/>
                </a:solidFill>
                <a:latin typeface="Bahnschrift SemiBold"/>
                <a:cs typeface="Bahnschrift SemiBold"/>
              </a:rPr>
              <a:t>Conference</a:t>
            </a:r>
            <a:r>
              <a:rPr dirty="0" sz="2000" spc="-30" b="1">
                <a:solidFill>
                  <a:srgbClr val="F0A300"/>
                </a:solidFill>
                <a:latin typeface="Bahnschrift SemiBold"/>
                <a:cs typeface="Bahnschrift SemiBold"/>
              </a:rPr>
              <a:t> </a:t>
            </a:r>
            <a:r>
              <a:rPr dirty="0" sz="2000" spc="-15" b="1">
                <a:solidFill>
                  <a:srgbClr val="F0A300"/>
                </a:solidFill>
                <a:latin typeface="Bahnschrift SemiBold"/>
                <a:cs typeface="Bahnschrift SemiBold"/>
              </a:rPr>
              <a:t>Now!</a:t>
            </a:r>
            <a:endParaRPr sz="2000">
              <a:latin typeface="Bahnschrift SemiBold"/>
              <a:cs typeface="Bahnschrift SemiBold"/>
            </a:endParaRPr>
          </a:p>
          <a:p>
            <a:pPr marL="12700">
              <a:lnSpc>
                <a:spcPct val="100000"/>
              </a:lnSpc>
              <a:spcBef>
                <a:spcPts val="355"/>
              </a:spcBef>
            </a:pPr>
            <a:r>
              <a:rPr dirty="0" sz="1800" spc="-5">
                <a:solidFill>
                  <a:srgbClr val="FFFFFF"/>
                </a:solidFill>
                <a:latin typeface="Arial Narrow"/>
                <a:cs typeface="Arial Narrow"/>
              </a:rPr>
              <a:t>Early </a:t>
            </a:r>
            <a:r>
              <a:rPr dirty="0" sz="1800">
                <a:solidFill>
                  <a:srgbClr val="FFFFFF"/>
                </a:solidFill>
                <a:latin typeface="Arial Narrow"/>
                <a:cs typeface="Arial Narrow"/>
              </a:rPr>
              <a:t>Bird </a:t>
            </a:r>
            <a:r>
              <a:rPr dirty="0" sz="1800" spc="-5">
                <a:solidFill>
                  <a:srgbClr val="FFFFFF"/>
                </a:solidFill>
                <a:latin typeface="Arial Narrow"/>
                <a:cs typeface="Arial Narrow"/>
              </a:rPr>
              <a:t>Registration </a:t>
            </a:r>
            <a:r>
              <a:rPr dirty="0" sz="1800">
                <a:solidFill>
                  <a:srgbClr val="FFFFFF"/>
                </a:solidFill>
                <a:latin typeface="Arial Narrow"/>
                <a:cs typeface="Arial Narrow"/>
              </a:rPr>
              <a:t>Ends </a:t>
            </a:r>
            <a:r>
              <a:rPr dirty="0" sz="1800" spc="-5">
                <a:solidFill>
                  <a:srgbClr val="FFFFFF"/>
                </a:solidFill>
                <a:latin typeface="Arial Narrow"/>
                <a:cs typeface="Arial Narrow"/>
              </a:rPr>
              <a:t>December 1, 2023</a:t>
            </a:r>
            <a:endParaRPr sz="1800">
              <a:latin typeface="Arial Narrow"/>
              <a:cs typeface="Arial Narrow"/>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22680" y="441959"/>
            <a:ext cx="5526405" cy="795020"/>
          </a:xfrm>
          <a:prstGeom prst="rect">
            <a:avLst/>
          </a:prstGeom>
        </p:spPr>
        <p:txBody>
          <a:bodyPr wrap="square" lIns="0" tIns="0" rIns="0" bIns="0" rtlCol="0" vert="horz">
            <a:spAutoFit/>
          </a:bodyPr>
          <a:lstStyle/>
          <a:p>
            <a:pPr algn="ctr">
              <a:lnSpc>
                <a:spcPct val="100000"/>
              </a:lnSpc>
            </a:pPr>
            <a:r>
              <a:rPr dirty="0" sz="2400" spc="-20" b="1">
                <a:latin typeface="Calibri"/>
                <a:cs typeface="Calibri"/>
              </a:rPr>
              <a:t>What’s </a:t>
            </a:r>
            <a:r>
              <a:rPr dirty="0" sz="2400" spc="-5" b="1">
                <a:latin typeface="Calibri"/>
                <a:cs typeface="Calibri"/>
              </a:rPr>
              <a:t>the </a:t>
            </a:r>
            <a:r>
              <a:rPr dirty="0" sz="2400" b="1">
                <a:latin typeface="Calibri"/>
                <a:cs typeface="Calibri"/>
              </a:rPr>
              <a:t>one </a:t>
            </a:r>
            <a:r>
              <a:rPr dirty="0" sz="2400" spc="-15" b="1">
                <a:latin typeface="Calibri"/>
                <a:cs typeface="Calibri"/>
              </a:rPr>
              <a:t>word </a:t>
            </a:r>
            <a:r>
              <a:rPr dirty="0" sz="2400" spc="-10" b="1">
                <a:latin typeface="Calibri"/>
                <a:cs typeface="Calibri"/>
              </a:rPr>
              <a:t>you would </a:t>
            </a:r>
            <a:r>
              <a:rPr dirty="0" sz="2400" b="1">
                <a:latin typeface="Calibri"/>
                <a:cs typeface="Calibri"/>
              </a:rPr>
              <a:t>use </a:t>
            </a:r>
            <a:r>
              <a:rPr dirty="0" sz="2400" spc="-15" b="1">
                <a:latin typeface="Calibri"/>
                <a:cs typeface="Calibri"/>
              </a:rPr>
              <a:t>to</a:t>
            </a:r>
            <a:r>
              <a:rPr dirty="0" sz="2400" b="1">
                <a:latin typeface="Calibri"/>
                <a:cs typeface="Calibri"/>
              </a:rPr>
              <a:t> </a:t>
            </a:r>
            <a:r>
              <a:rPr dirty="0" sz="2400" spc="-10" b="1">
                <a:latin typeface="Calibri"/>
                <a:cs typeface="Calibri"/>
              </a:rPr>
              <a:t>best</a:t>
            </a:r>
            <a:endParaRPr sz="2400">
              <a:latin typeface="Calibri"/>
              <a:cs typeface="Calibri"/>
            </a:endParaRPr>
          </a:p>
          <a:p>
            <a:pPr algn="ctr">
              <a:lnSpc>
                <a:spcPct val="100000"/>
              </a:lnSpc>
              <a:spcBef>
                <a:spcPts val="275"/>
              </a:spcBef>
            </a:pPr>
            <a:r>
              <a:rPr dirty="0" sz="2400" spc="-5" b="1">
                <a:latin typeface="Calibri"/>
                <a:cs typeface="Calibri"/>
              </a:rPr>
              <a:t>describe our </a:t>
            </a:r>
            <a:r>
              <a:rPr dirty="0" sz="2400" spc="30" b="1">
                <a:latin typeface="Calibri"/>
                <a:cs typeface="Calibri"/>
              </a:rPr>
              <a:t>associa�on</a:t>
            </a:r>
            <a:r>
              <a:rPr dirty="0" sz="2400" spc="-50" b="1">
                <a:latin typeface="Calibri"/>
                <a:cs typeface="Calibri"/>
              </a:rPr>
              <a:t> </a:t>
            </a:r>
            <a:r>
              <a:rPr dirty="0" sz="2400" spc="-5" b="1">
                <a:latin typeface="Calibri"/>
                <a:cs typeface="Calibri"/>
              </a:rPr>
              <a:t>(MAESP)?</a:t>
            </a:r>
            <a:endParaRPr sz="2400">
              <a:latin typeface="Calibri"/>
              <a:cs typeface="Calibri"/>
            </a:endParaRPr>
          </a:p>
        </p:txBody>
      </p:sp>
      <p:graphicFrame>
        <p:nvGraphicFramePr>
          <p:cNvPr id="3" name="object 3"/>
          <p:cNvGraphicFramePr>
            <a:graphicFrameLocks noGrp="1"/>
          </p:cNvGraphicFramePr>
          <p:nvPr/>
        </p:nvGraphicFramePr>
        <p:xfrm>
          <a:off x="1095755" y="6195059"/>
          <a:ext cx="5584190" cy="2936875"/>
        </p:xfrm>
        <a:graphic>
          <a:graphicData uri="http://schemas.openxmlformats.org/drawingml/2006/table">
            <a:tbl>
              <a:tblPr firstRow="1" bandRow="1">
                <a:tableStyleId>{2D5ABB26-0587-4C30-8999-92F81FD0307C}</a:tableStyleId>
              </a:tblPr>
              <a:tblGrid>
                <a:gridCol w="864107"/>
                <a:gridCol w="4710684"/>
              </a:tblGrid>
              <a:tr h="205740">
                <a:tc>
                  <a:txBody>
                    <a:bodyPr/>
                    <a:lstStyle/>
                    <a:p>
                      <a:pPr algn="ctr">
                        <a:lnSpc>
                          <a:spcPct val="100000"/>
                        </a:lnSpc>
                        <a:spcBef>
                          <a:spcPts val="120"/>
                        </a:spcBef>
                      </a:pPr>
                      <a:r>
                        <a:rPr dirty="0" sz="1200" spc="-5">
                          <a:solidFill>
                            <a:srgbClr val="FFFFFF"/>
                          </a:solidFill>
                          <a:latin typeface="Arial"/>
                          <a:cs typeface="Arial"/>
                        </a:rPr>
                        <a:t>Frequency</a:t>
                      </a:r>
                      <a:endParaRPr sz="1200">
                        <a:latin typeface="Arial"/>
                        <a:cs typeface="Arial"/>
                      </a:endParaRPr>
                    </a:p>
                  </a:txBody>
                  <a:tcPr marL="0" marR="0" marB="0" marT="1524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8593A3"/>
                    </a:solidFill>
                  </a:tcPr>
                </a:tc>
                <a:tc>
                  <a:txBody>
                    <a:bodyPr/>
                    <a:lstStyle/>
                    <a:p>
                      <a:pPr algn="ctr">
                        <a:lnSpc>
                          <a:spcPct val="100000"/>
                        </a:lnSpc>
                        <a:spcBef>
                          <a:spcPts val="120"/>
                        </a:spcBef>
                      </a:pPr>
                      <a:r>
                        <a:rPr dirty="0" sz="1200" spc="-5">
                          <a:solidFill>
                            <a:srgbClr val="FFFFFF"/>
                          </a:solidFill>
                          <a:latin typeface="Arial"/>
                          <a:cs typeface="Arial"/>
                        </a:rPr>
                        <a:t>Word</a:t>
                      </a:r>
                      <a:endParaRPr sz="1200">
                        <a:latin typeface="Arial"/>
                        <a:cs typeface="Arial"/>
                      </a:endParaRPr>
                    </a:p>
                  </a:txBody>
                  <a:tcPr marL="0" marR="0" marB="0" marT="1524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8593A3"/>
                    </a:solidFill>
                  </a:tcPr>
                </a:tc>
              </a:tr>
              <a:tr h="196595">
                <a:tc>
                  <a:txBody>
                    <a:bodyPr/>
                    <a:lstStyle/>
                    <a:p>
                      <a:pPr algn="ctr" marL="1270">
                        <a:lnSpc>
                          <a:spcPts val="1370"/>
                        </a:lnSpc>
                      </a:pPr>
                      <a:r>
                        <a:rPr dirty="0" sz="1200" spc="-5">
                          <a:solidFill>
                            <a:srgbClr val="060011"/>
                          </a:solidFill>
                          <a:latin typeface="Arial"/>
                          <a:cs typeface="Arial"/>
                        </a:rPr>
                        <a:t>11</a:t>
                      </a:r>
                      <a:endParaRPr sz="1200">
                        <a:latin typeface="Arial"/>
                        <a:cs typeface="Arial"/>
                      </a:endParaRPr>
                    </a:p>
                  </a:txBody>
                  <a:tcPr marL="0" marR="0" marB="0" marT="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ts val="1370"/>
                        </a:lnSpc>
                      </a:pPr>
                      <a:r>
                        <a:rPr dirty="0" sz="1200" spc="-5">
                          <a:solidFill>
                            <a:srgbClr val="060011"/>
                          </a:solidFill>
                          <a:latin typeface="Arial"/>
                          <a:cs typeface="Arial"/>
                        </a:rPr>
                        <a:t>collaborative</a:t>
                      </a:r>
                      <a:endParaRPr sz="1200">
                        <a:latin typeface="Arial"/>
                        <a:cs typeface="Arial"/>
                      </a:endParaRPr>
                    </a:p>
                  </a:txBody>
                  <a:tcPr marL="0" marR="0" marB="0" marT="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198113">
                <a:tc>
                  <a:txBody>
                    <a:bodyPr/>
                    <a:lstStyle/>
                    <a:p>
                      <a:pPr algn="ctr">
                        <a:lnSpc>
                          <a:spcPts val="1380"/>
                        </a:lnSpc>
                      </a:pPr>
                      <a:r>
                        <a:rPr dirty="0" sz="1200">
                          <a:solidFill>
                            <a:srgbClr val="060011"/>
                          </a:solidFill>
                          <a:latin typeface="Arial"/>
                          <a:cs typeface="Arial"/>
                        </a:rPr>
                        <a:t>9</a:t>
                      </a:r>
                      <a:endParaRPr sz="1200">
                        <a:latin typeface="Arial"/>
                        <a:cs typeface="Arial"/>
                      </a:endParaRPr>
                    </a:p>
                  </a:txBody>
                  <a:tcPr marL="0" marR="0" marB="0" marT="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pPr marL="63500">
                        <a:lnSpc>
                          <a:spcPts val="1380"/>
                        </a:lnSpc>
                      </a:pPr>
                      <a:r>
                        <a:rPr dirty="0" sz="1200" spc="-5">
                          <a:solidFill>
                            <a:srgbClr val="060011"/>
                          </a:solidFill>
                          <a:latin typeface="Arial"/>
                          <a:cs typeface="Arial"/>
                        </a:rPr>
                        <a:t>supportive</a:t>
                      </a:r>
                      <a:endParaRPr sz="1200">
                        <a:latin typeface="Arial"/>
                        <a:cs typeface="Arial"/>
                      </a:endParaRPr>
                    </a:p>
                  </a:txBody>
                  <a:tcPr marL="0" marR="0" marB="0" marT="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r>
              <a:tr h="196595">
                <a:tc>
                  <a:txBody>
                    <a:bodyPr/>
                    <a:lstStyle/>
                    <a:p>
                      <a:pPr algn="ctr">
                        <a:lnSpc>
                          <a:spcPts val="1370"/>
                        </a:lnSpc>
                      </a:pPr>
                      <a:r>
                        <a:rPr dirty="0" sz="1200">
                          <a:solidFill>
                            <a:srgbClr val="060011"/>
                          </a:solidFill>
                          <a:latin typeface="Arial"/>
                          <a:cs typeface="Arial"/>
                        </a:rPr>
                        <a:t>7</a:t>
                      </a:r>
                      <a:endParaRPr sz="1200">
                        <a:latin typeface="Arial"/>
                        <a:cs typeface="Arial"/>
                      </a:endParaRPr>
                    </a:p>
                  </a:txBody>
                  <a:tcPr marL="0" marR="0" marB="0" marT="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a:txBody>
                    <a:bodyPr/>
                    <a:lstStyle/>
                    <a:p>
                      <a:pPr marL="63500">
                        <a:lnSpc>
                          <a:spcPts val="1370"/>
                        </a:lnSpc>
                      </a:pPr>
                      <a:r>
                        <a:rPr dirty="0" sz="1200" spc="-5">
                          <a:solidFill>
                            <a:srgbClr val="060011"/>
                          </a:solidFill>
                          <a:latin typeface="Arial"/>
                          <a:cs typeface="Arial"/>
                        </a:rPr>
                        <a:t>network</a:t>
                      </a:r>
                      <a:endParaRPr sz="1200">
                        <a:latin typeface="Arial"/>
                        <a:cs typeface="Arial"/>
                      </a:endParaRPr>
                    </a:p>
                  </a:txBody>
                  <a:tcPr marL="0" marR="0" marB="0" marT="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r>
              <a:tr h="196596">
                <a:tc>
                  <a:txBody>
                    <a:bodyPr/>
                    <a:lstStyle/>
                    <a:p>
                      <a:pPr algn="ctr">
                        <a:lnSpc>
                          <a:spcPts val="1370"/>
                        </a:lnSpc>
                      </a:pPr>
                      <a:r>
                        <a:rPr dirty="0" sz="1200">
                          <a:solidFill>
                            <a:srgbClr val="060011"/>
                          </a:solidFill>
                          <a:latin typeface="Arial"/>
                          <a:cs typeface="Arial"/>
                        </a:rPr>
                        <a:t>6</a:t>
                      </a:r>
                      <a:endParaRPr sz="1200">
                        <a:latin typeface="Arial"/>
                        <a:cs typeface="Arial"/>
                      </a:endParaRPr>
                    </a:p>
                  </a:txBody>
                  <a:tcPr marL="0" marR="0" marB="0" marT="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a:txBody>
                    <a:bodyPr/>
                    <a:lstStyle/>
                    <a:p>
                      <a:pPr marL="63500">
                        <a:lnSpc>
                          <a:spcPts val="1370"/>
                        </a:lnSpc>
                      </a:pPr>
                      <a:r>
                        <a:rPr dirty="0" sz="1200" spc="-5">
                          <a:solidFill>
                            <a:srgbClr val="060011"/>
                          </a:solidFill>
                          <a:latin typeface="Arial"/>
                          <a:cs typeface="Arial"/>
                        </a:rPr>
                        <a:t>connection</a:t>
                      </a:r>
                      <a:endParaRPr sz="1200">
                        <a:latin typeface="Arial"/>
                        <a:cs typeface="Arial"/>
                      </a:endParaRPr>
                    </a:p>
                  </a:txBody>
                  <a:tcPr marL="0" marR="0" marB="0" marT="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r>
              <a:tr h="196595">
                <a:tc>
                  <a:txBody>
                    <a:bodyPr/>
                    <a:lstStyle/>
                    <a:p>
                      <a:pPr algn="ctr">
                        <a:lnSpc>
                          <a:spcPts val="1370"/>
                        </a:lnSpc>
                      </a:pPr>
                      <a:r>
                        <a:rPr dirty="0" sz="1200">
                          <a:solidFill>
                            <a:srgbClr val="060011"/>
                          </a:solidFill>
                          <a:latin typeface="Arial"/>
                          <a:cs typeface="Arial"/>
                        </a:rPr>
                        <a:t>5</a:t>
                      </a:r>
                      <a:endParaRPr sz="1200">
                        <a:latin typeface="Arial"/>
                        <a:cs typeface="Arial"/>
                      </a:endParaRPr>
                    </a:p>
                  </a:txBody>
                  <a:tcPr marL="0" marR="0" marB="0" marT="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a:txBody>
                    <a:bodyPr/>
                    <a:lstStyle/>
                    <a:p>
                      <a:pPr marL="63500">
                        <a:lnSpc>
                          <a:spcPts val="1370"/>
                        </a:lnSpc>
                      </a:pPr>
                      <a:r>
                        <a:rPr dirty="0" sz="1200" spc="-5">
                          <a:solidFill>
                            <a:srgbClr val="060011"/>
                          </a:solidFill>
                          <a:latin typeface="Arial"/>
                          <a:cs typeface="Arial"/>
                        </a:rPr>
                        <a:t>support</a:t>
                      </a:r>
                      <a:endParaRPr sz="1200">
                        <a:latin typeface="Arial"/>
                        <a:cs typeface="Arial"/>
                      </a:endParaRPr>
                    </a:p>
                  </a:txBody>
                  <a:tcPr marL="0" marR="0" marB="0" marT="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r>
              <a:tr h="196595">
                <a:tc>
                  <a:txBody>
                    <a:bodyPr/>
                    <a:lstStyle/>
                    <a:p>
                      <a:pPr algn="ctr">
                        <a:lnSpc>
                          <a:spcPts val="1370"/>
                        </a:lnSpc>
                      </a:pPr>
                      <a:r>
                        <a:rPr dirty="0" sz="1200">
                          <a:solidFill>
                            <a:srgbClr val="060011"/>
                          </a:solidFill>
                          <a:latin typeface="Arial"/>
                          <a:cs typeface="Arial"/>
                        </a:rPr>
                        <a:t>4</a:t>
                      </a:r>
                      <a:endParaRPr sz="1200">
                        <a:latin typeface="Arial"/>
                        <a:cs typeface="Arial"/>
                      </a:endParaRPr>
                    </a:p>
                  </a:txBody>
                  <a:tcPr marL="0" marR="0" marB="0" marT="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a:txBody>
                    <a:bodyPr/>
                    <a:lstStyle/>
                    <a:p>
                      <a:pPr marL="63500">
                        <a:lnSpc>
                          <a:spcPts val="1370"/>
                        </a:lnSpc>
                      </a:pPr>
                      <a:r>
                        <a:rPr dirty="0" sz="1200" spc="-5">
                          <a:solidFill>
                            <a:srgbClr val="060011"/>
                          </a:solidFill>
                          <a:latin typeface="Arial"/>
                          <a:cs typeface="Arial"/>
                        </a:rPr>
                        <a:t>collaboration,</a:t>
                      </a:r>
                      <a:r>
                        <a:rPr dirty="0" sz="1200" spc="-50">
                          <a:solidFill>
                            <a:srgbClr val="060011"/>
                          </a:solidFill>
                          <a:latin typeface="Arial"/>
                          <a:cs typeface="Arial"/>
                        </a:rPr>
                        <a:t> </a:t>
                      </a:r>
                      <a:r>
                        <a:rPr dirty="0" sz="1200" spc="-5">
                          <a:solidFill>
                            <a:srgbClr val="060011"/>
                          </a:solidFill>
                          <a:latin typeface="Arial"/>
                          <a:cs typeface="Arial"/>
                        </a:rPr>
                        <a:t>networking</a:t>
                      </a:r>
                      <a:endParaRPr sz="1200">
                        <a:latin typeface="Arial"/>
                        <a:cs typeface="Arial"/>
                      </a:endParaRPr>
                    </a:p>
                  </a:txBody>
                  <a:tcPr marL="0" marR="0" marB="0" marT="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r>
              <a:tr h="196596">
                <a:tc>
                  <a:txBody>
                    <a:bodyPr/>
                    <a:lstStyle/>
                    <a:p>
                      <a:pPr algn="ctr">
                        <a:lnSpc>
                          <a:spcPts val="1370"/>
                        </a:lnSpc>
                      </a:pPr>
                      <a:r>
                        <a:rPr dirty="0" sz="1200">
                          <a:solidFill>
                            <a:srgbClr val="060011"/>
                          </a:solidFill>
                          <a:latin typeface="Arial"/>
                          <a:cs typeface="Arial"/>
                        </a:rPr>
                        <a:t>3</a:t>
                      </a:r>
                      <a:endParaRPr sz="1200">
                        <a:latin typeface="Arial"/>
                        <a:cs typeface="Arial"/>
                      </a:endParaRPr>
                    </a:p>
                  </a:txBody>
                  <a:tcPr marL="0" marR="0" marB="0" marT="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a:txBody>
                    <a:bodyPr/>
                    <a:lstStyle/>
                    <a:p>
                      <a:pPr marL="63500">
                        <a:lnSpc>
                          <a:spcPts val="1370"/>
                        </a:lnSpc>
                      </a:pPr>
                      <a:r>
                        <a:rPr dirty="0" sz="1200" spc="-5">
                          <a:solidFill>
                            <a:srgbClr val="060011"/>
                          </a:solidFill>
                          <a:latin typeface="Arial"/>
                          <a:cs typeface="Arial"/>
                        </a:rPr>
                        <a:t>informative, family, empowering,</a:t>
                      </a:r>
                      <a:r>
                        <a:rPr dirty="0" sz="1200" spc="5">
                          <a:solidFill>
                            <a:srgbClr val="060011"/>
                          </a:solidFill>
                          <a:latin typeface="Arial"/>
                          <a:cs typeface="Arial"/>
                        </a:rPr>
                        <a:t> </a:t>
                      </a:r>
                      <a:r>
                        <a:rPr dirty="0" sz="1200" spc="-5">
                          <a:solidFill>
                            <a:srgbClr val="060011"/>
                          </a:solidFill>
                          <a:latin typeface="Arial"/>
                          <a:cs typeface="Arial"/>
                        </a:rPr>
                        <a:t>community</a:t>
                      </a:r>
                      <a:endParaRPr sz="1200">
                        <a:latin typeface="Arial"/>
                        <a:cs typeface="Arial"/>
                      </a:endParaRPr>
                    </a:p>
                  </a:txBody>
                  <a:tcPr marL="0" marR="0" marB="0" marT="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r>
              <a:tr h="388619">
                <a:tc>
                  <a:txBody>
                    <a:bodyPr/>
                    <a:lstStyle/>
                    <a:p>
                      <a:pPr algn="ctr">
                        <a:lnSpc>
                          <a:spcPts val="1380"/>
                        </a:lnSpc>
                      </a:pPr>
                      <a:r>
                        <a:rPr dirty="0" sz="1200">
                          <a:solidFill>
                            <a:srgbClr val="060011"/>
                          </a:solidFill>
                          <a:latin typeface="Arial"/>
                          <a:cs typeface="Arial"/>
                        </a:rPr>
                        <a:t>2</a:t>
                      </a:r>
                      <a:endParaRPr sz="1200">
                        <a:latin typeface="Arial"/>
                        <a:cs typeface="Arial"/>
                      </a:endParaRPr>
                    </a:p>
                  </a:txBody>
                  <a:tcPr marL="0" marR="0" marB="0" marT="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a:txBody>
                    <a:bodyPr/>
                    <a:lstStyle/>
                    <a:p>
                      <a:pPr marL="63500" marR="420370">
                        <a:lnSpc>
                          <a:spcPts val="1380"/>
                        </a:lnSpc>
                        <a:spcBef>
                          <a:spcPts val="35"/>
                        </a:spcBef>
                      </a:pPr>
                      <a:r>
                        <a:rPr dirty="0" sz="1200" spc="-5">
                          <a:solidFill>
                            <a:srgbClr val="060011"/>
                          </a:solidFill>
                          <a:latin typeface="Arial"/>
                          <a:cs typeface="Arial"/>
                        </a:rPr>
                        <a:t>colleagues, active, amazing, beneficial, connected, intentional,  helpful</a:t>
                      </a:r>
                      <a:endParaRPr sz="1200">
                        <a:latin typeface="Arial"/>
                        <a:cs typeface="Arial"/>
                      </a:endParaRPr>
                    </a:p>
                  </a:txBody>
                  <a:tcPr marL="0" marR="0" marB="0" marT="4445">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r>
              <a:tr h="958602">
                <a:tc>
                  <a:txBody>
                    <a:bodyPr/>
                    <a:lstStyle/>
                    <a:p>
                      <a:pPr algn="ctr">
                        <a:lnSpc>
                          <a:spcPts val="1370"/>
                        </a:lnSpc>
                      </a:pPr>
                      <a:r>
                        <a:rPr dirty="0" sz="1200">
                          <a:solidFill>
                            <a:srgbClr val="060011"/>
                          </a:solidFill>
                          <a:latin typeface="Arial"/>
                          <a:cs typeface="Arial"/>
                        </a:rPr>
                        <a:t>1</a:t>
                      </a:r>
                      <a:endParaRPr sz="1200">
                        <a:latin typeface="Arial"/>
                        <a:cs typeface="Arial"/>
                      </a:endParaRPr>
                    </a:p>
                  </a:txBody>
                  <a:tcPr marL="0" marR="0" marB="0" marT="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pPr marL="63500" marR="132080">
                        <a:lnSpc>
                          <a:spcPts val="1380"/>
                        </a:lnSpc>
                        <a:spcBef>
                          <a:spcPts val="20"/>
                        </a:spcBef>
                      </a:pPr>
                      <a:r>
                        <a:rPr dirty="0" sz="1200" spc="-5">
                          <a:solidFill>
                            <a:srgbClr val="060011"/>
                          </a:solidFill>
                          <a:latin typeface="Arial"/>
                          <a:cs typeface="Arial"/>
                        </a:rPr>
                        <a:t>camaraderie, outstanding, appreciative, professional, safe-spot,  refreshing, communicative, distance, teamwork, necessary,  proactive, relationships, social, valuable, dedicated, advocates,  comprehensive, kind, available, quality, passionate, administrative,  limited, PD, resource, educational, driven,</a:t>
                      </a:r>
                      <a:r>
                        <a:rPr dirty="0" sz="1200" spc="25">
                          <a:solidFill>
                            <a:srgbClr val="060011"/>
                          </a:solidFill>
                          <a:latin typeface="Arial"/>
                          <a:cs typeface="Arial"/>
                        </a:rPr>
                        <a:t> </a:t>
                      </a:r>
                      <a:r>
                        <a:rPr dirty="0" sz="1200" spc="-5">
                          <a:solidFill>
                            <a:srgbClr val="060011"/>
                          </a:solidFill>
                          <a:latin typeface="Arial"/>
                          <a:cs typeface="Arial"/>
                        </a:rPr>
                        <a:t>inspiring</a:t>
                      </a:r>
                      <a:endParaRPr sz="1200">
                        <a:latin typeface="Arial"/>
                        <a:cs typeface="Arial"/>
                      </a:endParaRPr>
                    </a:p>
                  </a:txBody>
                  <a:tcPr marL="0" marR="0" marB="0" marT="254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r>
            </a:tbl>
          </a:graphicData>
        </a:graphic>
      </p:graphicFrame>
      <p:sp>
        <p:nvSpPr>
          <p:cNvPr id="4" name="object 4"/>
          <p:cNvSpPr/>
          <p:nvPr/>
        </p:nvSpPr>
        <p:spPr>
          <a:xfrm>
            <a:off x="457847" y="1453290"/>
            <a:ext cx="6894182" cy="4489446"/>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53160" y="406846"/>
            <a:ext cx="5466715" cy="829944"/>
          </a:xfrm>
          <a:prstGeom prst="rect">
            <a:avLst/>
          </a:prstGeom>
        </p:spPr>
        <p:txBody>
          <a:bodyPr wrap="square" lIns="0" tIns="0" rIns="0" bIns="0" rtlCol="0" vert="horz">
            <a:spAutoFit/>
          </a:bodyPr>
          <a:lstStyle/>
          <a:p>
            <a:pPr marL="2209800" marR="5080" indent="-2197735">
              <a:lnSpc>
                <a:spcPct val="109600"/>
              </a:lnSpc>
            </a:pPr>
            <a:r>
              <a:rPr dirty="0" sz="2400" spc="-5" b="1">
                <a:latin typeface="Calibri"/>
                <a:cs typeface="Calibri"/>
              </a:rPr>
              <a:t>In </a:t>
            </a:r>
            <a:r>
              <a:rPr dirty="0" sz="2400" spc="-10" b="1">
                <a:latin typeface="Calibri"/>
                <a:cs typeface="Calibri"/>
              </a:rPr>
              <a:t>your </a:t>
            </a:r>
            <a:r>
              <a:rPr dirty="0" sz="2400" spc="-5" b="1">
                <a:latin typeface="Calibri"/>
                <a:cs typeface="Calibri"/>
              </a:rPr>
              <a:t>opinion, </a:t>
            </a:r>
            <a:r>
              <a:rPr dirty="0" sz="2400" spc="-10" b="1">
                <a:latin typeface="Calibri"/>
                <a:cs typeface="Calibri"/>
              </a:rPr>
              <a:t>what </a:t>
            </a:r>
            <a:r>
              <a:rPr dirty="0" sz="2400" spc="-5" b="1">
                <a:latin typeface="Calibri"/>
                <a:cs typeface="Calibri"/>
              </a:rPr>
              <a:t>is the primary </a:t>
            </a:r>
            <a:r>
              <a:rPr dirty="0" sz="2400" spc="-10" b="1">
                <a:latin typeface="Calibri"/>
                <a:cs typeface="Calibri"/>
              </a:rPr>
              <a:t>role </a:t>
            </a:r>
            <a:r>
              <a:rPr dirty="0" sz="2400" b="1">
                <a:latin typeface="Calibri"/>
                <a:cs typeface="Calibri"/>
              </a:rPr>
              <a:t>of  </a:t>
            </a:r>
            <a:r>
              <a:rPr dirty="0" sz="2400" spc="-5" b="1">
                <a:latin typeface="Calibri"/>
                <a:cs typeface="Calibri"/>
              </a:rPr>
              <a:t>MAESP?</a:t>
            </a:r>
            <a:endParaRPr sz="2400">
              <a:latin typeface="Calibri"/>
              <a:cs typeface="Calibri"/>
            </a:endParaRPr>
          </a:p>
        </p:txBody>
      </p:sp>
      <p:graphicFrame>
        <p:nvGraphicFramePr>
          <p:cNvPr id="3" name="object 3"/>
          <p:cNvGraphicFramePr>
            <a:graphicFrameLocks noGrp="1"/>
          </p:cNvGraphicFramePr>
          <p:nvPr/>
        </p:nvGraphicFramePr>
        <p:xfrm>
          <a:off x="908316" y="5389638"/>
          <a:ext cx="6248400" cy="3481704"/>
        </p:xfrm>
        <a:graphic>
          <a:graphicData uri="http://schemas.openxmlformats.org/drawingml/2006/table">
            <a:tbl>
              <a:tblPr firstRow="1" bandRow="1">
                <a:tableStyleId>{2D5ABB26-0587-4C30-8999-92F81FD0307C}</a:tableStyleId>
              </a:tblPr>
              <a:tblGrid>
                <a:gridCol w="1333493"/>
                <a:gridCol w="4896612"/>
              </a:tblGrid>
              <a:tr h="209537">
                <a:tc>
                  <a:txBody>
                    <a:bodyPr/>
                    <a:lstStyle/>
                    <a:p>
                      <a:pPr algn="ctr" marL="5715">
                        <a:lnSpc>
                          <a:spcPct val="100000"/>
                        </a:lnSpc>
                        <a:spcBef>
                          <a:spcPts val="125"/>
                        </a:spcBef>
                      </a:pPr>
                      <a:r>
                        <a:rPr dirty="0" sz="1200" spc="-5">
                          <a:solidFill>
                            <a:srgbClr val="FFFFFF"/>
                          </a:solidFill>
                          <a:latin typeface="Arial"/>
                          <a:cs typeface="Arial"/>
                        </a:rPr>
                        <a:t>Frequency</a:t>
                      </a:r>
                      <a:endParaRPr sz="1200">
                        <a:latin typeface="Arial"/>
                        <a:cs typeface="Arial"/>
                      </a:endParaRPr>
                    </a:p>
                  </a:txBody>
                  <a:tcPr marL="0" marR="0" marB="0" marT="15875">
                    <a:lnR w="12192">
                      <a:solidFill>
                        <a:srgbClr val="E3ECF3"/>
                      </a:solidFill>
                      <a:prstDash val="solid"/>
                    </a:lnR>
                    <a:lnT w="12179">
                      <a:solidFill>
                        <a:srgbClr val="DEE2E6"/>
                      </a:solidFill>
                      <a:prstDash val="solid"/>
                    </a:lnT>
                    <a:lnB w="6108">
                      <a:solidFill>
                        <a:srgbClr val="000000"/>
                      </a:solidFill>
                      <a:prstDash val="solid"/>
                    </a:lnB>
                    <a:solidFill>
                      <a:srgbClr val="8593A3"/>
                    </a:solidFill>
                  </a:tcPr>
                </a:tc>
                <a:tc>
                  <a:txBody>
                    <a:bodyPr/>
                    <a:lstStyle/>
                    <a:p>
                      <a:pPr algn="ctr" marR="635">
                        <a:lnSpc>
                          <a:spcPct val="100000"/>
                        </a:lnSpc>
                        <a:spcBef>
                          <a:spcPts val="125"/>
                        </a:spcBef>
                      </a:pPr>
                      <a:r>
                        <a:rPr dirty="0" sz="1200" spc="-5">
                          <a:solidFill>
                            <a:srgbClr val="FFFFFF"/>
                          </a:solidFill>
                          <a:latin typeface="Arial"/>
                          <a:cs typeface="Arial"/>
                        </a:rPr>
                        <a:t>Word</a:t>
                      </a:r>
                      <a:endParaRPr sz="1200">
                        <a:latin typeface="Arial"/>
                        <a:cs typeface="Arial"/>
                      </a:endParaRPr>
                    </a:p>
                  </a:txBody>
                  <a:tcPr marL="0" marR="0" marB="0" marT="15875">
                    <a:lnL w="12192">
                      <a:solidFill>
                        <a:srgbClr val="E3ECF3"/>
                      </a:solidFill>
                      <a:prstDash val="solid"/>
                    </a:lnL>
                    <a:lnT w="12179">
                      <a:solidFill>
                        <a:srgbClr val="DEE2E6"/>
                      </a:solidFill>
                      <a:prstDash val="solid"/>
                    </a:lnT>
                    <a:lnB w="6108">
                      <a:solidFill>
                        <a:srgbClr val="000000"/>
                      </a:solidFill>
                      <a:prstDash val="solid"/>
                    </a:lnB>
                    <a:solidFill>
                      <a:srgbClr val="8593A3"/>
                    </a:solidFill>
                  </a:tcPr>
                </a:tc>
              </a:tr>
              <a:tr h="196595">
                <a:tc>
                  <a:txBody>
                    <a:bodyPr/>
                    <a:lstStyle/>
                    <a:p>
                      <a:pPr algn="ctr" marL="1270">
                        <a:lnSpc>
                          <a:spcPts val="1370"/>
                        </a:lnSpc>
                      </a:pPr>
                      <a:r>
                        <a:rPr dirty="0" sz="1200" spc="-5">
                          <a:solidFill>
                            <a:srgbClr val="060011"/>
                          </a:solidFill>
                          <a:latin typeface="Arial"/>
                          <a:cs typeface="Arial"/>
                        </a:rPr>
                        <a:t>43</a:t>
                      </a:r>
                      <a:endParaRPr sz="1200">
                        <a:latin typeface="Arial"/>
                        <a:cs typeface="Arial"/>
                      </a:endParaRPr>
                    </a:p>
                  </a:txBody>
                  <a:tcPr marL="0" marR="0" marB="0" marT="0">
                    <a:lnL w="6108">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a:txBody>
                    <a:bodyPr/>
                    <a:lstStyle/>
                    <a:p>
                      <a:pPr marL="65405">
                        <a:lnSpc>
                          <a:spcPts val="1370"/>
                        </a:lnSpc>
                      </a:pPr>
                      <a:r>
                        <a:rPr dirty="0" sz="1200" spc="-5">
                          <a:solidFill>
                            <a:srgbClr val="060011"/>
                          </a:solidFill>
                          <a:latin typeface="Arial"/>
                          <a:cs typeface="Arial"/>
                        </a:rPr>
                        <a:t>support</a:t>
                      </a:r>
                      <a:endParaRPr sz="1200">
                        <a:latin typeface="Arial"/>
                        <a:cs typeface="Arial"/>
                      </a:endParaRPr>
                    </a:p>
                  </a:txBody>
                  <a:tcPr marL="0" marR="0" marB="0" marT="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r>
              <a:tr h="196596">
                <a:tc>
                  <a:txBody>
                    <a:bodyPr/>
                    <a:lstStyle/>
                    <a:p>
                      <a:pPr algn="ctr" marL="1270">
                        <a:lnSpc>
                          <a:spcPts val="1370"/>
                        </a:lnSpc>
                      </a:pPr>
                      <a:r>
                        <a:rPr dirty="0" sz="1200" spc="-5">
                          <a:solidFill>
                            <a:srgbClr val="060011"/>
                          </a:solidFill>
                          <a:latin typeface="Arial"/>
                          <a:cs typeface="Arial"/>
                        </a:rPr>
                        <a:t>36</a:t>
                      </a:r>
                      <a:endParaRPr sz="1200">
                        <a:latin typeface="Arial"/>
                        <a:cs typeface="Arial"/>
                      </a:endParaRPr>
                    </a:p>
                  </a:txBody>
                  <a:tcPr marL="0" marR="0" marB="0" marT="0">
                    <a:lnL w="6108">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a:txBody>
                    <a:bodyPr/>
                    <a:lstStyle/>
                    <a:p>
                      <a:pPr marL="65405">
                        <a:lnSpc>
                          <a:spcPts val="1370"/>
                        </a:lnSpc>
                      </a:pPr>
                      <a:r>
                        <a:rPr dirty="0" sz="1200" spc="-5">
                          <a:solidFill>
                            <a:srgbClr val="060011"/>
                          </a:solidFill>
                          <a:latin typeface="Arial"/>
                          <a:cs typeface="Arial"/>
                        </a:rPr>
                        <a:t>networking</a:t>
                      </a:r>
                      <a:endParaRPr sz="1200">
                        <a:latin typeface="Arial"/>
                        <a:cs typeface="Arial"/>
                      </a:endParaRPr>
                    </a:p>
                  </a:txBody>
                  <a:tcPr marL="0" marR="0" marB="0" marT="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r>
              <a:tr h="387102">
                <a:tc>
                  <a:txBody>
                    <a:bodyPr/>
                    <a:lstStyle/>
                    <a:p>
                      <a:pPr algn="ctr" marL="1270">
                        <a:lnSpc>
                          <a:spcPts val="1370"/>
                        </a:lnSpc>
                      </a:pPr>
                      <a:r>
                        <a:rPr dirty="0" sz="1200" spc="-5">
                          <a:solidFill>
                            <a:srgbClr val="060011"/>
                          </a:solidFill>
                          <a:latin typeface="Arial"/>
                          <a:cs typeface="Arial"/>
                        </a:rPr>
                        <a:t>15</a:t>
                      </a:r>
                      <a:endParaRPr sz="1200">
                        <a:latin typeface="Arial"/>
                        <a:cs typeface="Arial"/>
                      </a:endParaRPr>
                    </a:p>
                  </a:txBody>
                  <a:tcPr marL="0" marR="0" marB="0" marT="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pPr marL="65405">
                        <a:lnSpc>
                          <a:spcPts val="1370"/>
                        </a:lnSpc>
                      </a:pPr>
                      <a:r>
                        <a:rPr dirty="0" sz="1200" spc="-5">
                          <a:solidFill>
                            <a:srgbClr val="060011"/>
                          </a:solidFill>
                          <a:latin typeface="Arial"/>
                          <a:cs typeface="Arial"/>
                        </a:rPr>
                        <a:t>advocate, professional</a:t>
                      </a:r>
                      <a:r>
                        <a:rPr dirty="0" sz="1200" spc="-25">
                          <a:solidFill>
                            <a:srgbClr val="060011"/>
                          </a:solidFill>
                          <a:latin typeface="Arial"/>
                          <a:cs typeface="Arial"/>
                        </a:rPr>
                        <a:t> </a:t>
                      </a:r>
                      <a:r>
                        <a:rPr dirty="0" sz="1200" spc="-5">
                          <a:solidFill>
                            <a:srgbClr val="060011"/>
                          </a:solidFill>
                          <a:latin typeface="Arial"/>
                          <a:cs typeface="Arial"/>
                        </a:rPr>
                        <a:t>development</a:t>
                      </a:r>
                      <a:endParaRPr sz="1200">
                        <a:latin typeface="Arial"/>
                        <a:cs typeface="Arial"/>
                      </a:endParaRPr>
                    </a:p>
                  </a:txBody>
                  <a:tcPr marL="0" marR="0" marB="0" marT="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r>
              <a:tr h="388619">
                <a:tc>
                  <a:txBody>
                    <a:bodyPr/>
                    <a:lstStyle/>
                    <a:p>
                      <a:pPr algn="ctr" marL="1270">
                        <a:lnSpc>
                          <a:spcPts val="1380"/>
                        </a:lnSpc>
                      </a:pPr>
                      <a:r>
                        <a:rPr dirty="0" sz="1200" spc="-5">
                          <a:solidFill>
                            <a:srgbClr val="060011"/>
                          </a:solidFill>
                          <a:latin typeface="Arial"/>
                          <a:cs typeface="Arial"/>
                        </a:rPr>
                        <a:t>12</a:t>
                      </a:r>
                      <a:endParaRPr sz="1200">
                        <a:latin typeface="Arial"/>
                        <a:cs typeface="Arial"/>
                      </a:endParaRPr>
                    </a:p>
                  </a:txBody>
                  <a:tcPr marL="0" marR="0" marB="0" marT="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5405">
                        <a:lnSpc>
                          <a:spcPts val="1380"/>
                        </a:lnSpc>
                      </a:pPr>
                      <a:r>
                        <a:rPr dirty="0" sz="1200" spc="-5">
                          <a:solidFill>
                            <a:srgbClr val="060011"/>
                          </a:solidFill>
                          <a:latin typeface="Arial"/>
                          <a:cs typeface="Arial"/>
                        </a:rPr>
                        <a:t>connections, resources, collaboration,</a:t>
                      </a:r>
                      <a:r>
                        <a:rPr dirty="0" sz="1200" spc="10">
                          <a:solidFill>
                            <a:srgbClr val="060011"/>
                          </a:solidFill>
                          <a:latin typeface="Arial"/>
                          <a:cs typeface="Arial"/>
                        </a:rPr>
                        <a:t> </a:t>
                      </a:r>
                      <a:r>
                        <a:rPr dirty="0" sz="1200" spc="-5">
                          <a:solidFill>
                            <a:srgbClr val="060011"/>
                          </a:solidFill>
                          <a:latin typeface="Arial"/>
                          <a:cs typeface="Arial"/>
                        </a:rPr>
                        <a:t>learning</a:t>
                      </a:r>
                      <a:endParaRPr sz="1200">
                        <a:latin typeface="Arial"/>
                        <a:cs typeface="Arial"/>
                      </a:endParaRPr>
                    </a:p>
                  </a:txBody>
                  <a:tcPr marL="0" marR="0" marB="0" marT="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196596">
                <a:tc>
                  <a:txBody>
                    <a:bodyPr/>
                    <a:lstStyle/>
                    <a:p>
                      <a:pPr algn="ctr">
                        <a:lnSpc>
                          <a:spcPts val="1370"/>
                        </a:lnSpc>
                      </a:pPr>
                      <a:r>
                        <a:rPr dirty="0" sz="1200">
                          <a:solidFill>
                            <a:srgbClr val="060011"/>
                          </a:solidFill>
                          <a:latin typeface="Arial"/>
                          <a:cs typeface="Arial"/>
                        </a:rPr>
                        <a:t>8</a:t>
                      </a:r>
                      <a:endParaRPr sz="1200">
                        <a:latin typeface="Arial"/>
                        <a:cs typeface="Arial"/>
                      </a:endParaRPr>
                    </a:p>
                  </a:txBody>
                  <a:tcPr marL="0" marR="0" marB="0" marT="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5405">
                        <a:lnSpc>
                          <a:spcPts val="1370"/>
                        </a:lnSpc>
                      </a:pPr>
                      <a:r>
                        <a:rPr dirty="0" sz="1200" spc="-5">
                          <a:solidFill>
                            <a:srgbClr val="060011"/>
                          </a:solidFill>
                          <a:latin typeface="Arial"/>
                          <a:cs typeface="Arial"/>
                        </a:rPr>
                        <a:t>learning</a:t>
                      </a:r>
                      <a:endParaRPr sz="1200">
                        <a:latin typeface="Arial"/>
                        <a:cs typeface="Arial"/>
                      </a:endParaRPr>
                    </a:p>
                  </a:txBody>
                  <a:tcPr marL="0" marR="0" marB="0" marT="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196596">
                <a:tc>
                  <a:txBody>
                    <a:bodyPr/>
                    <a:lstStyle/>
                    <a:p>
                      <a:pPr algn="ctr">
                        <a:lnSpc>
                          <a:spcPts val="1370"/>
                        </a:lnSpc>
                      </a:pPr>
                      <a:r>
                        <a:rPr dirty="0" sz="1200">
                          <a:solidFill>
                            <a:srgbClr val="060011"/>
                          </a:solidFill>
                          <a:latin typeface="Arial"/>
                          <a:cs typeface="Arial"/>
                        </a:rPr>
                        <a:t>7</a:t>
                      </a:r>
                      <a:endParaRPr sz="1200">
                        <a:latin typeface="Arial"/>
                        <a:cs typeface="Arial"/>
                      </a:endParaRPr>
                    </a:p>
                  </a:txBody>
                  <a:tcPr marL="0" marR="0" marB="0" marT="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5405">
                        <a:lnSpc>
                          <a:spcPts val="1370"/>
                        </a:lnSpc>
                      </a:pPr>
                      <a:r>
                        <a:rPr dirty="0" sz="1200" spc="-5">
                          <a:solidFill>
                            <a:srgbClr val="060011"/>
                          </a:solidFill>
                          <a:latin typeface="Arial"/>
                          <a:cs typeface="Arial"/>
                        </a:rPr>
                        <a:t>share</a:t>
                      </a:r>
                      <a:r>
                        <a:rPr dirty="0" sz="1200" spc="-70">
                          <a:solidFill>
                            <a:srgbClr val="060011"/>
                          </a:solidFill>
                          <a:latin typeface="Arial"/>
                          <a:cs typeface="Arial"/>
                        </a:rPr>
                        <a:t> </a:t>
                      </a:r>
                      <a:r>
                        <a:rPr dirty="0" sz="1200" spc="-5">
                          <a:solidFill>
                            <a:srgbClr val="060011"/>
                          </a:solidFill>
                          <a:latin typeface="Arial"/>
                          <a:cs typeface="Arial"/>
                        </a:rPr>
                        <a:t>ideas</a:t>
                      </a:r>
                      <a:endParaRPr sz="1200">
                        <a:latin typeface="Arial"/>
                        <a:cs typeface="Arial"/>
                      </a:endParaRPr>
                    </a:p>
                  </a:txBody>
                  <a:tcPr marL="0" marR="0" marB="0" marT="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196596">
                <a:tc>
                  <a:txBody>
                    <a:bodyPr/>
                    <a:lstStyle/>
                    <a:p>
                      <a:pPr algn="ctr">
                        <a:lnSpc>
                          <a:spcPts val="1370"/>
                        </a:lnSpc>
                      </a:pPr>
                      <a:r>
                        <a:rPr dirty="0" sz="1200">
                          <a:solidFill>
                            <a:srgbClr val="060011"/>
                          </a:solidFill>
                          <a:latin typeface="Arial"/>
                          <a:cs typeface="Arial"/>
                        </a:rPr>
                        <a:t>6</a:t>
                      </a:r>
                      <a:endParaRPr sz="1200">
                        <a:latin typeface="Arial"/>
                        <a:cs typeface="Arial"/>
                      </a:endParaRPr>
                    </a:p>
                  </a:txBody>
                  <a:tcPr marL="0" marR="0" marB="0" marT="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5405">
                        <a:lnSpc>
                          <a:spcPts val="1370"/>
                        </a:lnSpc>
                      </a:pPr>
                      <a:r>
                        <a:rPr dirty="0" sz="1200" spc="-5">
                          <a:solidFill>
                            <a:srgbClr val="060011"/>
                          </a:solidFill>
                          <a:latin typeface="Arial"/>
                          <a:cs typeface="Arial"/>
                        </a:rPr>
                        <a:t>growth</a:t>
                      </a:r>
                      <a:endParaRPr sz="1200">
                        <a:latin typeface="Arial"/>
                        <a:cs typeface="Arial"/>
                      </a:endParaRPr>
                    </a:p>
                  </a:txBody>
                  <a:tcPr marL="0" marR="0" marB="0" marT="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196595">
                <a:tc>
                  <a:txBody>
                    <a:bodyPr/>
                    <a:lstStyle/>
                    <a:p>
                      <a:pPr algn="ctr">
                        <a:lnSpc>
                          <a:spcPts val="1370"/>
                        </a:lnSpc>
                      </a:pPr>
                      <a:r>
                        <a:rPr dirty="0" sz="1200">
                          <a:solidFill>
                            <a:srgbClr val="060011"/>
                          </a:solidFill>
                          <a:latin typeface="Arial"/>
                          <a:cs typeface="Arial"/>
                        </a:rPr>
                        <a:t>5</a:t>
                      </a:r>
                      <a:endParaRPr sz="1200">
                        <a:latin typeface="Arial"/>
                        <a:cs typeface="Arial"/>
                      </a:endParaRPr>
                    </a:p>
                  </a:txBody>
                  <a:tcPr marL="0" marR="0" marB="0" marT="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5405">
                        <a:lnSpc>
                          <a:spcPts val="1370"/>
                        </a:lnSpc>
                      </a:pPr>
                      <a:r>
                        <a:rPr dirty="0" sz="1200" spc="-5">
                          <a:solidFill>
                            <a:srgbClr val="060011"/>
                          </a:solidFill>
                          <a:latin typeface="Arial"/>
                          <a:cs typeface="Arial"/>
                        </a:rPr>
                        <a:t>leadership</a:t>
                      </a:r>
                      <a:endParaRPr sz="1200">
                        <a:latin typeface="Arial"/>
                        <a:cs typeface="Arial"/>
                      </a:endParaRPr>
                    </a:p>
                  </a:txBody>
                  <a:tcPr marL="0" marR="0" marB="0" marT="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196596">
                <a:tc>
                  <a:txBody>
                    <a:bodyPr/>
                    <a:lstStyle/>
                    <a:p>
                      <a:pPr algn="ctr">
                        <a:lnSpc>
                          <a:spcPts val="1370"/>
                        </a:lnSpc>
                      </a:pPr>
                      <a:r>
                        <a:rPr dirty="0" sz="1200">
                          <a:solidFill>
                            <a:srgbClr val="060011"/>
                          </a:solidFill>
                          <a:latin typeface="Arial"/>
                          <a:cs typeface="Arial"/>
                        </a:rPr>
                        <a:t>4</a:t>
                      </a:r>
                      <a:endParaRPr sz="1200">
                        <a:latin typeface="Arial"/>
                        <a:cs typeface="Arial"/>
                      </a:endParaRPr>
                    </a:p>
                  </a:txBody>
                  <a:tcPr marL="0" marR="0" marB="0" marT="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5405">
                        <a:lnSpc>
                          <a:spcPts val="1370"/>
                        </a:lnSpc>
                      </a:pPr>
                      <a:r>
                        <a:rPr dirty="0" sz="1200" spc="-5">
                          <a:solidFill>
                            <a:srgbClr val="060011"/>
                          </a:solidFill>
                          <a:latin typeface="Arial"/>
                          <a:cs typeface="Arial"/>
                        </a:rPr>
                        <a:t>guidance</a:t>
                      </a:r>
                      <a:endParaRPr sz="1200">
                        <a:latin typeface="Arial"/>
                        <a:cs typeface="Arial"/>
                      </a:endParaRPr>
                    </a:p>
                  </a:txBody>
                  <a:tcPr marL="0" marR="0" marB="0" marT="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198113">
                <a:tc>
                  <a:txBody>
                    <a:bodyPr/>
                    <a:lstStyle/>
                    <a:p>
                      <a:pPr algn="ctr">
                        <a:lnSpc>
                          <a:spcPts val="1380"/>
                        </a:lnSpc>
                      </a:pPr>
                      <a:r>
                        <a:rPr dirty="0" sz="1200">
                          <a:solidFill>
                            <a:srgbClr val="060011"/>
                          </a:solidFill>
                          <a:latin typeface="Arial"/>
                          <a:cs typeface="Arial"/>
                        </a:rPr>
                        <a:t>3</a:t>
                      </a:r>
                      <a:endParaRPr sz="1200">
                        <a:latin typeface="Arial"/>
                        <a:cs typeface="Arial"/>
                      </a:endParaRPr>
                    </a:p>
                  </a:txBody>
                  <a:tcPr marL="0" marR="0" marB="0" marT="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pPr marL="65405">
                        <a:lnSpc>
                          <a:spcPts val="1380"/>
                        </a:lnSpc>
                      </a:pPr>
                      <a:r>
                        <a:rPr dirty="0" sz="1200" spc="-5">
                          <a:solidFill>
                            <a:srgbClr val="060011"/>
                          </a:solidFill>
                          <a:latin typeface="Arial"/>
                          <a:cs typeface="Arial"/>
                        </a:rPr>
                        <a:t>educate, knowledge,</a:t>
                      </a:r>
                      <a:r>
                        <a:rPr dirty="0" sz="1200" spc="-45">
                          <a:solidFill>
                            <a:srgbClr val="060011"/>
                          </a:solidFill>
                          <a:latin typeface="Arial"/>
                          <a:cs typeface="Arial"/>
                        </a:rPr>
                        <a:t> </a:t>
                      </a:r>
                      <a:r>
                        <a:rPr dirty="0" sz="1200" spc="-5">
                          <a:solidFill>
                            <a:srgbClr val="060011"/>
                          </a:solidFill>
                          <a:latin typeface="Arial"/>
                          <a:cs typeface="Arial"/>
                        </a:rPr>
                        <a:t>relationships</a:t>
                      </a:r>
                      <a:endParaRPr sz="1200">
                        <a:latin typeface="Arial"/>
                        <a:cs typeface="Arial"/>
                      </a:endParaRPr>
                    </a:p>
                  </a:txBody>
                  <a:tcPr marL="0" marR="0" marB="0" marT="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r>
              <a:tr h="387102">
                <a:tc>
                  <a:txBody>
                    <a:bodyPr/>
                    <a:lstStyle/>
                    <a:p>
                      <a:pPr algn="ctr">
                        <a:lnSpc>
                          <a:spcPts val="1370"/>
                        </a:lnSpc>
                      </a:pPr>
                      <a:r>
                        <a:rPr dirty="0" sz="1200">
                          <a:solidFill>
                            <a:srgbClr val="060011"/>
                          </a:solidFill>
                          <a:latin typeface="Arial"/>
                          <a:cs typeface="Arial"/>
                        </a:rPr>
                        <a:t>2</a:t>
                      </a:r>
                      <a:endParaRPr sz="1200">
                        <a:latin typeface="Arial"/>
                        <a:cs typeface="Arial"/>
                      </a:endParaRPr>
                    </a:p>
                  </a:txBody>
                  <a:tcPr marL="0" marR="0" marB="0" marT="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pPr marL="65405">
                        <a:lnSpc>
                          <a:spcPts val="1370"/>
                        </a:lnSpc>
                      </a:pPr>
                      <a:r>
                        <a:rPr dirty="0" sz="1200" spc="-5">
                          <a:solidFill>
                            <a:srgbClr val="060011"/>
                          </a:solidFill>
                          <a:latin typeface="Arial"/>
                          <a:cs typeface="Arial"/>
                        </a:rPr>
                        <a:t>celebration, encouragement, inform, representation,</a:t>
                      </a:r>
                      <a:r>
                        <a:rPr dirty="0" sz="1200" spc="20">
                          <a:solidFill>
                            <a:srgbClr val="060011"/>
                          </a:solidFill>
                          <a:latin typeface="Arial"/>
                          <a:cs typeface="Arial"/>
                        </a:rPr>
                        <a:t> </a:t>
                      </a:r>
                      <a:r>
                        <a:rPr dirty="0" sz="1200" spc="-5">
                          <a:solidFill>
                            <a:srgbClr val="060011"/>
                          </a:solidFill>
                          <a:latin typeface="Arial"/>
                          <a:cs typeface="Arial"/>
                        </a:rPr>
                        <a:t>update</a:t>
                      </a:r>
                      <a:endParaRPr sz="1200">
                        <a:latin typeface="Arial"/>
                        <a:cs typeface="Arial"/>
                      </a:endParaRPr>
                    </a:p>
                  </a:txBody>
                  <a:tcPr marL="0" marR="0" marB="0" marT="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r>
              <a:tr h="525780">
                <a:tc>
                  <a:txBody>
                    <a:bodyPr/>
                    <a:lstStyle/>
                    <a:p>
                      <a:pPr algn="ctr">
                        <a:lnSpc>
                          <a:spcPts val="1370"/>
                        </a:lnSpc>
                      </a:pPr>
                      <a:r>
                        <a:rPr dirty="0" sz="1200">
                          <a:solidFill>
                            <a:srgbClr val="060011"/>
                          </a:solidFill>
                          <a:latin typeface="Arial"/>
                          <a:cs typeface="Arial"/>
                        </a:rPr>
                        <a:t>1</a:t>
                      </a:r>
                      <a:endParaRPr sz="1200">
                        <a:latin typeface="Arial"/>
                        <a:cs typeface="Arial"/>
                      </a:endParaRPr>
                    </a:p>
                  </a:txBody>
                  <a:tcPr marL="0" marR="0" marB="0" marT="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5405" marR="747395">
                        <a:lnSpc>
                          <a:spcPts val="1380"/>
                        </a:lnSpc>
                        <a:spcBef>
                          <a:spcPts val="25"/>
                        </a:spcBef>
                      </a:pPr>
                      <a:r>
                        <a:rPr dirty="0" sz="1200">
                          <a:solidFill>
                            <a:srgbClr val="060011"/>
                          </a:solidFill>
                          <a:latin typeface="Arial"/>
                          <a:cs typeface="Arial"/>
                        </a:rPr>
                        <a:t>coach, </a:t>
                      </a:r>
                      <a:r>
                        <a:rPr dirty="0" sz="1200" spc="-5">
                          <a:solidFill>
                            <a:srgbClr val="060011"/>
                          </a:solidFill>
                          <a:latin typeface="Arial"/>
                          <a:cs typeface="Arial"/>
                        </a:rPr>
                        <a:t>develop, development, empowerment, guide, inspire,  insurance, legal, problem-solving, cutting-edge,</a:t>
                      </a:r>
                      <a:r>
                        <a:rPr dirty="0" sz="1200" spc="35">
                          <a:solidFill>
                            <a:srgbClr val="060011"/>
                          </a:solidFill>
                          <a:latin typeface="Arial"/>
                          <a:cs typeface="Arial"/>
                        </a:rPr>
                        <a:t> </a:t>
                      </a:r>
                      <a:r>
                        <a:rPr dirty="0" sz="1200" spc="-5">
                          <a:solidFill>
                            <a:srgbClr val="060011"/>
                          </a:solidFill>
                          <a:latin typeface="Arial"/>
                          <a:cs typeface="Arial"/>
                        </a:rPr>
                        <a:t>service</a:t>
                      </a:r>
                      <a:endParaRPr sz="1200">
                        <a:latin typeface="Arial"/>
                        <a:cs typeface="Arial"/>
                      </a:endParaRPr>
                    </a:p>
                  </a:txBody>
                  <a:tcPr marL="0" marR="0" marB="0" marT="3175">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bl>
          </a:graphicData>
        </a:graphic>
      </p:graphicFrame>
      <p:sp>
        <p:nvSpPr>
          <p:cNvPr id="4" name="object 4"/>
          <p:cNvSpPr/>
          <p:nvPr/>
        </p:nvSpPr>
        <p:spPr>
          <a:xfrm>
            <a:off x="283210" y="1375822"/>
            <a:ext cx="7080884" cy="3681063"/>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38275" y="406846"/>
            <a:ext cx="5895340" cy="829944"/>
          </a:xfrm>
          <a:prstGeom prst="rect">
            <a:avLst/>
          </a:prstGeom>
        </p:spPr>
        <p:txBody>
          <a:bodyPr wrap="square" lIns="0" tIns="0" rIns="0" bIns="0" rtlCol="0" vert="horz">
            <a:spAutoFit/>
          </a:bodyPr>
          <a:lstStyle/>
          <a:p>
            <a:pPr marL="1420495" marR="5080" indent="-1408430">
              <a:lnSpc>
                <a:spcPct val="109600"/>
              </a:lnSpc>
            </a:pPr>
            <a:r>
              <a:rPr dirty="0" sz="2400" spc="-5" b="1">
                <a:latin typeface="Calibri"/>
                <a:cs typeface="Calibri"/>
              </a:rPr>
              <a:t>As </a:t>
            </a:r>
            <a:r>
              <a:rPr dirty="0" sz="2400" b="1">
                <a:latin typeface="Calibri"/>
                <a:cs typeface="Calibri"/>
              </a:rPr>
              <a:t>a school </a:t>
            </a:r>
            <a:r>
              <a:rPr dirty="0" sz="2400" spc="-25" b="1">
                <a:latin typeface="Calibri"/>
                <a:cs typeface="Calibri"/>
              </a:rPr>
              <a:t>administrator, </a:t>
            </a:r>
            <a:r>
              <a:rPr dirty="0" sz="2400" spc="-10" b="1">
                <a:latin typeface="Calibri"/>
                <a:cs typeface="Calibri"/>
              </a:rPr>
              <a:t>what </a:t>
            </a:r>
            <a:r>
              <a:rPr dirty="0" sz="2400" b="1">
                <a:latin typeface="Calibri"/>
                <a:cs typeface="Calibri"/>
              </a:rPr>
              <a:t>part of </a:t>
            </a:r>
            <a:r>
              <a:rPr dirty="0" sz="2400" spc="-5" b="1">
                <a:latin typeface="Calibri"/>
                <a:cs typeface="Calibri"/>
              </a:rPr>
              <a:t>MAESP  is most </a:t>
            </a:r>
            <a:r>
              <a:rPr dirty="0" sz="2400" spc="-10" b="1">
                <a:latin typeface="Calibri"/>
                <a:cs typeface="Calibri"/>
              </a:rPr>
              <a:t>valuable </a:t>
            </a:r>
            <a:r>
              <a:rPr dirty="0" sz="2400" spc="-15" b="1">
                <a:latin typeface="Calibri"/>
                <a:cs typeface="Calibri"/>
              </a:rPr>
              <a:t>to</a:t>
            </a:r>
            <a:r>
              <a:rPr dirty="0" sz="2400" spc="-60" b="1">
                <a:latin typeface="Calibri"/>
                <a:cs typeface="Calibri"/>
              </a:rPr>
              <a:t> </a:t>
            </a:r>
            <a:r>
              <a:rPr dirty="0" sz="2400" spc="-10" b="1">
                <a:latin typeface="Calibri"/>
                <a:cs typeface="Calibri"/>
              </a:rPr>
              <a:t>you?</a:t>
            </a:r>
            <a:endParaRPr sz="2400">
              <a:latin typeface="Calibri"/>
              <a:cs typeface="Calibri"/>
            </a:endParaRPr>
          </a:p>
        </p:txBody>
      </p:sp>
      <p:graphicFrame>
        <p:nvGraphicFramePr>
          <p:cNvPr id="3" name="object 3"/>
          <p:cNvGraphicFramePr>
            <a:graphicFrameLocks noGrp="1"/>
          </p:cNvGraphicFramePr>
          <p:nvPr/>
        </p:nvGraphicFramePr>
        <p:xfrm>
          <a:off x="1606302" y="5892558"/>
          <a:ext cx="4564380" cy="3158490"/>
        </p:xfrm>
        <a:graphic>
          <a:graphicData uri="http://schemas.openxmlformats.org/drawingml/2006/table">
            <a:tbl>
              <a:tblPr firstRow="1" bandRow="1">
                <a:tableStyleId>{2D5ABB26-0587-4C30-8999-92F81FD0307C}</a:tableStyleId>
              </a:tblPr>
              <a:tblGrid>
                <a:gridCol w="940307"/>
                <a:gridCol w="3605790"/>
              </a:tblGrid>
              <a:tr h="209537">
                <a:tc>
                  <a:txBody>
                    <a:bodyPr/>
                    <a:lstStyle/>
                    <a:p>
                      <a:pPr algn="ctr" marL="5715">
                        <a:lnSpc>
                          <a:spcPct val="100000"/>
                        </a:lnSpc>
                        <a:spcBef>
                          <a:spcPts val="125"/>
                        </a:spcBef>
                      </a:pPr>
                      <a:r>
                        <a:rPr dirty="0" sz="1200" spc="-5">
                          <a:solidFill>
                            <a:srgbClr val="FFFFFF"/>
                          </a:solidFill>
                          <a:latin typeface="Arial"/>
                          <a:cs typeface="Arial"/>
                        </a:rPr>
                        <a:t>Frequency</a:t>
                      </a:r>
                      <a:endParaRPr sz="1200">
                        <a:latin typeface="Arial"/>
                        <a:cs typeface="Arial"/>
                      </a:endParaRPr>
                    </a:p>
                  </a:txBody>
                  <a:tcPr marL="0" marR="0" marB="0" marT="15875">
                    <a:lnR w="12192">
                      <a:solidFill>
                        <a:srgbClr val="E3ECF3"/>
                      </a:solidFill>
                      <a:prstDash val="solid"/>
                    </a:lnR>
                    <a:lnT w="12179">
                      <a:solidFill>
                        <a:srgbClr val="DEE2E6"/>
                      </a:solidFill>
                      <a:prstDash val="solid"/>
                    </a:lnT>
                    <a:lnB w="6108">
                      <a:solidFill>
                        <a:srgbClr val="000000"/>
                      </a:solidFill>
                      <a:prstDash val="solid"/>
                    </a:lnB>
                    <a:solidFill>
                      <a:srgbClr val="8593A3"/>
                    </a:solidFill>
                  </a:tcPr>
                </a:tc>
                <a:tc>
                  <a:txBody>
                    <a:bodyPr/>
                    <a:lstStyle/>
                    <a:p>
                      <a:pPr algn="ctr">
                        <a:lnSpc>
                          <a:spcPct val="100000"/>
                        </a:lnSpc>
                        <a:spcBef>
                          <a:spcPts val="125"/>
                        </a:spcBef>
                      </a:pPr>
                      <a:r>
                        <a:rPr dirty="0" sz="1200" spc="-5">
                          <a:solidFill>
                            <a:srgbClr val="FFFFFF"/>
                          </a:solidFill>
                          <a:latin typeface="Arial"/>
                          <a:cs typeface="Arial"/>
                        </a:rPr>
                        <a:t>Word</a:t>
                      </a:r>
                      <a:endParaRPr sz="1200">
                        <a:latin typeface="Arial"/>
                        <a:cs typeface="Arial"/>
                      </a:endParaRPr>
                    </a:p>
                  </a:txBody>
                  <a:tcPr marL="0" marR="0" marB="0" marT="15875">
                    <a:lnL w="12192">
                      <a:solidFill>
                        <a:srgbClr val="E3ECF3"/>
                      </a:solidFill>
                      <a:prstDash val="solid"/>
                    </a:lnL>
                    <a:lnT w="12179">
                      <a:solidFill>
                        <a:srgbClr val="DEE2E6"/>
                      </a:solidFill>
                      <a:prstDash val="solid"/>
                    </a:lnT>
                    <a:lnB w="6108">
                      <a:solidFill>
                        <a:srgbClr val="000000"/>
                      </a:solidFill>
                      <a:prstDash val="solid"/>
                    </a:lnB>
                    <a:solidFill>
                      <a:srgbClr val="8593A3"/>
                    </a:solidFill>
                  </a:tcPr>
                </a:tc>
              </a:tr>
              <a:tr h="196596">
                <a:tc>
                  <a:txBody>
                    <a:bodyPr/>
                    <a:lstStyle/>
                    <a:p>
                      <a:pPr algn="ctr" marL="1270">
                        <a:lnSpc>
                          <a:spcPts val="1370"/>
                        </a:lnSpc>
                      </a:pPr>
                      <a:r>
                        <a:rPr dirty="0" sz="1200" spc="-5">
                          <a:solidFill>
                            <a:srgbClr val="060011"/>
                          </a:solidFill>
                          <a:latin typeface="Arial"/>
                          <a:cs typeface="Arial"/>
                        </a:rPr>
                        <a:t>36</a:t>
                      </a:r>
                      <a:endParaRPr sz="1200">
                        <a:latin typeface="Arial"/>
                        <a:cs typeface="Arial"/>
                      </a:endParaRPr>
                    </a:p>
                  </a:txBody>
                  <a:tcPr marL="0" marR="0" marB="0" marT="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a:txBody>
                    <a:bodyPr/>
                    <a:lstStyle/>
                    <a:p>
                      <a:pPr marL="65405">
                        <a:lnSpc>
                          <a:spcPts val="1370"/>
                        </a:lnSpc>
                      </a:pPr>
                      <a:r>
                        <a:rPr dirty="0" sz="1200" spc="-5">
                          <a:solidFill>
                            <a:srgbClr val="060011"/>
                          </a:solidFill>
                          <a:latin typeface="Arial"/>
                          <a:cs typeface="Arial"/>
                        </a:rPr>
                        <a:t>networking</a:t>
                      </a:r>
                      <a:endParaRPr sz="1200">
                        <a:latin typeface="Arial"/>
                        <a:cs typeface="Arial"/>
                      </a:endParaRPr>
                    </a:p>
                  </a:txBody>
                  <a:tcPr marL="0" marR="0" marB="0" marT="0">
                    <a:lnL w="6096">
                      <a:solidFill>
                        <a:srgbClr val="000000"/>
                      </a:solidFill>
                      <a:prstDash val="solid"/>
                    </a:lnL>
                    <a:lnR w="6108">
                      <a:solidFill>
                        <a:srgbClr val="000000"/>
                      </a:solidFill>
                      <a:prstDash val="solid"/>
                    </a:lnR>
                    <a:lnT w="6108">
                      <a:solidFill>
                        <a:srgbClr val="000000"/>
                      </a:solidFill>
                      <a:prstDash val="solid"/>
                    </a:lnT>
                    <a:lnB w="6108">
                      <a:solidFill>
                        <a:srgbClr val="000000"/>
                      </a:solidFill>
                      <a:prstDash val="solid"/>
                    </a:lnB>
                  </a:tcPr>
                </a:tc>
              </a:tr>
              <a:tr h="196596">
                <a:tc>
                  <a:txBody>
                    <a:bodyPr/>
                    <a:lstStyle/>
                    <a:p>
                      <a:pPr algn="ctr" marL="1270">
                        <a:lnSpc>
                          <a:spcPts val="1370"/>
                        </a:lnSpc>
                      </a:pPr>
                      <a:r>
                        <a:rPr dirty="0" sz="1200" spc="-5">
                          <a:solidFill>
                            <a:srgbClr val="060011"/>
                          </a:solidFill>
                          <a:latin typeface="Arial"/>
                          <a:cs typeface="Arial"/>
                        </a:rPr>
                        <a:t>24</a:t>
                      </a:r>
                      <a:endParaRPr sz="1200">
                        <a:latin typeface="Arial"/>
                        <a:cs typeface="Arial"/>
                      </a:endParaRPr>
                    </a:p>
                  </a:txBody>
                  <a:tcPr marL="0" marR="0" marB="0" marT="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a:txBody>
                    <a:bodyPr/>
                    <a:lstStyle/>
                    <a:p>
                      <a:pPr marL="65405">
                        <a:lnSpc>
                          <a:spcPts val="1370"/>
                        </a:lnSpc>
                      </a:pPr>
                      <a:r>
                        <a:rPr dirty="0" sz="1200" spc="-5">
                          <a:solidFill>
                            <a:srgbClr val="060011"/>
                          </a:solidFill>
                          <a:latin typeface="Arial"/>
                          <a:cs typeface="Arial"/>
                        </a:rPr>
                        <a:t>conference</a:t>
                      </a:r>
                      <a:endParaRPr sz="1200">
                        <a:latin typeface="Arial"/>
                        <a:cs typeface="Arial"/>
                      </a:endParaRPr>
                    </a:p>
                  </a:txBody>
                  <a:tcPr marL="0" marR="0" marB="0" marT="0">
                    <a:lnL w="6096">
                      <a:solidFill>
                        <a:srgbClr val="000000"/>
                      </a:solidFill>
                      <a:prstDash val="solid"/>
                    </a:lnL>
                    <a:lnR w="6108">
                      <a:solidFill>
                        <a:srgbClr val="000000"/>
                      </a:solidFill>
                      <a:prstDash val="solid"/>
                    </a:lnR>
                    <a:lnT w="6108">
                      <a:solidFill>
                        <a:srgbClr val="000000"/>
                      </a:solidFill>
                      <a:prstDash val="solid"/>
                    </a:lnT>
                    <a:lnB w="6108">
                      <a:solidFill>
                        <a:srgbClr val="000000"/>
                      </a:solidFill>
                      <a:prstDash val="solid"/>
                    </a:lnB>
                  </a:tcPr>
                </a:tc>
              </a:tr>
              <a:tr h="198126">
                <a:tc>
                  <a:txBody>
                    <a:bodyPr/>
                    <a:lstStyle/>
                    <a:p>
                      <a:pPr algn="ctr" marL="1270">
                        <a:lnSpc>
                          <a:spcPts val="1370"/>
                        </a:lnSpc>
                      </a:pPr>
                      <a:r>
                        <a:rPr dirty="0" sz="1200" spc="-5">
                          <a:solidFill>
                            <a:srgbClr val="060011"/>
                          </a:solidFill>
                          <a:latin typeface="Arial"/>
                          <a:cs typeface="Arial"/>
                        </a:rPr>
                        <a:t>13</a:t>
                      </a:r>
                      <a:endParaRPr sz="1200">
                        <a:latin typeface="Arial"/>
                        <a:cs typeface="Arial"/>
                      </a:endParaRPr>
                    </a:p>
                  </a:txBody>
                  <a:tcPr marL="0" marR="0" marB="0" marT="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pPr marL="65405">
                        <a:lnSpc>
                          <a:spcPts val="1370"/>
                        </a:lnSpc>
                      </a:pPr>
                      <a:r>
                        <a:rPr dirty="0" sz="1200" spc="-5">
                          <a:solidFill>
                            <a:srgbClr val="060011"/>
                          </a:solidFill>
                          <a:latin typeface="Arial"/>
                          <a:cs typeface="Arial"/>
                        </a:rPr>
                        <a:t>connections</a:t>
                      </a:r>
                      <a:endParaRPr sz="1200">
                        <a:latin typeface="Arial"/>
                        <a:cs typeface="Arial"/>
                      </a:endParaRPr>
                    </a:p>
                  </a:txBody>
                  <a:tcPr marL="0" marR="0" marB="0" marT="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r>
              <a:tr h="196596">
                <a:tc>
                  <a:txBody>
                    <a:bodyPr/>
                    <a:lstStyle/>
                    <a:p>
                      <a:pPr algn="ctr" marL="1270">
                        <a:lnSpc>
                          <a:spcPts val="1370"/>
                        </a:lnSpc>
                      </a:pPr>
                      <a:r>
                        <a:rPr dirty="0" sz="1200" spc="-5">
                          <a:solidFill>
                            <a:srgbClr val="060011"/>
                          </a:solidFill>
                          <a:latin typeface="Arial"/>
                          <a:cs typeface="Arial"/>
                        </a:rPr>
                        <a:t>11</a:t>
                      </a:r>
                      <a:endParaRPr sz="1200">
                        <a:latin typeface="Arial"/>
                        <a:cs typeface="Arial"/>
                      </a:endParaRPr>
                    </a:p>
                  </a:txBody>
                  <a:tcPr marL="0" marR="0" marB="0" marT="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5405">
                        <a:lnSpc>
                          <a:spcPts val="1370"/>
                        </a:lnSpc>
                      </a:pPr>
                      <a:r>
                        <a:rPr dirty="0" sz="1200" spc="-5">
                          <a:solidFill>
                            <a:srgbClr val="060011"/>
                          </a:solidFill>
                          <a:latin typeface="Arial"/>
                          <a:cs typeface="Arial"/>
                        </a:rPr>
                        <a:t>collaboration, professional</a:t>
                      </a:r>
                      <a:r>
                        <a:rPr dirty="0" sz="1200" spc="-15">
                          <a:solidFill>
                            <a:srgbClr val="060011"/>
                          </a:solidFill>
                          <a:latin typeface="Arial"/>
                          <a:cs typeface="Arial"/>
                        </a:rPr>
                        <a:t> </a:t>
                      </a:r>
                      <a:r>
                        <a:rPr dirty="0" sz="1200" spc="-5">
                          <a:solidFill>
                            <a:srgbClr val="060011"/>
                          </a:solidFill>
                          <a:latin typeface="Arial"/>
                          <a:cs typeface="Arial"/>
                        </a:rPr>
                        <a:t>development</a:t>
                      </a:r>
                      <a:endParaRPr sz="1200">
                        <a:latin typeface="Arial"/>
                        <a:cs typeface="Arial"/>
                      </a:endParaRPr>
                    </a:p>
                  </a:txBody>
                  <a:tcPr marL="0" marR="0" marB="0" marT="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196596">
                <a:tc>
                  <a:txBody>
                    <a:bodyPr/>
                    <a:lstStyle/>
                    <a:p>
                      <a:pPr algn="ctr">
                        <a:lnSpc>
                          <a:spcPts val="1370"/>
                        </a:lnSpc>
                      </a:pPr>
                      <a:r>
                        <a:rPr dirty="0" sz="1200">
                          <a:solidFill>
                            <a:srgbClr val="060011"/>
                          </a:solidFill>
                          <a:latin typeface="Arial"/>
                          <a:cs typeface="Arial"/>
                        </a:rPr>
                        <a:t>9</a:t>
                      </a:r>
                      <a:endParaRPr sz="1200">
                        <a:latin typeface="Arial"/>
                        <a:cs typeface="Arial"/>
                      </a:endParaRPr>
                    </a:p>
                  </a:txBody>
                  <a:tcPr marL="0" marR="0" marB="0" marT="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5405">
                        <a:lnSpc>
                          <a:spcPts val="1370"/>
                        </a:lnSpc>
                      </a:pPr>
                      <a:r>
                        <a:rPr dirty="0" sz="1200" spc="-5">
                          <a:solidFill>
                            <a:srgbClr val="060011"/>
                          </a:solidFill>
                          <a:latin typeface="Arial"/>
                          <a:cs typeface="Arial"/>
                        </a:rPr>
                        <a:t>learning</a:t>
                      </a:r>
                      <a:endParaRPr sz="1200">
                        <a:latin typeface="Arial"/>
                        <a:cs typeface="Arial"/>
                      </a:endParaRPr>
                    </a:p>
                  </a:txBody>
                  <a:tcPr marL="0" marR="0" marB="0" marT="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196595">
                <a:tc>
                  <a:txBody>
                    <a:bodyPr/>
                    <a:lstStyle/>
                    <a:p>
                      <a:pPr algn="ctr">
                        <a:lnSpc>
                          <a:spcPts val="1370"/>
                        </a:lnSpc>
                      </a:pPr>
                      <a:r>
                        <a:rPr dirty="0" sz="1200">
                          <a:solidFill>
                            <a:srgbClr val="060011"/>
                          </a:solidFill>
                          <a:latin typeface="Arial"/>
                          <a:cs typeface="Arial"/>
                        </a:rPr>
                        <a:t>8</a:t>
                      </a:r>
                      <a:endParaRPr sz="1200">
                        <a:latin typeface="Arial"/>
                        <a:cs typeface="Arial"/>
                      </a:endParaRPr>
                    </a:p>
                  </a:txBody>
                  <a:tcPr marL="0" marR="0" marB="0" marT="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5405">
                        <a:lnSpc>
                          <a:spcPts val="1370"/>
                        </a:lnSpc>
                      </a:pPr>
                      <a:r>
                        <a:rPr dirty="0" sz="1200" spc="-5">
                          <a:solidFill>
                            <a:srgbClr val="060011"/>
                          </a:solidFill>
                          <a:latin typeface="Arial"/>
                          <a:cs typeface="Arial"/>
                        </a:rPr>
                        <a:t>regional</a:t>
                      </a:r>
                      <a:r>
                        <a:rPr dirty="0" sz="1200" spc="-75">
                          <a:solidFill>
                            <a:srgbClr val="060011"/>
                          </a:solidFill>
                          <a:latin typeface="Arial"/>
                          <a:cs typeface="Arial"/>
                        </a:rPr>
                        <a:t> </a:t>
                      </a:r>
                      <a:r>
                        <a:rPr dirty="0" sz="1200" spc="-5">
                          <a:solidFill>
                            <a:srgbClr val="060011"/>
                          </a:solidFill>
                          <a:latin typeface="Arial"/>
                          <a:cs typeface="Arial"/>
                        </a:rPr>
                        <a:t>groups</a:t>
                      </a:r>
                      <a:endParaRPr sz="1200">
                        <a:latin typeface="Arial"/>
                        <a:cs typeface="Arial"/>
                      </a:endParaRPr>
                    </a:p>
                  </a:txBody>
                  <a:tcPr marL="0" marR="0" marB="0" marT="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196596">
                <a:tc>
                  <a:txBody>
                    <a:bodyPr/>
                    <a:lstStyle/>
                    <a:p>
                      <a:pPr algn="ctr">
                        <a:lnSpc>
                          <a:spcPts val="1370"/>
                        </a:lnSpc>
                      </a:pPr>
                      <a:r>
                        <a:rPr dirty="0" sz="1200">
                          <a:solidFill>
                            <a:srgbClr val="060011"/>
                          </a:solidFill>
                          <a:latin typeface="Arial"/>
                          <a:cs typeface="Arial"/>
                        </a:rPr>
                        <a:t>6</a:t>
                      </a:r>
                      <a:endParaRPr sz="1200">
                        <a:latin typeface="Arial"/>
                        <a:cs typeface="Arial"/>
                      </a:endParaRPr>
                    </a:p>
                  </a:txBody>
                  <a:tcPr marL="0" marR="0" marB="0" marT="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5405">
                        <a:lnSpc>
                          <a:spcPts val="1370"/>
                        </a:lnSpc>
                      </a:pPr>
                      <a:r>
                        <a:rPr dirty="0" sz="1200" spc="-5">
                          <a:solidFill>
                            <a:srgbClr val="060011"/>
                          </a:solidFill>
                          <a:latin typeface="Arial"/>
                          <a:cs typeface="Arial"/>
                        </a:rPr>
                        <a:t>advice</a:t>
                      </a:r>
                      <a:endParaRPr sz="1200">
                        <a:latin typeface="Arial"/>
                        <a:cs typeface="Arial"/>
                      </a:endParaRPr>
                    </a:p>
                  </a:txBody>
                  <a:tcPr marL="0" marR="0" marB="0" marT="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196596">
                <a:tc>
                  <a:txBody>
                    <a:bodyPr/>
                    <a:lstStyle/>
                    <a:p>
                      <a:pPr algn="ctr">
                        <a:lnSpc>
                          <a:spcPts val="1370"/>
                        </a:lnSpc>
                      </a:pPr>
                      <a:r>
                        <a:rPr dirty="0" sz="1200">
                          <a:solidFill>
                            <a:srgbClr val="060011"/>
                          </a:solidFill>
                          <a:latin typeface="Arial"/>
                          <a:cs typeface="Arial"/>
                        </a:rPr>
                        <a:t>5</a:t>
                      </a:r>
                      <a:endParaRPr sz="1200">
                        <a:latin typeface="Arial"/>
                        <a:cs typeface="Arial"/>
                      </a:endParaRPr>
                    </a:p>
                  </a:txBody>
                  <a:tcPr marL="0" marR="0" marB="0" marT="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5405">
                        <a:lnSpc>
                          <a:spcPts val="1370"/>
                        </a:lnSpc>
                      </a:pPr>
                      <a:r>
                        <a:rPr dirty="0" sz="1200" spc="-5">
                          <a:solidFill>
                            <a:srgbClr val="060011"/>
                          </a:solidFill>
                          <a:latin typeface="Arial"/>
                          <a:cs typeface="Arial"/>
                        </a:rPr>
                        <a:t>publications,</a:t>
                      </a:r>
                      <a:r>
                        <a:rPr dirty="0" sz="1200" spc="-40">
                          <a:solidFill>
                            <a:srgbClr val="060011"/>
                          </a:solidFill>
                          <a:latin typeface="Arial"/>
                          <a:cs typeface="Arial"/>
                        </a:rPr>
                        <a:t> </a:t>
                      </a:r>
                      <a:r>
                        <a:rPr dirty="0" sz="1200" spc="-5">
                          <a:solidFill>
                            <a:srgbClr val="060011"/>
                          </a:solidFill>
                          <a:latin typeface="Arial"/>
                          <a:cs typeface="Arial"/>
                        </a:rPr>
                        <a:t>resources</a:t>
                      </a:r>
                      <a:endParaRPr sz="1200">
                        <a:latin typeface="Arial"/>
                        <a:cs typeface="Arial"/>
                      </a:endParaRPr>
                    </a:p>
                  </a:txBody>
                  <a:tcPr marL="0" marR="0" marB="0" marT="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198119">
                <a:tc>
                  <a:txBody>
                    <a:bodyPr/>
                    <a:lstStyle/>
                    <a:p>
                      <a:pPr algn="ctr">
                        <a:lnSpc>
                          <a:spcPts val="1370"/>
                        </a:lnSpc>
                      </a:pPr>
                      <a:r>
                        <a:rPr dirty="0" sz="1200">
                          <a:solidFill>
                            <a:srgbClr val="060011"/>
                          </a:solidFill>
                          <a:latin typeface="Arial"/>
                          <a:cs typeface="Arial"/>
                        </a:rPr>
                        <a:t>5</a:t>
                      </a:r>
                      <a:endParaRPr sz="1200">
                        <a:latin typeface="Arial"/>
                        <a:cs typeface="Arial"/>
                      </a:endParaRPr>
                    </a:p>
                  </a:txBody>
                  <a:tcPr marL="0" marR="0" marB="0" marT="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5405">
                        <a:lnSpc>
                          <a:spcPts val="1370"/>
                        </a:lnSpc>
                      </a:pPr>
                      <a:r>
                        <a:rPr dirty="0" sz="1200" spc="-5">
                          <a:solidFill>
                            <a:srgbClr val="060011"/>
                          </a:solidFill>
                          <a:latin typeface="Arial"/>
                          <a:cs typeface="Arial"/>
                        </a:rPr>
                        <a:t>resources</a:t>
                      </a:r>
                      <a:endParaRPr sz="1200">
                        <a:latin typeface="Arial"/>
                        <a:cs typeface="Arial"/>
                      </a:endParaRPr>
                    </a:p>
                  </a:txBody>
                  <a:tcPr marL="0" marR="0" marB="0" marT="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196596">
                <a:tc>
                  <a:txBody>
                    <a:bodyPr/>
                    <a:lstStyle/>
                    <a:p>
                      <a:pPr algn="ctr">
                        <a:lnSpc>
                          <a:spcPts val="1370"/>
                        </a:lnSpc>
                      </a:pPr>
                      <a:r>
                        <a:rPr dirty="0" sz="1200">
                          <a:solidFill>
                            <a:srgbClr val="060011"/>
                          </a:solidFill>
                          <a:latin typeface="Arial"/>
                          <a:cs typeface="Arial"/>
                        </a:rPr>
                        <a:t>4</a:t>
                      </a:r>
                      <a:endParaRPr sz="1200">
                        <a:latin typeface="Arial"/>
                        <a:cs typeface="Arial"/>
                      </a:endParaRPr>
                    </a:p>
                  </a:txBody>
                  <a:tcPr marL="0" marR="0" marB="0" marT="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5405">
                        <a:lnSpc>
                          <a:spcPts val="1370"/>
                        </a:lnSpc>
                      </a:pPr>
                      <a:r>
                        <a:rPr dirty="0" sz="1200" spc="-5">
                          <a:solidFill>
                            <a:srgbClr val="060011"/>
                          </a:solidFill>
                          <a:latin typeface="Arial"/>
                          <a:cs typeface="Arial"/>
                        </a:rPr>
                        <a:t>members,</a:t>
                      </a:r>
                      <a:r>
                        <a:rPr dirty="0" sz="1200" spc="-50">
                          <a:solidFill>
                            <a:srgbClr val="060011"/>
                          </a:solidFill>
                          <a:latin typeface="Arial"/>
                          <a:cs typeface="Arial"/>
                        </a:rPr>
                        <a:t> </a:t>
                      </a:r>
                      <a:r>
                        <a:rPr dirty="0" sz="1200" spc="-5">
                          <a:solidFill>
                            <a:srgbClr val="060011"/>
                          </a:solidFill>
                          <a:latin typeface="Arial"/>
                          <a:cs typeface="Arial"/>
                        </a:rPr>
                        <a:t>relationships</a:t>
                      </a:r>
                      <a:endParaRPr sz="1200">
                        <a:latin typeface="Arial"/>
                        <a:cs typeface="Arial"/>
                      </a:endParaRPr>
                    </a:p>
                  </a:txBody>
                  <a:tcPr marL="0" marR="0" marB="0" marT="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196596">
                <a:tc>
                  <a:txBody>
                    <a:bodyPr/>
                    <a:lstStyle/>
                    <a:p>
                      <a:pPr algn="ctr">
                        <a:lnSpc>
                          <a:spcPts val="1370"/>
                        </a:lnSpc>
                      </a:pPr>
                      <a:r>
                        <a:rPr dirty="0" sz="1200">
                          <a:solidFill>
                            <a:srgbClr val="060011"/>
                          </a:solidFill>
                          <a:latin typeface="Arial"/>
                          <a:cs typeface="Arial"/>
                        </a:rPr>
                        <a:t>3</a:t>
                      </a:r>
                      <a:endParaRPr sz="1200">
                        <a:latin typeface="Arial"/>
                        <a:cs typeface="Arial"/>
                      </a:endParaRPr>
                    </a:p>
                  </a:txBody>
                  <a:tcPr marL="0" marR="0" marB="0" marT="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5405">
                        <a:lnSpc>
                          <a:spcPts val="1370"/>
                        </a:lnSpc>
                      </a:pPr>
                      <a:r>
                        <a:rPr dirty="0" sz="1200" spc="-5">
                          <a:solidFill>
                            <a:srgbClr val="060011"/>
                          </a:solidFill>
                          <a:latin typeface="Arial"/>
                          <a:cs typeface="Arial"/>
                        </a:rPr>
                        <a:t>sharing</a:t>
                      </a:r>
                      <a:endParaRPr sz="1200">
                        <a:latin typeface="Arial"/>
                        <a:cs typeface="Arial"/>
                      </a:endParaRPr>
                    </a:p>
                  </a:txBody>
                  <a:tcPr marL="0" marR="0" marB="0" marT="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196595">
                <a:tc>
                  <a:txBody>
                    <a:bodyPr/>
                    <a:lstStyle/>
                    <a:p>
                      <a:pPr algn="ctr">
                        <a:lnSpc>
                          <a:spcPts val="1370"/>
                        </a:lnSpc>
                      </a:pPr>
                      <a:r>
                        <a:rPr dirty="0" sz="1200">
                          <a:solidFill>
                            <a:srgbClr val="060011"/>
                          </a:solidFill>
                          <a:latin typeface="Arial"/>
                          <a:cs typeface="Arial"/>
                        </a:rPr>
                        <a:t>2</a:t>
                      </a:r>
                      <a:endParaRPr sz="1200">
                        <a:latin typeface="Arial"/>
                        <a:cs typeface="Arial"/>
                      </a:endParaRPr>
                    </a:p>
                  </a:txBody>
                  <a:tcPr marL="0" marR="0" marB="0" marT="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5405">
                        <a:lnSpc>
                          <a:spcPts val="1370"/>
                        </a:lnSpc>
                      </a:pPr>
                      <a:r>
                        <a:rPr dirty="0" sz="1200" spc="-5">
                          <a:solidFill>
                            <a:srgbClr val="060011"/>
                          </a:solidFill>
                          <a:latin typeface="Arial"/>
                          <a:cs typeface="Arial"/>
                        </a:rPr>
                        <a:t>advocacy,</a:t>
                      </a:r>
                      <a:r>
                        <a:rPr dirty="0" sz="1200" spc="-65">
                          <a:solidFill>
                            <a:srgbClr val="060011"/>
                          </a:solidFill>
                          <a:latin typeface="Arial"/>
                          <a:cs typeface="Arial"/>
                        </a:rPr>
                        <a:t> </a:t>
                      </a:r>
                      <a:r>
                        <a:rPr dirty="0" sz="1200" spc="-5">
                          <a:solidFill>
                            <a:srgbClr val="060011"/>
                          </a:solidFill>
                          <a:latin typeface="Arial"/>
                          <a:cs typeface="Arial"/>
                        </a:rPr>
                        <a:t>help</a:t>
                      </a:r>
                      <a:endParaRPr sz="1200">
                        <a:latin typeface="Arial"/>
                        <a:cs typeface="Arial"/>
                      </a:endParaRPr>
                    </a:p>
                  </a:txBody>
                  <a:tcPr marL="0" marR="0" marB="0" marT="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577589">
                <a:tc>
                  <a:txBody>
                    <a:bodyPr/>
                    <a:lstStyle/>
                    <a:p>
                      <a:pPr algn="ctr">
                        <a:lnSpc>
                          <a:spcPts val="1370"/>
                        </a:lnSpc>
                      </a:pPr>
                      <a:r>
                        <a:rPr dirty="0" sz="1200">
                          <a:solidFill>
                            <a:srgbClr val="060011"/>
                          </a:solidFill>
                          <a:latin typeface="Arial"/>
                          <a:cs typeface="Arial"/>
                        </a:rPr>
                        <a:t>1</a:t>
                      </a:r>
                      <a:endParaRPr sz="1200">
                        <a:latin typeface="Arial"/>
                        <a:cs typeface="Arial"/>
                      </a:endParaRPr>
                    </a:p>
                  </a:txBody>
                  <a:tcPr marL="0" marR="0" marB="0" marT="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pPr marL="65405" marR="118110">
                        <a:lnSpc>
                          <a:spcPts val="1380"/>
                        </a:lnSpc>
                        <a:spcBef>
                          <a:spcPts val="25"/>
                        </a:spcBef>
                      </a:pPr>
                      <a:r>
                        <a:rPr dirty="0" sz="1200">
                          <a:solidFill>
                            <a:srgbClr val="060011"/>
                          </a:solidFill>
                          <a:latin typeface="Arial"/>
                          <a:cs typeface="Arial"/>
                        </a:rPr>
                        <a:t>access, </a:t>
                      </a:r>
                      <a:r>
                        <a:rPr dirty="0" sz="1200" spc="-5">
                          <a:solidFill>
                            <a:srgbClr val="060011"/>
                          </a:solidFill>
                          <a:latin typeface="Arial"/>
                          <a:cs typeface="Arial"/>
                        </a:rPr>
                        <a:t>community, expertise, friendships, growth,  guidance, information, knowledge, legislative  updates, liability</a:t>
                      </a:r>
                      <a:r>
                        <a:rPr dirty="0" sz="1200" spc="-30">
                          <a:solidFill>
                            <a:srgbClr val="060011"/>
                          </a:solidFill>
                          <a:latin typeface="Arial"/>
                          <a:cs typeface="Arial"/>
                        </a:rPr>
                        <a:t> </a:t>
                      </a:r>
                      <a:r>
                        <a:rPr dirty="0" sz="1200" spc="-5">
                          <a:solidFill>
                            <a:srgbClr val="060011"/>
                          </a:solidFill>
                          <a:latin typeface="Arial"/>
                          <a:cs typeface="Arial"/>
                        </a:rPr>
                        <a:t>insurance,</a:t>
                      </a:r>
                      <a:endParaRPr sz="1200">
                        <a:latin typeface="Arial"/>
                        <a:cs typeface="Arial"/>
                      </a:endParaRPr>
                    </a:p>
                  </a:txBody>
                  <a:tcPr marL="0" marR="0" marB="0" marT="3175">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r>
            </a:tbl>
          </a:graphicData>
        </a:graphic>
      </p:graphicFrame>
      <p:sp>
        <p:nvSpPr>
          <p:cNvPr id="4" name="object 4"/>
          <p:cNvSpPr/>
          <p:nvPr/>
        </p:nvSpPr>
        <p:spPr>
          <a:xfrm>
            <a:off x="50165" y="1728254"/>
            <a:ext cx="7470775" cy="3518319"/>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20800" y="406846"/>
            <a:ext cx="5131435" cy="829944"/>
          </a:xfrm>
          <a:prstGeom prst="rect">
            <a:avLst/>
          </a:prstGeom>
        </p:spPr>
        <p:txBody>
          <a:bodyPr wrap="square" lIns="0" tIns="0" rIns="0" bIns="0" rtlCol="0" vert="horz">
            <a:spAutoFit/>
          </a:bodyPr>
          <a:lstStyle/>
          <a:p>
            <a:pPr marL="1315720" marR="5080" indent="-1303020">
              <a:lnSpc>
                <a:spcPct val="109600"/>
              </a:lnSpc>
            </a:pPr>
            <a:r>
              <a:rPr dirty="0" sz="2400" spc="-15" b="1">
                <a:latin typeface="Calibri"/>
                <a:cs typeface="Calibri"/>
              </a:rPr>
              <a:t>Are </a:t>
            </a:r>
            <a:r>
              <a:rPr dirty="0" sz="2400" spc="-10" b="1">
                <a:latin typeface="Calibri"/>
                <a:cs typeface="Calibri"/>
              </a:rPr>
              <a:t>there </a:t>
            </a:r>
            <a:r>
              <a:rPr dirty="0" sz="2400" spc="-15" b="1">
                <a:latin typeface="Calibri"/>
                <a:cs typeface="Calibri"/>
              </a:rPr>
              <a:t>any </a:t>
            </a:r>
            <a:r>
              <a:rPr dirty="0" sz="2400" spc="-5" b="1">
                <a:latin typeface="Calibri"/>
                <a:cs typeface="Calibri"/>
              </a:rPr>
              <a:t>speciﬁc </a:t>
            </a:r>
            <a:r>
              <a:rPr dirty="0" sz="2400" spc="-10" b="1">
                <a:latin typeface="Calibri"/>
                <a:cs typeface="Calibri"/>
              </a:rPr>
              <a:t>resources </a:t>
            </a:r>
            <a:r>
              <a:rPr dirty="0" sz="2400" spc="-15" b="1">
                <a:latin typeface="Calibri"/>
                <a:cs typeface="Calibri"/>
              </a:rPr>
              <a:t>you </a:t>
            </a:r>
            <a:r>
              <a:rPr dirty="0" sz="2400" spc="-5" b="1">
                <a:latin typeface="Calibri"/>
                <a:cs typeface="Calibri"/>
              </a:rPr>
              <a:t>ﬁnd  </a:t>
            </a:r>
            <a:r>
              <a:rPr dirty="0" sz="2400" spc="-10" b="1">
                <a:latin typeface="Calibri"/>
                <a:cs typeface="Calibri"/>
              </a:rPr>
              <a:t>yourself </a:t>
            </a:r>
            <a:r>
              <a:rPr dirty="0" sz="2400" spc="-5" b="1">
                <a:latin typeface="Calibri"/>
                <a:cs typeface="Calibri"/>
              </a:rPr>
              <a:t>in need</a:t>
            </a:r>
            <a:r>
              <a:rPr dirty="0" sz="2400" spc="-65" b="1">
                <a:latin typeface="Calibri"/>
                <a:cs typeface="Calibri"/>
              </a:rPr>
              <a:t> </a:t>
            </a:r>
            <a:r>
              <a:rPr dirty="0" sz="2400" spc="-5" b="1">
                <a:latin typeface="Calibri"/>
                <a:cs typeface="Calibri"/>
              </a:rPr>
              <a:t>of?</a:t>
            </a:r>
            <a:endParaRPr sz="2400">
              <a:latin typeface="Calibri"/>
              <a:cs typeface="Calibri"/>
            </a:endParaRPr>
          </a:p>
        </p:txBody>
      </p:sp>
      <p:graphicFrame>
        <p:nvGraphicFramePr>
          <p:cNvPr id="3" name="object 3"/>
          <p:cNvGraphicFramePr>
            <a:graphicFrameLocks noGrp="1"/>
          </p:cNvGraphicFramePr>
          <p:nvPr/>
        </p:nvGraphicFramePr>
        <p:xfrm>
          <a:off x="908316" y="5892558"/>
          <a:ext cx="5923915" cy="2917825"/>
        </p:xfrm>
        <a:graphic>
          <a:graphicData uri="http://schemas.openxmlformats.org/drawingml/2006/table">
            <a:tbl>
              <a:tblPr firstRow="1" bandRow="1">
                <a:tableStyleId>{2D5ABB26-0587-4C30-8999-92F81FD0307C}</a:tableStyleId>
              </a:tblPr>
              <a:tblGrid>
                <a:gridCol w="858005"/>
                <a:gridCol w="5047488"/>
              </a:tblGrid>
              <a:tr h="209537">
                <a:tc>
                  <a:txBody>
                    <a:bodyPr/>
                    <a:lstStyle/>
                    <a:p>
                      <a:pPr algn="ctr" marL="5715">
                        <a:lnSpc>
                          <a:spcPct val="100000"/>
                        </a:lnSpc>
                        <a:spcBef>
                          <a:spcPts val="125"/>
                        </a:spcBef>
                      </a:pPr>
                      <a:r>
                        <a:rPr dirty="0" sz="1200" spc="-5">
                          <a:solidFill>
                            <a:srgbClr val="FFFFFF"/>
                          </a:solidFill>
                          <a:latin typeface="Arial"/>
                          <a:cs typeface="Arial"/>
                        </a:rPr>
                        <a:t>Frequency</a:t>
                      </a:r>
                      <a:endParaRPr sz="1200">
                        <a:latin typeface="Arial"/>
                        <a:cs typeface="Arial"/>
                      </a:endParaRPr>
                    </a:p>
                  </a:txBody>
                  <a:tcPr marL="0" marR="0" marB="0" marT="15875">
                    <a:lnR w="12192">
                      <a:solidFill>
                        <a:srgbClr val="E3ECF3"/>
                      </a:solidFill>
                      <a:prstDash val="solid"/>
                    </a:lnR>
                    <a:lnT w="12179">
                      <a:solidFill>
                        <a:srgbClr val="DEE2E6"/>
                      </a:solidFill>
                      <a:prstDash val="solid"/>
                    </a:lnT>
                    <a:lnB w="6108">
                      <a:solidFill>
                        <a:srgbClr val="000000"/>
                      </a:solidFill>
                      <a:prstDash val="solid"/>
                    </a:lnB>
                    <a:solidFill>
                      <a:srgbClr val="8593A3"/>
                    </a:solidFill>
                  </a:tcPr>
                </a:tc>
                <a:tc>
                  <a:txBody>
                    <a:bodyPr/>
                    <a:lstStyle/>
                    <a:p>
                      <a:pPr algn="ctr" marR="2540">
                        <a:lnSpc>
                          <a:spcPct val="100000"/>
                        </a:lnSpc>
                        <a:spcBef>
                          <a:spcPts val="125"/>
                        </a:spcBef>
                      </a:pPr>
                      <a:r>
                        <a:rPr dirty="0" sz="1200" spc="-5">
                          <a:solidFill>
                            <a:srgbClr val="FFFFFF"/>
                          </a:solidFill>
                          <a:latin typeface="Arial"/>
                          <a:cs typeface="Arial"/>
                        </a:rPr>
                        <a:t>Word</a:t>
                      </a:r>
                      <a:endParaRPr sz="1200">
                        <a:latin typeface="Arial"/>
                        <a:cs typeface="Arial"/>
                      </a:endParaRPr>
                    </a:p>
                  </a:txBody>
                  <a:tcPr marL="0" marR="0" marB="0" marT="15875">
                    <a:lnL w="12192">
                      <a:solidFill>
                        <a:srgbClr val="E3ECF3"/>
                      </a:solidFill>
                      <a:prstDash val="solid"/>
                    </a:lnL>
                    <a:lnT w="12179">
                      <a:solidFill>
                        <a:srgbClr val="DEE2E6"/>
                      </a:solidFill>
                      <a:prstDash val="solid"/>
                    </a:lnT>
                    <a:lnB w="6108">
                      <a:solidFill>
                        <a:srgbClr val="000000"/>
                      </a:solidFill>
                      <a:prstDash val="solid"/>
                    </a:lnB>
                    <a:solidFill>
                      <a:srgbClr val="8593A3"/>
                    </a:solidFill>
                  </a:tcPr>
                </a:tc>
              </a:tr>
              <a:tr h="196596">
                <a:tc>
                  <a:txBody>
                    <a:bodyPr/>
                    <a:lstStyle/>
                    <a:p>
                      <a:pPr algn="ctr">
                        <a:lnSpc>
                          <a:spcPts val="1370"/>
                        </a:lnSpc>
                      </a:pPr>
                      <a:r>
                        <a:rPr dirty="0" sz="1200">
                          <a:solidFill>
                            <a:srgbClr val="060011"/>
                          </a:solidFill>
                          <a:latin typeface="Arial"/>
                          <a:cs typeface="Arial"/>
                        </a:rPr>
                        <a:t>6</a:t>
                      </a:r>
                      <a:endParaRPr sz="1200">
                        <a:latin typeface="Arial"/>
                        <a:cs typeface="Arial"/>
                      </a:endParaRPr>
                    </a:p>
                  </a:txBody>
                  <a:tcPr marL="0" marR="0" marB="0" marT="0">
                    <a:lnL w="6108">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a:txBody>
                    <a:bodyPr/>
                    <a:lstStyle/>
                    <a:p>
                      <a:pPr marL="63500">
                        <a:lnSpc>
                          <a:spcPts val="1370"/>
                        </a:lnSpc>
                      </a:pPr>
                      <a:r>
                        <a:rPr dirty="0" sz="1200" spc="-5">
                          <a:solidFill>
                            <a:srgbClr val="060011"/>
                          </a:solidFill>
                          <a:latin typeface="Arial"/>
                          <a:cs typeface="Arial"/>
                        </a:rPr>
                        <a:t>behavior</a:t>
                      </a:r>
                      <a:r>
                        <a:rPr dirty="0" sz="1200" spc="-65">
                          <a:solidFill>
                            <a:srgbClr val="060011"/>
                          </a:solidFill>
                          <a:latin typeface="Arial"/>
                          <a:cs typeface="Arial"/>
                        </a:rPr>
                        <a:t> </a:t>
                      </a:r>
                      <a:r>
                        <a:rPr dirty="0" sz="1200" spc="-5">
                          <a:solidFill>
                            <a:srgbClr val="060011"/>
                          </a:solidFill>
                          <a:latin typeface="Arial"/>
                          <a:cs typeface="Arial"/>
                        </a:rPr>
                        <a:t>management</a:t>
                      </a:r>
                      <a:endParaRPr sz="1200">
                        <a:latin typeface="Arial"/>
                        <a:cs typeface="Arial"/>
                      </a:endParaRPr>
                    </a:p>
                  </a:txBody>
                  <a:tcPr marL="0" marR="0" marB="0" marT="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r>
              <a:tr h="196596">
                <a:tc>
                  <a:txBody>
                    <a:bodyPr/>
                    <a:lstStyle/>
                    <a:p>
                      <a:pPr algn="ctr">
                        <a:lnSpc>
                          <a:spcPts val="1370"/>
                        </a:lnSpc>
                      </a:pPr>
                      <a:r>
                        <a:rPr dirty="0" sz="1200">
                          <a:solidFill>
                            <a:srgbClr val="060011"/>
                          </a:solidFill>
                          <a:latin typeface="Arial"/>
                          <a:cs typeface="Arial"/>
                        </a:rPr>
                        <a:t>4</a:t>
                      </a:r>
                      <a:endParaRPr sz="1200">
                        <a:latin typeface="Arial"/>
                        <a:cs typeface="Arial"/>
                      </a:endParaRPr>
                    </a:p>
                  </a:txBody>
                  <a:tcPr marL="0" marR="0" marB="0" marT="0">
                    <a:lnL w="6108">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a:txBody>
                    <a:bodyPr/>
                    <a:lstStyle/>
                    <a:p>
                      <a:pPr marL="63500">
                        <a:lnSpc>
                          <a:spcPts val="1370"/>
                        </a:lnSpc>
                      </a:pPr>
                      <a:r>
                        <a:rPr dirty="0" sz="1200" spc="-5">
                          <a:solidFill>
                            <a:srgbClr val="060011"/>
                          </a:solidFill>
                          <a:latin typeface="Arial"/>
                          <a:cs typeface="Arial"/>
                        </a:rPr>
                        <a:t>legislative</a:t>
                      </a:r>
                      <a:r>
                        <a:rPr dirty="0" sz="1200" spc="-50">
                          <a:solidFill>
                            <a:srgbClr val="060011"/>
                          </a:solidFill>
                          <a:latin typeface="Arial"/>
                          <a:cs typeface="Arial"/>
                        </a:rPr>
                        <a:t> </a:t>
                      </a:r>
                      <a:r>
                        <a:rPr dirty="0" sz="1200" spc="-5">
                          <a:solidFill>
                            <a:srgbClr val="060011"/>
                          </a:solidFill>
                          <a:latin typeface="Arial"/>
                          <a:cs typeface="Arial"/>
                        </a:rPr>
                        <a:t>updates</a:t>
                      </a:r>
                      <a:endParaRPr sz="1200">
                        <a:latin typeface="Arial"/>
                        <a:cs typeface="Arial"/>
                      </a:endParaRPr>
                    </a:p>
                  </a:txBody>
                  <a:tcPr marL="0" marR="0" marB="0" marT="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r>
              <a:tr h="198126">
                <a:tc>
                  <a:txBody>
                    <a:bodyPr/>
                    <a:lstStyle/>
                    <a:p>
                      <a:pPr algn="ctr">
                        <a:lnSpc>
                          <a:spcPts val="1370"/>
                        </a:lnSpc>
                      </a:pPr>
                      <a:r>
                        <a:rPr dirty="0" sz="1200">
                          <a:solidFill>
                            <a:srgbClr val="060011"/>
                          </a:solidFill>
                          <a:latin typeface="Arial"/>
                          <a:cs typeface="Arial"/>
                        </a:rPr>
                        <a:t>3</a:t>
                      </a:r>
                      <a:endParaRPr sz="1200">
                        <a:latin typeface="Arial"/>
                        <a:cs typeface="Arial"/>
                      </a:endParaRPr>
                    </a:p>
                  </a:txBody>
                  <a:tcPr marL="0" marR="0" marB="0" marT="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ts val="1370"/>
                        </a:lnSpc>
                      </a:pPr>
                      <a:r>
                        <a:rPr dirty="0" sz="1200" spc="-5">
                          <a:solidFill>
                            <a:srgbClr val="060011"/>
                          </a:solidFill>
                          <a:latin typeface="Arial"/>
                          <a:cs typeface="Arial"/>
                        </a:rPr>
                        <a:t>website improvements, legal</a:t>
                      </a:r>
                      <a:r>
                        <a:rPr dirty="0" sz="1200" spc="-10">
                          <a:solidFill>
                            <a:srgbClr val="060011"/>
                          </a:solidFill>
                          <a:latin typeface="Arial"/>
                          <a:cs typeface="Arial"/>
                        </a:rPr>
                        <a:t> </a:t>
                      </a:r>
                      <a:r>
                        <a:rPr dirty="0" sz="1200" spc="-5">
                          <a:solidFill>
                            <a:srgbClr val="060011"/>
                          </a:solidFill>
                          <a:latin typeface="Arial"/>
                          <a:cs typeface="Arial"/>
                        </a:rPr>
                        <a:t>guidance</a:t>
                      </a:r>
                      <a:endParaRPr sz="1200">
                        <a:latin typeface="Arial"/>
                        <a:cs typeface="Arial"/>
                      </a:endParaRPr>
                    </a:p>
                  </a:txBody>
                  <a:tcPr marL="0" marR="0" marB="0" marT="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r>
              <a:tr h="196596">
                <a:tc>
                  <a:txBody>
                    <a:bodyPr/>
                    <a:lstStyle/>
                    <a:p>
                      <a:pPr algn="ctr">
                        <a:lnSpc>
                          <a:spcPts val="1370"/>
                        </a:lnSpc>
                      </a:pPr>
                      <a:r>
                        <a:rPr dirty="0" sz="1200">
                          <a:solidFill>
                            <a:srgbClr val="060011"/>
                          </a:solidFill>
                          <a:latin typeface="Arial"/>
                          <a:cs typeface="Arial"/>
                        </a:rPr>
                        <a:t>2</a:t>
                      </a:r>
                      <a:endParaRPr sz="1200">
                        <a:latin typeface="Arial"/>
                        <a:cs typeface="Arial"/>
                      </a:endParaRPr>
                    </a:p>
                  </a:txBody>
                  <a:tcPr marL="0" marR="0" marB="0" marT="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ts val="1370"/>
                        </a:lnSpc>
                      </a:pPr>
                      <a:r>
                        <a:rPr dirty="0" sz="1200" spc="-5">
                          <a:solidFill>
                            <a:srgbClr val="060011"/>
                          </a:solidFill>
                          <a:latin typeface="Arial"/>
                          <a:cs typeface="Arial"/>
                        </a:rPr>
                        <a:t>networking, collaboration, employment opportunities,</a:t>
                      </a:r>
                      <a:r>
                        <a:rPr dirty="0" sz="1200" spc="35">
                          <a:solidFill>
                            <a:srgbClr val="060011"/>
                          </a:solidFill>
                          <a:latin typeface="Arial"/>
                          <a:cs typeface="Arial"/>
                        </a:rPr>
                        <a:t> </a:t>
                      </a:r>
                      <a:r>
                        <a:rPr dirty="0" sz="1200" spc="-5">
                          <a:solidFill>
                            <a:srgbClr val="060011"/>
                          </a:solidFill>
                          <a:latin typeface="Arial"/>
                          <a:cs typeface="Arial"/>
                        </a:rPr>
                        <a:t>encouragement</a:t>
                      </a:r>
                      <a:endParaRPr sz="1200">
                        <a:latin typeface="Arial"/>
                        <a:cs typeface="Arial"/>
                      </a:endParaRPr>
                    </a:p>
                  </a:txBody>
                  <a:tcPr marL="0" marR="0" marB="0" marT="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1911095">
                <a:tc>
                  <a:txBody>
                    <a:bodyPr/>
                    <a:lstStyle/>
                    <a:p>
                      <a:pPr algn="ctr">
                        <a:lnSpc>
                          <a:spcPts val="1370"/>
                        </a:lnSpc>
                      </a:pPr>
                      <a:r>
                        <a:rPr dirty="0" sz="1200">
                          <a:solidFill>
                            <a:srgbClr val="060011"/>
                          </a:solidFill>
                          <a:latin typeface="Arial"/>
                          <a:cs typeface="Arial"/>
                        </a:rPr>
                        <a:t>1</a:t>
                      </a:r>
                      <a:endParaRPr sz="1200">
                        <a:latin typeface="Arial"/>
                        <a:cs typeface="Arial"/>
                      </a:endParaRPr>
                    </a:p>
                  </a:txBody>
                  <a:tcPr marL="0" marR="0" marB="0" marT="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3500" marR="172720">
                        <a:lnSpc>
                          <a:spcPts val="1380"/>
                        </a:lnSpc>
                        <a:spcBef>
                          <a:spcPts val="25"/>
                        </a:spcBef>
                      </a:pPr>
                      <a:r>
                        <a:rPr dirty="0" sz="1200" spc="-5">
                          <a:solidFill>
                            <a:srgbClr val="060011"/>
                          </a:solidFill>
                          <a:latin typeface="Arial"/>
                          <a:cs typeface="Arial"/>
                        </a:rPr>
                        <a:t>law sessions, resources, advocacy, mentorship, reading  recommendations, social-emotional restorative practices, training,  principal checklist, connections, data-driven small group </a:t>
                      </a:r>
                      <a:r>
                        <a:rPr dirty="0" sz="1200">
                          <a:solidFill>
                            <a:srgbClr val="060011"/>
                          </a:solidFill>
                          <a:latin typeface="Arial"/>
                          <a:cs typeface="Arial"/>
                        </a:rPr>
                        <a:t>best </a:t>
                      </a:r>
                      <a:r>
                        <a:rPr dirty="0" sz="1200" spc="-5">
                          <a:solidFill>
                            <a:srgbClr val="060011"/>
                          </a:solidFill>
                          <a:latin typeface="Arial"/>
                          <a:cs typeface="Arial"/>
                        </a:rPr>
                        <a:t>practices,  equity resources, data teams, effective strategies, hard conversations,  articles, latest pedagogy, SEL innovative ideas, policy updates,  curriculum resources, conferences, networking events, balancing </a:t>
                      </a:r>
                      <a:r>
                        <a:rPr dirty="0" sz="1200" spc="-10">
                          <a:solidFill>
                            <a:srgbClr val="060011"/>
                          </a:solidFill>
                          <a:latin typeface="Arial"/>
                          <a:cs typeface="Arial"/>
                        </a:rPr>
                        <a:t>roles  </a:t>
                      </a:r>
                      <a:r>
                        <a:rPr dirty="0" sz="1200">
                          <a:solidFill>
                            <a:srgbClr val="060011"/>
                          </a:solidFill>
                          <a:latin typeface="Arial"/>
                          <a:cs typeface="Arial"/>
                        </a:rPr>
                        <a:t>as </a:t>
                      </a:r>
                      <a:r>
                        <a:rPr dirty="0" sz="1200" spc="-5">
                          <a:solidFill>
                            <a:srgbClr val="060011"/>
                          </a:solidFill>
                          <a:latin typeface="Arial"/>
                          <a:cs typeface="Arial"/>
                        </a:rPr>
                        <a:t>a principal, differentiation for different types </a:t>
                      </a:r>
                      <a:r>
                        <a:rPr dirty="0" sz="1200">
                          <a:solidFill>
                            <a:srgbClr val="060011"/>
                          </a:solidFill>
                          <a:latin typeface="Arial"/>
                          <a:cs typeface="Arial"/>
                        </a:rPr>
                        <a:t>of </a:t>
                      </a:r>
                      <a:r>
                        <a:rPr dirty="0" sz="1200" spc="-5">
                          <a:solidFill>
                            <a:srgbClr val="060011"/>
                          </a:solidFill>
                          <a:latin typeface="Arial"/>
                          <a:cs typeface="Arial"/>
                        </a:rPr>
                        <a:t>schools, RPDC  connections, aspiring principal learning opportunities, motivating  students, parent involvement, information from DESE, website forum,  supporting new staff, talent</a:t>
                      </a:r>
                      <a:r>
                        <a:rPr dirty="0" sz="1200">
                          <a:solidFill>
                            <a:srgbClr val="060011"/>
                          </a:solidFill>
                          <a:latin typeface="Arial"/>
                          <a:cs typeface="Arial"/>
                        </a:rPr>
                        <a:t> </a:t>
                      </a:r>
                      <a:r>
                        <a:rPr dirty="0" sz="1200" spc="-5">
                          <a:solidFill>
                            <a:srgbClr val="060011"/>
                          </a:solidFill>
                          <a:latin typeface="Arial"/>
                          <a:cs typeface="Arial"/>
                        </a:rPr>
                        <a:t>recruitment</a:t>
                      </a:r>
                      <a:endParaRPr sz="1200">
                        <a:latin typeface="Arial"/>
                        <a:cs typeface="Arial"/>
                      </a:endParaRPr>
                    </a:p>
                  </a:txBody>
                  <a:tcPr marL="0" marR="0" marB="0" marT="3175">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bl>
          </a:graphicData>
        </a:graphic>
      </p:graphicFrame>
      <p:sp>
        <p:nvSpPr>
          <p:cNvPr id="4" name="object 4"/>
          <p:cNvSpPr/>
          <p:nvPr/>
        </p:nvSpPr>
        <p:spPr>
          <a:xfrm>
            <a:off x="225425" y="1652689"/>
            <a:ext cx="7298613" cy="3707129"/>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84224" y="406115"/>
            <a:ext cx="5203825" cy="1233170"/>
          </a:xfrm>
          <a:prstGeom prst="rect">
            <a:avLst/>
          </a:prstGeom>
        </p:spPr>
        <p:txBody>
          <a:bodyPr wrap="square" lIns="0" tIns="0" rIns="0" bIns="0" rtlCol="0" vert="horz">
            <a:spAutoFit/>
          </a:bodyPr>
          <a:lstStyle/>
          <a:p>
            <a:pPr algn="ctr" marL="12700" marR="5080" indent="-635">
              <a:lnSpc>
                <a:spcPct val="109800"/>
              </a:lnSpc>
            </a:pPr>
            <a:r>
              <a:rPr dirty="0" sz="2400" spc="-10" b="1">
                <a:latin typeface="Calibri"/>
                <a:cs typeface="Calibri"/>
              </a:rPr>
              <a:t>Over </a:t>
            </a:r>
            <a:r>
              <a:rPr dirty="0" sz="2400" spc="-5" b="1">
                <a:latin typeface="Calibri"/>
                <a:cs typeface="Calibri"/>
              </a:rPr>
              <a:t>the </a:t>
            </a:r>
            <a:r>
              <a:rPr dirty="0" sz="2400" spc="-10" b="1">
                <a:latin typeface="Calibri"/>
                <a:cs typeface="Calibri"/>
              </a:rPr>
              <a:t>years, </a:t>
            </a:r>
            <a:r>
              <a:rPr dirty="0" sz="2400" spc="-20" b="1">
                <a:latin typeface="Calibri"/>
                <a:cs typeface="Calibri"/>
              </a:rPr>
              <a:t>what’s </a:t>
            </a:r>
            <a:r>
              <a:rPr dirty="0" sz="2400" spc="-5" b="1">
                <a:latin typeface="Calibri"/>
                <a:cs typeface="Calibri"/>
              </a:rPr>
              <a:t>the most </a:t>
            </a:r>
            <a:r>
              <a:rPr dirty="0" sz="2400" spc="-10" b="1">
                <a:latin typeface="Calibri"/>
                <a:cs typeface="Calibri"/>
              </a:rPr>
              <a:t>valuable  experience you </a:t>
            </a:r>
            <a:r>
              <a:rPr dirty="0" sz="2400" spc="-15" b="1">
                <a:latin typeface="Calibri"/>
                <a:cs typeface="Calibri"/>
              </a:rPr>
              <a:t>have </a:t>
            </a:r>
            <a:r>
              <a:rPr dirty="0" sz="2400" spc="-5" b="1">
                <a:latin typeface="Calibri"/>
                <a:cs typeface="Calibri"/>
              </a:rPr>
              <a:t>had </a:t>
            </a:r>
            <a:r>
              <a:rPr dirty="0" sz="2400" b="1">
                <a:latin typeface="Calibri"/>
                <a:cs typeface="Calibri"/>
              </a:rPr>
              <a:t>as a </a:t>
            </a:r>
            <a:r>
              <a:rPr dirty="0" sz="2400" spc="-5" b="1">
                <a:latin typeface="Calibri"/>
                <a:cs typeface="Calibri"/>
              </a:rPr>
              <a:t>member </a:t>
            </a:r>
            <a:r>
              <a:rPr dirty="0" sz="2400" spc="5" b="1">
                <a:latin typeface="Calibri"/>
                <a:cs typeface="Calibri"/>
              </a:rPr>
              <a:t>of  </a:t>
            </a:r>
            <a:r>
              <a:rPr dirty="0" sz="2400" spc="-5" b="1">
                <a:latin typeface="Calibri"/>
                <a:cs typeface="Calibri"/>
              </a:rPr>
              <a:t>MAESP?</a:t>
            </a:r>
            <a:endParaRPr sz="2400">
              <a:latin typeface="Calibri"/>
              <a:cs typeface="Calibri"/>
            </a:endParaRPr>
          </a:p>
        </p:txBody>
      </p:sp>
      <p:graphicFrame>
        <p:nvGraphicFramePr>
          <p:cNvPr id="3" name="object 3"/>
          <p:cNvGraphicFramePr>
            <a:graphicFrameLocks noGrp="1"/>
          </p:cNvGraphicFramePr>
          <p:nvPr/>
        </p:nvGraphicFramePr>
        <p:xfrm>
          <a:off x="1690128" y="5891796"/>
          <a:ext cx="4399915" cy="2562225"/>
        </p:xfrm>
        <a:graphic>
          <a:graphicData uri="http://schemas.openxmlformats.org/drawingml/2006/table">
            <a:tbl>
              <a:tblPr firstRow="1" bandRow="1">
                <a:tableStyleId>{2D5ABB26-0587-4C30-8999-92F81FD0307C}</a:tableStyleId>
              </a:tblPr>
              <a:tblGrid>
                <a:gridCol w="1207008"/>
                <a:gridCol w="3174485"/>
              </a:tblGrid>
              <a:tr h="208781">
                <a:tc>
                  <a:txBody>
                    <a:bodyPr/>
                    <a:lstStyle/>
                    <a:p>
                      <a:pPr algn="ctr" marL="4445">
                        <a:lnSpc>
                          <a:spcPct val="100000"/>
                        </a:lnSpc>
                        <a:spcBef>
                          <a:spcPts val="120"/>
                        </a:spcBef>
                      </a:pPr>
                      <a:r>
                        <a:rPr dirty="0" sz="1200" spc="-5">
                          <a:solidFill>
                            <a:srgbClr val="FFFFFF"/>
                          </a:solidFill>
                          <a:latin typeface="Arial"/>
                          <a:cs typeface="Arial"/>
                        </a:rPr>
                        <a:t>Frequency</a:t>
                      </a:r>
                      <a:endParaRPr sz="1200">
                        <a:latin typeface="Arial"/>
                        <a:cs typeface="Arial"/>
                      </a:endParaRPr>
                    </a:p>
                  </a:txBody>
                  <a:tcPr marL="0" marR="0" marB="0" marT="15240">
                    <a:lnR w="12179">
                      <a:solidFill>
                        <a:srgbClr val="E3ECF3"/>
                      </a:solidFill>
                      <a:prstDash val="solid"/>
                    </a:lnR>
                    <a:lnT w="12179">
                      <a:solidFill>
                        <a:srgbClr val="DEE2E6"/>
                      </a:solidFill>
                      <a:prstDash val="solid"/>
                    </a:lnT>
                    <a:lnB w="6096">
                      <a:solidFill>
                        <a:srgbClr val="000000"/>
                      </a:solidFill>
                      <a:prstDash val="solid"/>
                    </a:lnB>
                    <a:solidFill>
                      <a:srgbClr val="8593A3"/>
                    </a:solidFill>
                  </a:tcPr>
                </a:tc>
                <a:tc>
                  <a:txBody>
                    <a:bodyPr/>
                    <a:lstStyle/>
                    <a:p>
                      <a:pPr algn="ctr" marR="635">
                        <a:lnSpc>
                          <a:spcPct val="100000"/>
                        </a:lnSpc>
                        <a:spcBef>
                          <a:spcPts val="120"/>
                        </a:spcBef>
                      </a:pPr>
                      <a:r>
                        <a:rPr dirty="0" sz="1200" spc="-5">
                          <a:solidFill>
                            <a:srgbClr val="FFFFFF"/>
                          </a:solidFill>
                          <a:latin typeface="Arial"/>
                          <a:cs typeface="Arial"/>
                        </a:rPr>
                        <a:t>Word</a:t>
                      </a:r>
                      <a:endParaRPr sz="1200">
                        <a:latin typeface="Arial"/>
                        <a:cs typeface="Arial"/>
                      </a:endParaRPr>
                    </a:p>
                  </a:txBody>
                  <a:tcPr marL="0" marR="0" marB="0" marT="15240">
                    <a:lnL w="12179">
                      <a:solidFill>
                        <a:srgbClr val="E3ECF3"/>
                      </a:solidFill>
                      <a:prstDash val="solid"/>
                    </a:lnL>
                    <a:lnT w="12179">
                      <a:solidFill>
                        <a:srgbClr val="DEE2E6"/>
                      </a:solidFill>
                      <a:prstDash val="solid"/>
                    </a:lnT>
                    <a:lnB w="6096">
                      <a:solidFill>
                        <a:srgbClr val="000000"/>
                      </a:solidFill>
                      <a:prstDash val="solid"/>
                    </a:lnB>
                    <a:solidFill>
                      <a:srgbClr val="8593A3"/>
                    </a:solidFill>
                  </a:tcPr>
                </a:tc>
              </a:tr>
              <a:tr h="196596">
                <a:tc>
                  <a:txBody>
                    <a:bodyPr/>
                    <a:lstStyle/>
                    <a:p>
                      <a:pPr algn="ctr">
                        <a:lnSpc>
                          <a:spcPts val="1370"/>
                        </a:lnSpc>
                      </a:pPr>
                      <a:r>
                        <a:rPr dirty="0" sz="1200" spc="-5">
                          <a:solidFill>
                            <a:srgbClr val="060011"/>
                          </a:solidFill>
                          <a:latin typeface="Arial"/>
                          <a:cs typeface="Arial"/>
                        </a:rPr>
                        <a:t>53</a:t>
                      </a:r>
                      <a:endParaRPr sz="1200">
                        <a:latin typeface="Arial"/>
                        <a:cs typeface="Arial"/>
                      </a:endParaRPr>
                    </a:p>
                  </a:txBody>
                  <a:tcPr marL="0" marR="0" marB="0" marT="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ts val="1370"/>
                        </a:lnSpc>
                      </a:pPr>
                      <a:r>
                        <a:rPr dirty="0" sz="1200" spc="-5">
                          <a:solidFill>
                            <a:srgbClr val="060011"/>
                          </a:solidFill>
                          <a:latin typeface="Arial"/>
                          <a:cs typeface="Arial"/>
                        </a:rPr>
                        <a:t>conference</a:t>
                      </a:r>
                      <a:endParaRPr sz="1200">
                        <a:latin typeface="Arial"/>
                        <a:cs typeface="Arial"/>
                      </a:endParaRPr>
                    </a:p>
                  </a:txBody>
                  <a:tcPr marL="0" marR="0" marB="0" marT="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198113">
                <a:tc>
                  <a:txBody>
                    <a:bodyPr/>
                    <a:lstStyle/>
                    <a:p>
                      <a:pPr algn="ctr">
                        <a:lnSpc>
                          <a:spcPts val="1380"/>
                        </a:lnSpc>
                      </a:pPr>
                      <a:r>
                        <a:rPr dirty="0" sz="1200" spc="-5">
                          <a:solidFill>
                            <a:srgbClr val="060011"/>
                          </a:solidFill>
                          <a:latin typeface="Arial"/>
                          <a:cs typeface="Arial"/>
                        </a:rPr>
                        <a:t>18</a:t>
                      </a:r>
                      <a:endParaRPr sz="1200">
                        <a:latin typeface="Arial"/>
                        <a:cs typeface="Arial"/>
                      </a:endParaRPr>
                    </a:p>
                  </a:txBody>
                  <a:tcPr marL="0" marR="0" marB="0" marT="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marL="63500">
                        <a:lnSpc>
                          <a:spcPts val="1380"/>
                        </a:lnSpc>
                      </a:pPr>
                      <a:r>
                        <a:rPr dirty="0" sz="1200" spc="-5">
                          <a:solidFill>
                            <a:srgbClr val="060011"/>
                          </a:solidFill>
                          <a:latin typeface="Arial"/>
                          <a:cs typeface="Arial"/>
                        </a:rPr>
                        <a:t>networking</a:t>
                      </a:r>
                      <a:endParaRPr sz="1200">
                        <a:latin typeface="Arial"/>
                        <a:cs typeface="Arial"/>
                      </a:endParaRPr>
                    </a:p>
                  </a:txBody>
                  <a:tcPr marL="0" marR="0" marB="0" marT="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r>
              <a:tr h="196595">
                <a:tc>
                  <a:txBody>
                    <a:bodyPr/>
                    <a:lstStyle/>
                    <a:p>
                      <a:pPr algn="ctr">
                        <a:lnSpc>
                          <a:spcPts val="1370"/>
                        </a:lnSpc>
                      </a:pPr>
                      <a:r>
                        <a:rPr dirty="0" sz="1200" spc="-5">
                          <a:solidFill>
                            <a:srgbClr val="060011"/>
                          </a:solidFill>
                          <a:latin typeface="Arial"/>
                          <a:cs typeface="Arial"/>
                        </a:rPr>
                        <a:t>15</a:t>
                      </a:r>
                      <a:endParaRPr sz="1200">
                        <a:latin typeface="Arial"/>
                        <a:cs typeface="Arial"/>
                      </a:endParaRPr>
                    </a:p>
                  </a:txBody>
                  <a:tcPr marL="0" marR="0" marB="0" marT="0">
                    <a:lnL w="6108">
                      <a:solidFill>
                        <a:srgbClr val="000000"/>
                      </a:solidFill>
                      <a:prstDash val="solid"/>
                    </a:lnL>
                    <a:lnR w="6108">
                      <a:solidFill>
                        <a:srgbClr val="000000"/>
                      </a:solidFill>
                      <a:prstDash val="solid"/>
                    </a:lnR>
                    <a:lnT w="6108">
                      <a:solidFill>
                        <a:srgbClr val="000000"/>
                      </a:solidFill>
                      <a:prstDash val="solid"/>
                    </a:lnT>
                    <a:lnB w="6108">
                      <a:solidFill>
                        <a:srgbClr val="000000"/>
                      </a:solidFill>
                      <a:prstDash val="solid"/>
                    </a:lnB>
                  </a:tcPr>
                </a:tc>
                <a:tc>
                  <a:txBody>
                    <a:bodyPr/>
                    <a:lstStyle/>
                    <a:p>
                      <a:pPr marL="63500">
                        <a:lnSpc>
                          <a:spcPts val="1370"/>
                        </a:lnSpc>
                      </a:pPr>
                      <a:r>
                        <a:rPr dirty="0" sz="1200" spc="-5">
                          <a:solidFill>
                            <a:srgbClr val="060011"/>
                          </a:solidFill>
                          <a:latin typeface="Arial"/>
                          <a:cs typeface="Arial"/>
                        </a:rPr>
                        <a:t>collaboration</a:t>
                      </a:r>
                      <a:endParaRPr sz="1200">
                        <a:latin typeface="Arial"/>
                        <a:cs typeface="Arial"/>
                      </a:endParaRPr>
                    </a:p>
                  </a:txBody>
                  <a:tcPr marL="0" marR="0" marB="0" marT="0">
                    <a:lnL w="6108">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r>
              <a:tr h="196596">
                <a:tc>
                  <a:txBody>
                    <a:bodyPr/>
                    <a:lstStyle/>
                    <a:p>
                      <a:pPr algn="ctr">
                        <a:lnSpc>
                          <a:spcPts val="1370"/>
                        </a:lnSpc>
                      </a:pPr>
                      <a:r>
                        <a:rPr dirty="0" sz="1200" spc="-5">
                          <a:solidFill>
                            <a:srgbClr val="060011"/>
                          </a:solidFill>
                          <a:latin typeface="Arial"/>
                          <a:cs typeface="Arial"/>
                        </a:rPr>
                        <a:t>14</a:t>
                      </a:r>
                      <a:endParaRPr sz="1200">
                        <a:latin typeface="Arial"/>
                        <a:cs typeface="Arial"/>
                      </a:endParaRPr>
                    </a:p>
                  </a:txBody>
                  <a:tcPr marL="0" marR="0" marB="0" marT="0">
                    <a:lnL w="6108">
                      <a:solidFill>
                        <a:srgbClr val="000000"/>
                      </a:solidFill>
                      <a:prstDash val="solid"/>
                    </a:lnL>
                    <a:lnR w="6108">
                      <a:solidFill>
                        <a:srgbClr val="000000"/>
                      </a:solidFill>
                      <a:prstDash val="solid"/>
                    </a:lnR>
                    <a:lnT w="6108">
                      <a:solidFill>
                        <a:srgbClr val="000000"/>
                      </a:solidFill>
                      <a:prstDash val="solid"/>
                    </a:lnT>
                    <a:lnB w="6108">
                      <a:solidFill>
                        <a:srgbClr val="000000"/>
                      </a:solidFill>
                      <a:prstDash val="solid"/>
                    </a:lnB>
                  </a:tcPr>
                </a:tc>
                <a:tc>
                  <a:txBody>
                    <a:bodyPr/>
                    <a:lstStyle/>
                    <a:p>
                      <a:pPr marL="63500">
                        <a:lnSpc>
                          <a:spcPts val="1370"/>
                        </a:lnSpc>
                      </a:pPr>
                      <a:r>
                        <a:rPr dirty="0" sz="1200" spc="-5">
                          <a:solidFill>
                            <a:srgbClr val="060011"/>
                          </a:solidFill>
                          <a:latin typeface="Arial"/>
                          <a:cs typeface="Arial"/>
                        </a:rPr>
                        <a:t>regional</a:t>
                      </a:r>
                      <a:r>
                        <a:rPr dirty="0" sz="1200" spc="-70">
                          <a:solidFill>
                            <a:srgbClr val="060011"/>
                          </a:solidFill>
                          <a:latin typeface="Arial"/>
                          <a:cs typeface="Arial"/>
                        </a:rPr>
                        <a:t> </a:t>
                      </a:r>
                      <a:r>
                        <a:rPr dirty="0" sz="1200" spc="-5">
                          <a:solidFill>
                            <a:srgbClr val="060011"/>
                          </a:solidFill>
                          <a:latin typeface="Arial"/>
                          <a:cs typeface="Arial"/>
                        </a:rPr>
                        <a:t>meetings</a:t>
                      </a:r>
                      <a:endParaRPr sz="1200">
                        <a:latin typeface="Arial"/>
                        <a:cs typeface="Arial"/>
                      </a:endParaRPr>
                    </a:p>
                  </a:txBody>
                  <a:tcPr marL="0" marR="0" marB="0" marT="0">
                    <a:lnL w="6108">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r>
              <a:tr h="387102">
                <a:tc>
                  <a:txBody>
                    <a:bodyPr/>
                    <a:lstStyle/>
                    <a:p>
                      <a:pPr algn="ctr">
                        <a:lnSpc>
                          <a:spcPts val="1370"/>
                        </a:lnSpc>
                      </a:pPr>
                      <a:r>
                        <a:rPr dirty="0" sz="1200">
                          <a:solidFill>
                            <a:srgbClr val="060011"/>
                          </a:solidFill>
                          <a:latin typeface="Arial"/>
                          <a:cs typeface="Arial"/>
                        </a:rPr>
                        <a:t>7</a:t>
                      </a:r>
                      <a:endParaRPr sz="1200">
                        <a:latin typeface="Arial"/>
                        <a:cs typeface="Arial"/>
                      </a:endParaRPr>
                    </a:p>
                  </a:txBody>
                  <a:tcPr marL="0" marR="0" marB="0" marT="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marR="95250">
                        <a:lnSpc>
                          <a:spcPts val="1380"/>
                        </a:lnSpc>
                        <a:spcBef>
                          <a:spcPts val="20"/>
                        </a:spcBef>
                      </a:pPr>
                      <a:r>
                        <a:rPr dirty="0" sz="1200" spc="-5">
                          <a:solidFill>
                            <a:srgbClr val="060011"/>
                          </a:solidFill>
                          <a:latin typeface="Arial"/>
                          <a:cs typeface="Arial"/>
                        </a:rPr>
                        <a:t>celebrating principals, connections, learning,  relationships</a:t>
                      </a:r>
                      <a:endParaRPr sz="1200">
                        <a:latin typeface="Arial"/>
                        <a:cs typeface="Arial"/>
                      </a:endParaRPr>
                    </a:p>
                  </a:txBody>
                  <a:tcPr marL="0" marR="0" marB="0" marT="254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r>
              <a:tr h="196596">
                <a:tc>
                  <a:txBody>
                    <a:bodyPr/>
                    <a:lstStyle/>
                    <a:p>
                      <a:pPr algn="ctr">
                        <a:lnSpc>
                          <a:spcPts val="1370"/>
                        </a:lnSpc>
                      </a:pPr>
                      <a:r>
                        <a:rPr dirty="0" sz="1200">
                          <a:solidFill>
                            <a:srgbClr val="060011"/>
                          </a:solidFill>
                          <a:latin typeface="Arial"/>
                          <a:cs typeface="Arial"/>
                        </a:rPr>
                        <a:t>4</a:t>
                      </a:r>
                      <a:endParaRPr sz="1200">
                        <a:latin typeface="Arial"/>
                        <a:cs typeface="Arial"/>
                      </a:endParaRPr>
                    </a:p>
                  </a:txBody>
                  <a:tcPr marL="0" marR="0" marB="0" marT="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ts val="1370"/>
                        </a:lnSpc>
                      </a:pPr>
                      <a:r>
                        <a:rPr dirty="0" sz="1200" spc="-5">
                          <a:solidFill>
                            <a:srgbClr val="060011"/>
                          </a:solidFill>
                          <a:latin typeface="Arial"/>
                          <a:cs typeface="Arial"/>
                        </a:rPr>
                        <a:t>friendships</a:t>
                      </a:r>
                      <a:endParaRPr sz="1200">
                        <a:latin typeface="Arial"/>
                        <a:cs typeface="Arial"/>
                      </a:endParaRPr>
                    </a:p>
                  </a:txBody>
                  <a:tcPr marL="0" marR="0" marB="0" marT="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196595">
                <a:tc>
                  <a:txBody>
                    <a:bodyPr/>
                    <a:lstStyle/>
                    <a:p>
                      <a:pPr algn="ctr">
                        <a:lnSpc>
                          <a:spcPts val="1370"/>
                        </a:lnSpc>
                      </a:pPr>
                      <a:r>
                        <a:rPr dirty="0" sz="1200">
                          <a:solidFill>
                            <a:srgbClr val="060011"/>
                          </a:solidFill>
                          <a:latin typeface="Arial"/>
                          <a:cs typeface="Arial"/>
                        </a:rPr>
                        <a:t>2</a:t>
                      </a:r>
                      <a:endParaRPr sz="1200">
                        <a:latin typeface="Arial"/>
                        <a:cs typeface="Arial"/>
                      </a:endParaRPr>
                    </a:p>
                  </a:txBody>
                  <a:tcPr marL="0" marR="0" marB="0" marT="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ts val="1370"/>
                        </a:lnSpc>
                      </a:pPr>
                      <a:r>
                        <a:rPr dirty="0" sz="1200" spc="-5">
                          <a:solidFill>
                            <a:srgbClr val="060011"/>
                          </a:solidFill>
                          <a:latin typeface="Arial"/>
                          <a:cs typeface="Arial"/>
                        </a:rPr>
                        <a:t>legal support,</a:t>
                      </a:r>
                      <a:r>
                        <a:rPr dirty="0" sz="1200" spc="-45">
                          <a:solidFill>
                            <a:srgbClr val="060011"/>
                          </a:solidFill>
                          <a:latin typeface="Arial"/>
                          <a:cs typeface="Arial"/>
                        </a:rPr>
                        <a:t> </a:t>
                      </a:r>
                      <a:r>
                        <a:rPr dirty="0" sz="1200" spc="-5">
                          <a:solidFill>
                            <a:srgbClr val="060011"/>
                          </a:solidFill>
                          <a:latin typeface="Arial"/>
                          <a:cs typeface="Arial"/>
                        </a:rPr>
                        <a:t>training</a:t>
                      </a:r>
                      <a:endParaRPr sz="1200">
                        <a:latin typeface="Arial"/>
                        <a:cs typeface="Arial"/>
                      </a:endParaRPr>
                    </a:p>
                  </a:txBody>
                  <a:tcPr marL="0" marR="0" marB="0" marT="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198113">
                <a:tc>
                  <a:txBody>
                    <a:bodyPr/>
                    <a:lstStyle/>
                    <a:p>
                      <a:pPr algn="ctr">
                        <a:lnSpc>
                          <a:spcPts val="1380"/>
                        </a:lnSpc>
                      </a:pPr>
                      <a:r>
                        <a:rPr dirty="0" sz="1200">
                          <a:solidFill>
                            <a:srgbClr val="060011"/>
                          </a:solidFill>
                          <a:latin typeface="Arial"/>
                          <a:cs typeface="Arial"/>
                        </a:rPr>
                        <a:t>2</a:t>
                      </a:r>
                      <a:endParaRPr sz="1200">
                        <a:latin typeface="Arial"/>
                        <a:cs typeface="Arial"/>
                      </a:endParaRPr>
                    </a:p>
                  </a:txBody>
                  <a:tcPr marL="0" marR="0" marB="0" marT="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marL="63500">
                        <a:lnSpc>
                          <a:spcPts val="1380"/>
                        </a:lnSpc>
                      </a:pPr>
                      <a:r>
                        <a:rPr dirty="0" sz="1200" spc="-5">
                          <a:solidFill>
                            <a:srgbClr val="060011"/>
                          </a:solidFill>
                          <a:latin typeface="Arial"/>
                          <a:cs typeface="Arial"/>
                        </a:rPr>
                        <a:t>training</a:t>
                      </a:r>
                      <a:endParaRPr sz="1200">
                        <a:latin typeface="Arial"/>
                        <a:cs typeface="Arial"/>
                      </a:endParaRPr>
                    </a:p>
                  </a:txBody>
                  <a:tcPr marL="0" marR="0" marB="0" marT="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r>
              <a:tr h="577602">
                <a:tc>
                  <a:txBody>
                    <a:bodyPr/>
                    <a:lstStyle/>
                    <a:p>
                      <a:pPr algn="ctr">
                        <a:lnSpc>
                          <a:spcPts val="1370"/>
                        </a:lnSpc>
                      </a:pPr>
                      <a:r>
                        <a:rPr dirty="0" sz="1200">
                          <a:solidFill>
                            <a:srgbClr val="060011"/>
                          </a:solidFill>
                          <a:latin typeface="Arial"/>
                          <a:cs typeface="Arial"/>
                        </a:rPr>
                        <a:t>1</a:t>
                      </a:r>
                      <a:endParaRPr sz="1200">
                        <a:latin typeface="Arial"/>
                        <a:cs typeface="Arial"/>
                      </a:endParaRPr>
                    </a:p>
                  </a:txBody>
                  <a:tcPr marL="0" marR="0" marB="0" marT="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marR="86995">
                        <a:lnSpc>
                          <a:spcPts val="1380"/>
                        </a:lnSpc>
                        <a:spcBef>
                          <a:spcPts val="25"/>
                        </a:spcBef>
                      </a:pPr>
                      <a:r>
                        <a:rPr dirty="0" sz="1200" spc="-5">
                          <a:solidFill>
                            <a:srgbClr val="060011"/>
                          </a:solidFill>
                          <a:latin typeface="Arial"/>
                          <a:cs typeface="Arial"/>
                        </a:rPr>
                        <a:t>advocacy, legislative updates, outdoor  leadership, resources, RPDC meetings, staff  professionalism,</a:t>
                      </a:r>
                      <a:r>
                        <a:rPr dirty="0" sz="1200" spc="-50">
                          <a:solidFill>
                            <a:srgbClr val="060011"/>
                          </a:solidFill>
                          <a:latin typeface="Arial"/>
                          <a:cs typeface="Arial"/>
                        </a:rPr>
                        <a:t> </a:t>
                      </a:r>
                      <a:r>
                        <a:rPr dirty="0" sz="1200" spc="-5">
                          <a:solidFill>
                            <a:srgbClr val="060011"/>
                          </a:solidFill>
                          <a:latin typeface="Arial"/>
                          <a:cs typeface="Arial"/>
                        </a:rPr>
                        <a:t>support</a:t>
                      </a:r>
                      <a:endParaRPr sz="1200">
                        <a:latin typeface="Arial"/>
                        <a:cs typeface="Arial"/>
                      </a:endParaRPr>
                    </a:p>
                  </a:txBody>
                  <a:tcPr marL="0" marR="0" marB="0" marT="3175">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r>
            </a:tbl>
          </a:graphicData>
        </a:graphic>
      </p:graphicFrame>
      <p:sp>
        <p:nvSpPr>
          <p:cNvPr id="4" name="object 4"/>
          <p:cNvSpPr/>
          <p:nvPr/>
        </p:nvSpPr>
        <p:spPr>
          <a:xfrm>
            <a:off x="163195" y="1538605"/>
            <a:ext cx="7444078" cy="3683000"/>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72972" y="236158"/>
            <a:ext cx="5426075" cy="1230630"/>
          </a:xfrm>
          <a:prstGeom prst="rect">
            <a:avLst/>
          </a:prstGeom>
        </p:spPr>
        <p:txBody>
          <a:bodyPr wrap="square" lIns="0" tIns="0" rIns="0" bIns="0" rtlCol="0" vert="horz">
            <a:spAutoFit/>
          </a:bodyPr>
          <a:lstStyle/>
          <a:p>
            <a:pPr algn="ctr" marL="12700" marR="5080" indent="1270">
              <a:lnSpc>
                <a:spcPct val="109600"/>
              </a:lnSpc>
            </a:pPr>
            <a:r>
              <a:rPr dirty="0" sz="2400" spc="-5" b="1">
                <a:latin typeface="Calibri"/>
                <a:cs typeface="Calibri"/>
              </a:rPr>
              <a:t>Moving </a:t>
            </a:r>
            <a:r>
              <a:rPr dirty="0" sz="2400" spc="-15" b="1">
                <a:latin typeface="Calibri"/>
                <a:cs typeface="Calibri"/>
              </a:rPr>
              <a:t>forward, </a:t>
            </a:r>
            <a:r>
              <a:rPr dirty="0" sz="2400" spc="-10" b="1">
                <a:latin typeface="Calibri"/>
                <a:cs typeface="Calibri"/>
              </a:rPr>
              <a:t>are there </a:t>
            </a:r>
            <a:r>
              <a:rPr dirty="0" sz="2400" spc="-15" b="1">
                <a:latin typeface="Calibri"/>
                <a:cs typeface="Calibri"/>
              </a:rPr>
              <a:t>any </a:t>
            </a:r>
            <a:r>
              <a:rPr dirty="0" sz="2400" spc="-10" b="1">
                <a:latin typeface="Calibri"/>
                <a:cs typeface="Calibri"/>
              </a:rPr>
              <a:t>trends </a:t>
            </a:r>
            <a:r>
              <a:rPr dirty="0" sz="2400" spc="-5" b="1">
                <a:latin typeface="Calibri"/>
                <a:cs typeface="Calibri"/>
              </a:rPr>
              <a:t>in  </a:t>
            </a:r>
            <a:r>
              <a:rPr dirty="0" sz="2400" spc="40" b="1">
                <a:latin typeface="Calibri"/>
                <a:cs typeface="Calibri"/>
              </a:rPr>
              <a:t>educa�on </a:t>
            </a:r>
            <a:r>
              <a:rPr dirty="0" sz="2400" spc="-10" b="1">
                <a:latin typeface="Calibri"/>
                <a:cs typeface="Calibri"/>
              </a:rPr>
              <a:t>that you </a:t>
            </a:r>
            <a:r>
              <a:rPr dirty="0" sz="2400" b="1">
                <a:latin typeface="Calibri"/>
                <a:cs typeface="Calibri"/>
              </a:rPr>
              <a:t>hope </a:t>
            </a:r>
            <a:r>
              <a:rPr dirty="0" sz="2400" spc="-5" b="1">
                <a:latin typeface="Calibri"/>
                <a:cs typeface="Calibri"/>
              </a:rPr>
              <a:t>MAESP is</a:t>
            </a:r>
            <a:r>
              <a:rPr dirty="0" sz="2400" spc="-100" b="1">
                <a:latin typeface="Calibri"/>
                <a:cs typeface="Calibri"/>
              </a:rPr>
              <a:t> </a:t>
            </a:r>
            <a:r>
              <a:rPr dirty="0" sz="2400" spc="-204" b="1">
                <a:latin typeface="Calibri"/>
                <a:cs typeface="Calibri"/>
              </a:rPr>
              <a:t>keeping  </a:t>
            </a:r>
            <a:r>
              <a:rPr dirty="0" sz="2400" spc="-5" b="1">
                <a:latin typeface="Calibri"/>
                <a:cs typeface="Calibri"/>
              </a:rPr>
              <a:t>their </a:t>
            </a:r>
            <a:r>
              <a:rPr dirty="0" sz="2400" spc="-20" b="1">
                <a:latin typeface="Calibri"/>
                <a:cs typeface="Calibri"/>
              </a:rPr>
              <a:t>eye</a:t>
            </a:r>
            <a:r>
              <a:rPr dirty="0" sz="2400" spc="-80" b="1">
                <a:latin typeface="Calibri"/>
                <a:cs typeface="Calibri"/>
              </a:rPr>
              <a:t> </a:t>
            </a:r>
            <a:r>
              <a:rPr dirty="0" sz="2400" b="1">
                <a:latin typeface="Calibri"/>
                <a:cs typeface="Calibri"/>
              </a:rPr>
              <a:t>on?</a:t>
            </a:r>
            <a:endParaRPr sz="2400">
              <a:latin typeface="Calibri"/>
              <a:cs typeface="Calibri"/>
            </a:endParaRPr>
          </a:p>
        </p:txBody>
      </p:sp>
      <p:graphicFrame>
        <p:nvGraphicFramePr>
          <p:cNvPr id="3" name="object 3"/>
          <p:cNvGraphicFramePr>
            <a:graphicFrameLocks noGrp="1"/>
          </p:cNvGraphicFramePr>
          <p:nvPr/>
        </p:nvGraphicFramePr>
        <p:xfrm>
          <a:off x="908310" y="5317235"/>
          <a:ext cx="6407150" cy="4086225"/>
        </p:xfrm>
        <a:graphic>
          <a:graphicData uri="http://schemas.openxmlformats.org/drawingml/2006/table">
            <a:tbl>
              <a:tblPr firstRow="1" bandRow="1">
                <a:tableStyleId>{2D5ABB26-0587-4C30-8999-92F81FD0307C}</a:tableStyleId>
              </a:tblPr>
              <a:tblGrid>
                <a:gridCol w="858005"/>
                <a:gridCol w="5530595"/>
              </a:tblGrid>
              <a:tr h="208781">
                <a:tc>
                  <a:txBody>
                    <a:bodyPr/>
                    <a:lstStyle/>
                    <a:p>
                      <a:pPr algn="ctr" marL="5715">
                        <a:lnSpc>
                          <a:spcPct val="100000"/>
                        </a:lnSpc>
                        <a:spcBef>
                          <a:spcPts val="120"/>
                        </a:spcBef>
                      </a:pPr>
                      <a:r>
                        <a:rPr dirty="0" sz="1200" spc="-5">
                          <a:solidFill>
                            <a:srgbClr val="FFFFFF"/>
                          </a:solidFill>
                          <a:latin typeface="Arial"/>
                          <a:cs typeface="Arial"/>
                        </a:rPr>
                        <a:t>Frequency</a:t>
                      </a:r>
                      <a:endParaRPr sz="1200">
                        <a:latin typeface="Arial"/>
                        <a:cs typeface="Arial"/>
                      </a:endParaRPr>
                    </a:p>
                  </a:txBody>
                  <a:tcPr marL="0" marR="0" marB="0" marT="15240">
                    <a:lnR w="12192">
                      <a:solidFill>
                        <a:srgbClr val="E3ECF3"/>
                      </a:solidFill>
                      <a:prstDash val="solid"/>
                    </a:lnR>
                    <a:lnT w="12192">
                      <a:solidFill>
                        <a:srgbClr val="DEE2E6"/>
                      </a:solidFill>
                      <a:prstDash val="solid"/>
                    </a:lnT>
                    <a:lnB w="6108">
                      <a:solidFill>
                        <a:srgbClr val="000000"/>
                      </a:solidFill>
                      <a:prstDash val="solid"/>
                    </a:lnB>
                    <a:solidFill>
                      <a:srgbClr val="8593A3"/>
                    </a:solidFill>
                  </a:tcPr>
                </a:tc>
                <a:tc>
                  <a:txBody>
                    <a:bodyPr/>
                    <a:lstStyle/>
                    <a:p>
                      <a:pPr algn="ctr" marR="635">
                        <a:lnSpc>
                          <a:spcPct val="100000"/>
                        </a:lnSpc>
                        <a:spcBef>
                          <a:spcPts val="120"/>
                        </a:spcBef>
                      </a:pPr>
                      <a:r>
                        <a:rPr dirty="0" sz="1200" spc="-5">
                          <a:solidFill>
                            <a:srgbClr val="FFFFFF"/>
                          </a:solidFill>
                          <a:latin typeface="Arial"/>
                          <a:cs typeface="Arial"/>
                        </a:rPr>
                        <a:t>Word</a:t>
                      </a:r>
                      <a:endParaRPr sz="1200">
                        <a:latin typeface="Arial"/>
                        <a:cs typeface="Arial"/>
                      </a:endParaRPr>
                    </a:p>
                  </a:txBody>
                  <a:tcPr marL="0" marR="0" marB="0" marT="15240">
                    <a:lnL w="12192">
                      <a:solidFill>
                        <a:srgbClr val="E3ECF3"/>
                      </a:solidFill>
                      <a:prstDash val="solid"/>
                    </a:lnL>
                    <a:lnT w="12192">
                      <a:solidFill>
                        <a:srgbClr val="DEE2E6"/>
                      </a:solidFill>
                      <a:prstDash val="solid"/>
                    </a:lnT>
                    <a:lnB w="6108">
                      <a:solidFill>
                        <a:srgbClr val="000000"/>
                      </a:solidFill>
                      <a:prstDash val="solid"/>
                    </a:lnB>
                    <a:solidFill>
                      <a:srgbClr val="8593A3"/>
                    </a:solidFill>
                  </a:tcPr>
                </a:tc>
              </a:tr>
              <a:tr h="198126">
                <a:tc>
                  <a:txBody>
                    <a:bodyPr/>
                    <a:lstStyle/>
                    <a:p>
                      <a:pPr algn="ctr">
                        <a:lnSpc>
                          <a:spcPts val="1380"/>
                        </a:lnSpc>
                      </a:pPr>
                      <a:r>
                        <a:rPr dirty="0" sz="1200" spc="-5">
                          <a:solidFill>
                            <a:srgbClr val="060011"/>
                          </a:solidFill>
                          <a:latin typeface="Arial"/>
                          <a:cs typeface="Arial"/>
                        </a:rPr>
                        <a:t>16</a:t>
                      </a:r>
                      <a:endParaRPr sz="1200">
                        <a:latin typeface="Arial"/>
                        <a:cs typeface="Arial"/>
                      </a:endParaRPr>
                    </a:p>
                  </a:txBody>
                  <a:tcPr marL="0" marR="0" marB="0" marT="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ts val="1380"/>
                        </a:lnSpc>
                      </a:pPr>
                      <a:r>
                        <a:rPr dirty="0" sz="1200" spc="-5">
                          <a:solidFill>
                            <a:srgbClr val="060011"/>
                          </a:solidFill>
                          <a:latin typeface="Arial"/>
                          <a:cs typeface="Arial"/>
                        </a:rPr>
                        <a:t>open</a:t>
                      </a:r>
                      <a:r>
                        <a:rPr dirty="0" sz="1200" spc="-75">
                          <a:solidFill>
                            <a:srgbClr val="060011"/>
                          </a:solidFill>
                          <a:latin typeface="Arial"/>
                          <a:cs typeface="Arial"/>
                        </a:rPr>
                        <a:t> </a:t>
                      </a:r>
                      <a:r>
                        <a:rPr dirty="0" sz="1200" spc="-5">
                          <a:solidFill>
                            <a:srgbClr val="060011"/>
                          </a:solidFill>
                          <a:latin typeface="Arial"/>
                          <a:cs typeface="Arial"/>
                        </a:rPr>
                        <a:t>enrollment</a:t>
                      </a:r>
                      <a:endParaRPr sz="1200">
                        <a:latin typeface="Arial"/>
                        <a:cs typeface="Arial"/>
                      </a:endParaRPr>
                    </a:p>
                  </a:txBody>
                  <a:tcPr marL="0" marR="0" marB="0" marT="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r>
              <a:tr h="196596">
                <a:tc>
                  <a:txBody>
                    <a:bodyPr/>
                    <a:lstStyle/>
                    <a:p>
                      <a:pPr algn="ctr">
                        <a:lnSpc>
                          <a:spcPts val="1370"/>
                        </a:lnSpc>
                      </a:pPr>
                      <a:r>
                        <a:rPr dirty="0" sz="1200" spc="-5">
                          <a:solidFill>
                            <a:srgbClr val="060011"/>
                          </a:solidFill>
                          <a:latin typeface="Arial"/>
                          <a:cs typeface="Arial"/>
                        </a:rPr>
                        <a:t>11</a:t>
                      </a:r>
                      <a:endParaRPr sz="1200">
                        <a:latin typeface="Arial"/>
                        <a:cs typeface="Arial"/>
                      </a:endParaRPr>
                    </a:p>
                  </a:txBody>
                  <a:tcPr marL="0" marR="0" marB="0" marT="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ts val="1370"/>
                        </a:lnSpc>
                      </a:pPr>
                      <a:r>
                        <a:rPr dirty="0" sz="1200" spc="-5">
                          <a:solidFill>
                            <a:srgbClr val="060011"/>
                          </a:solidFill>
                          <a:latin typeface="Arial"/>
                          <a:cs typeface="Arial"/>
                        </a:rPr>
                        <a:t>school choice, legislative</a:t>
                      </a:r>
                      <a:r>
                        <a:rPr dirty="0" sz="1200">
                          <a:solidFill>
                            <a:srgbClr val="060011"/>
                          </a:solidFill>
                          <a:latin typeface="Arial"/>
                          <a:cs typeface="Arial"/>
                        </a:rPr>
                        <a:t> </a:t>
                      </a:r>
                      <a:r>
                        <a:rPr dirty="0" sz="1200" spc="-5">
                          <a:solidFill>
                            <a:srgbClr val="060011"/>
                          </a:solidFill>
                          <a:latin typeface="Arial"/>
                          <a:cs typeface="Arial"/>
                        </a:rPr>
                        <a:t>issues</a:t>
                      </a:r>
                      <a:endParaRPr sz="1200">
                        <a:latin typeface="Arial"/>
                        <a:cs typeface="Arial"/>
                      </a:endParaRPr>
                    </a:p>
                  </a:txBody>
                  <a:tcPr marL="0" marR="0" marB="0" marT="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196595">
                <a:tc>
                  <a:txBody>
                    <a:bodyPr/>
                    <a:lstStyle/>
                    <a:p>
                      <a:pPr algn="ctr">
                        <a:lnSpc>
                          <a:spcPts val="1370"/>
                        </a:lnSpc>
                      </a:pPr>
                      <a:r>
                        <a:rPr dirty="0" sz="1200">
                          <a:solidFill>
                            <a:srgbClr val="060011"/>
                          </a:solidFill>
                          <a:latin typeface="Arial"/>
                          <a:cs typeface="Arial"/>
                        </a:rPr>
                        <a:t>9</a:t>
                      </a:r>
                      <a:endParaRPr sz="1200">
                        <a:latin typeface="Arial"/>
                        <a:cs typeface="Arial"/>
                      </a:endParaRPr>
                    </a:p>
                  </a:txBody>
                  <a:tcPr marL="0" marR="0" marB="0" marT="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ts val="1370"/>
                        </a:lnSpc>
                      </a:pPr>
                      <a:r>
                        <a:rPr dirty="0" sz="1200" spc="-5">
                          <a:solidFill>
                            <a:srgbClr val="060011"/>
                          </a:solidFill>
                          <a:latin typeface="Arial"/>
                          <a:cs typeface="Arial"/>
                        </a:rPr>
                        <a:t>behavior</a:t>
                      </a:r>
                      <a:endParaRPr sz="1200">
                        <a:latin typeface="Arial"/>
                        <a:cs typeface="Arial"/>
                      </a:endParaRPr>
                    </a:p>
                  </a:txBody>
                  <a:tcPr marL="0" marR="0" marB="0" marT="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196596">
                <a:tc>
                  <a:txBody>
                    <a:bodyPr/>
                    <a:lstStyle/>
                    <a:p>
                      <a:pPr algn="ctr">
                        <a:lnSpc>
                          <a:spcPts val="1370"/>
                        </a:lnSpc>
                      </a:pPr>
                      <a:r>
                        <a:rPr dirty="0" sz="1200">
                          <a:solidFill>
                            <a:srgbClr val="060011"/>
                          </a:solidFill>
                          <a:latin typeface="Arial"/>
                          <a:cs typeface="Arial"/>
                        </a:rPr>
                        <a:t>6</a:t>
                      </a:r>
                      <a:endParaRPr sz="1200">
                        <a:latin typeface="Arial"/>
                        <a:cs typeface="Arial"/>
                      </a:endParaRPr>
                    </a:p>
                  </a:txBody>
                  <a:tcPr marL="0" marR="0" marB="0" marT="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ts val="1370"/>
                        </a:lnSpc>
                      </a:pPr>
                      <a:r>
                        <a:rPr dirty="0" sz="1200" spc="-5">
                          <a:solidFill>
                            <a:srgbClr val="060011"/>
                          </a:solidFill>
                          <a:latin typeface="Arial"/>
                          <a:cs typeface="Arial"/>
                        </a:rPr>
                        <a:t>mental health, legislative</a:t>
                      </a:r>
                      <a:r>
                        <a:rPr dirty="0" sz="1200">
                          <a:solidFill>
                            <a:srgbClr val="060011"/>
                          </a:solidFill>
                          <a:latin typeface="Arial"/>
                          <a:cs typeface="Arial"/>
                        </a:rPr>
                        <a:t> </a:t>
                      </a:r>
                      <a:r>
                        <a:rPr dirty="0" sz="1200" spc="-5">
                          <a:solidFill>
                            <a:srgbClr val="060011"/>
                          </a:solidFill>
                          <a:latin typeface="Arial"/>
                          <a:cs typeface="Arial"/>
                        </a:rPr>
                        <a:t>priorities</a:t>
                      </a:r>
                      <a:endParaRPr sz="1200">
                        <a:latin typeface="Arial"/>
                        <a:cs typeface="Arial"/>
                      </a:endParaRPr>
                    </a:p>
                  </a:txBody>
                  <a:tcPr marL="0" marR="0" marB="0" marT="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196596">
                <a:tc>
                  <a:txBody>
                    <a:bodyPr/>
                    <a:lstStyle/>
                    <a:p>
                      <a:pPr algn="ctr">
                        <a:lnSpc>
                          <a:spcPts val="1370"/>
                        </a:lnSpc>
                      </a:pPr>
                      <a:r>
                        <a:rPr dirty="0" sz="1200">
                          <a:solidFill>
                            <a:srgbClr val="060011"/>
                          </a:solidFill>
                          <a:latin typeface="Arial"/>
                          <a:cs typeface="Arial"/>
                        </a:rPr>
                        <a:t>5</a:t>
                      </a:r>
                      <a:endParaRPr sz="1200">
                        <a:latin typeface="Arial"/>
                        <a:cs typeface="Arial"/>
                      </a:endParaRPr>
                    </a:p>
                  </a:txBody>
                  <a:tcPr marL="0" marR="0" marB="0" marT="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ts val="1370"/>
                        </a:lnSpc>
                      </a:pPr>
                      <a:r>
                        <a:rPr dirty="0" sz="1200" spc="-5">
                          <a:solidFill>
                            <a:srgbClr val="060011"/>
                          </a:solidFill>
                          <a:latin typeface="Arial"/>
                          <a:cs typeface="Arial"/>
                        </a:rPr>
                        <a:t>teacher shortage, MSIP </a:t>
                      </a:r>
                      <a:r>
                        <a:rPr dirty="0" sz="1200">
                          <a:solidFill>
                            <a:srgbClr val="060011"/>
                          </a:solidFill>
                          <a:latin typeface="Arial"/>
                          <a:cs typeface="Arial"/>
                        </a:rPr>
                        <a:t>6, </a:t>
                      </a:r>
                      <a:r>
                        <a:rPr dirty="0" sz="1200" spc="-5">
                          <a:solidFill>
                            <a:srgbClr val="060011"/>
                          </a:solidFill>
                          <a:latin typeface="Arial"/>
                          <a:cs typeface="Arial"/>
                        </a:rPr>
                        <a:t>literacy initiatives, legal</a:t>
                      </a:r>
                      <a:r>
                        <a:rPr dirty="0" sz="1200" spc="40">
                          <a:solidFill>
                            <a:srgbClr val="060011"/>
                          </a:solidFill>
                          <a:latin typeface="Arial"/>
                          <a:cs typeface="Arial"/>
                        </a:rPr>
                        <a:t> </a:t>
                      </a:r>
                      <a:r>
                        <a:rPr dirty="0" sz="1200" spc="-5">
                          <a:solidFill>
                            <a:srgbClr val="060011"/>
                          </a:solidFill>
                          <a:latin typeface="Arial"/>
                          <a:cs typeface="Arial"/>
                        </a:rPr>
                        <a:t>updates</a:t>
                      </a:r>
                      <a:endParaRPr sz="1200">
                        <a:latin typeface="Arial"/>
                        <a:cs typeface="Arial"/>
                      </a:endParaRPr>
                    </a:p>
                  </a:txBody>
                  <a:tcPr marL="0" marR="0" marB="0" marT="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387089">
                <a:tc>
                  <a:txBody>
                    <a:bodyPr/>
                    <a:lstStyle/>
                    <a:p>
                      <a:pPr algn="ctr">
                        <a:lnSpc>
                          <a:spcPts val="1370"/>
                        </a:lnSpc>
                      </a:pPr>
                      <a:r>
                        <a:rPr dirty="0" sz="1200">
                          <a:solidFill>
                            <a:srgbClr val="060011"/>
                          </a:solidFill>
                          <a:latin typeface="Arial"/>
                          <a:cs typeface="Arial"/>
                        </a:rPr>
                        <a:t>4</a:t>
                      </a:r>
                      <a:endParaRPr sz="1200">
                        <a:latin typeface="Arial"/>
                        <a:cs typeface="Arial"/>
                      </a:endParaRPr>
                    </a:p>
                  </a:txBody>
                  <a:tcPr marL="0" marR="0" marB="0" marT="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pPr marL="63500" marR="137160">
                        <a:lnSpc>
                          <a:spcPts val="1380"/>
                        </a:lnSpc>
                        <a:spcBef>
                          <a:spcPts val="25"/>
                        </a:spcBef>
                      </a:pPr>
                      <a:r>
                        <a:rPr dirty="0" sz="1200" spc="-5">
                          <a:solidFill>
                            <a:srgbClr val="060011"/>
                          </a:solidFill>
                          <a:latin typeface="Arial"/>
                          <a:cs typeface="Arial"/>
                        </a:rPr>
                        <a:t>4 Day School Week, Teacher Retention, Social-Emotional Wellbeing, Portrayal  </a:t>
                      </a:r>
                      <a:r>
                        <a:rPr dirty="0" sz="1200">
                          <a:solidFill>
                            <a:srgbClr val="060011"/>
                          </a:solidFill>
                          <a:latin typeface="Arial"/>
                          <a:cs typeface="Arial"/>
                        </a:rPr>
                        <a:t>of </a:t>
                      </a:r>
                      <a:r>
                        <a:rPr dirty="0" sz="1200" spc="-5">
                          <a:solidFill>
                            <a:srgbClr val="060011"/>
                          </a:solidFill>
                          <a:latin typeface="Arial"/>
                          <a:cs typeface="Arial"/>
                        </a:rPr>
                        <a:t>Public</a:t>
                      </a:r>
                      <a:r>
                        <a:rPr dirty="0" sz="1200" spc="-70">
                          <a:solidFill>
                            <a:srgbClr val="060011"/>
                          </a:solidFill>
                          <a:latin typeface="Arial"/>
                          <a:cs typeface="Arial"/>
                        </a:rPr>
                        <a:t> </a:t>
                      </a:r>
                      <a:r>
                        <a:rPr dirty="0" sz="1200" spc="-5">
                          <a:solidFill>
                            <a:srgbClr val="060011"/>
                          </a:solidFill>
                          <a:latin typeface="Arial"/>
                          <a:cs typeface="Arial"/>
                        </a:rPr>
                        <a:t>Education</a:t>
                      </a:r>
                      <a:endParaRPr sz="1200">
                        <a:latin typeface="Arial"/>
                        <a:cs typeface="Arial"/>
                      </a:endParaRPr>
                    </a:p>
                  </a:txBody>
                  <a:tcPr marL="0" marR="0" marB="0" marT="3175">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r>
              <a:tr h="198126">
                <a:tc>
                  <a:txBody>
                    <a:bodyPr/>
                    <a:lstStyle/>
                    <a:p>
                      <a:pPr algn="ctr">
                        <a:lnSpc>
                          <a:spcPts val="1380"/>
                        </a:lnSpc>
                      </a:pPr>
                      <a:r>
                        <a:rPr dirty="0" sz="1200">
                          <a:solidFill>
                            <a:srgbClr val="060011"/>
                          </a:solidFill>
                          <a:latin typeface="Arial"/>
                          <a:cs typeface="Arial"/>
                        </a:rPr>
                        <a:t>3</a:t>
                      </a:r>
                      <a:endParaRPr sz="1200">
                        <a:latin typeface="Arial"/>
                        <a:cs typeface="Arial"/>
                      </a:endParaRPr>
                    </a:p>
                  </a:txBody>
                  <a:tcPr marL="0" marR="0" marB="0" marT="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ts val="1380"/>
                        </a:lnSpc>
                      </a:pPr>
                      <a:r>
                        <a:rPr dirty="0" sz="1200" spc="-5">
                          <a:solidFill>
                            <a:srgbClr val="060011"/>
                          </a:solidFill>
                          <a:latin typeface="Arial"/>
                          <a:cs typeface="Arial"/>
                        </a:rPr>
                        <a:t>reading, Gender Politics, Supporting Small</a:t>
                      </a:r>
                      <a:r>
                        <a:rPr dirty="0" sz="1200" spc="15">
                          <a:solidFill>
                            <a:srgbClr val="060011"/>
                          </a:solidFill>
                          <a:latin typeface="Arial"/>
                          <a:cs typeface="Arial"/>
                        </a:rPr>
                        <a:t> </a:t>
                      </a:r>
                      <a:r>
                        <a:rPr dirty="0" sz="1200" spc="-5">
                          <a:solidFill>
                            <a:srgbClr val="060011"/>
                          </a:solidFill>
                          <a:latin typeface="Arial"/>
                          <a:cs typeface="Arial"/>
                        </a:rPr>
                        <a:t>Schools</a:t>
                      </a:r>
                      <a:endParaRPr sz="1200">
                        <a:latin typeface="Arial"/>
                        <a:cs typeface="Arial"/>
                      </a:endParaRPr>
                    </a:p>
                  </a:txBody>
                  <a:tcPr marL="0" marR="0" marB="0" marT="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r>
              <a:tr h="387089">
                <a:tc>
                  <a:txBody>
                    <a:bodyPr/>
                    <a:lstStyle/>
                    <a:p>
                      <a:pPr algn="ctr">
                        <a:lnSpc>
                          <a:spcPts val="1370"/>
                        </a:lnSpc>
                      </a:pPr>
                      <a:r>
                        <a:rPr dirty="0" sz="1200">
                          <a:solidFill>
                            <a:srgbClr val="060011"/>
                          </a:solidFill>
                          <a:latin typeface="Arial"/>
                          <a:cs typeface="Arial"/>
                        </a:rPr>
                        <a:t>2</a:t>
                      </a:r>
                      <a:endParaRPr sz="1200">
                        <a:latin typeface="Arial"/>
                        <a:cs typeface="Arial"/>
                      </a:endParaRPr>
                    </a:p>
                  </a:txBody>
                  <a:tcPr marL="0" marR="0" marB="0" marT="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pPr marL="63500" marR="225425">
                        <a:lnSpc>
                          <a:spcPts val="1380"/>
                        </a:lnSpc>
                        <a:spcBef>
                          <a:spcPts val="25"/>
                        </a:spcBef>
                      </a:pPr>
                      <a:r>
                        <a:rPr dirty="0" sz="1200" spc="-5">
                          <a:solidFill>
                            <a:srgbClr val="060011"/>
                          </a:solidFill>
                          <a:latin typeface="Arial"/>
                          <a:cs typeface="Arial"/>
                        </a:rPr>
                        <a:t>Teacher Recruitment, DESE Regulations, Curriculum, low teacher pay, public  school advocacy, special education, staff shortage, lack </a:t>
                      </a:r>
                      <a:r>
                        <a:rPr dirty="0" sz="1200">
                          <a:solidFill>
                            <a:srgbClr val="060011"/>
                          </a:solidFill>
                          <a:latin typeface="Arial"/>
                          <a:cs typeface="Arial"/>
                        </a:rPr>
                        <a:t>of </a:t>
                      </a:r>
                      <a:r>
                        <a:rPr dirty="0" sz="1200" spc="-5">
                          <a:solidFill>
                            <a:srgbClr val="060011"/>
                          </a:solidFill>
                          <a:latin typeface="Arial"/>
                          <a:cs typeface="Arial"/>
                        </a:rPr>
                        <a:t>support,</a:t>
                      </a:r>
                      <a:r>
                        <a:rPr dirty="0" sz="1200" spc="65">
                          <a:solidFill>
                            <a:srgbClr val="060011"/>
                          </a:solidFill>
                          <a:latin typeface="Arial"/>
                          <a:cs typeface="Arial"/>
                        </a:rPr>
                        <a:t> </a:t>
                      </a:r>
                      <a:r>
                        <a:rPr dirty="0" sz="1200" spc="-5">
                          <a:solidFill>
                            <a:srgbClr val="060011"/>
                          </a:solidFill>
                          <a:latin typeface="Arial"/>
                          <a:cs typeface="Arial"/>
                        </a:rPr>
                        <a:t>DEI</a:t>
                      </a:r>
                      <a:endParaRPr sz="1200">
                        <a:latin typeface="Arial"/>
                        <a:cs typeface="Arial"/>
                      </a:endParaRPr>
                    </a:p>
                  </a:txBody>
                  <a:tcPr marL="0" marR="0" marB="0" marT="3175">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r>
              <a:tr h="1911096">
                <a:tc>
                  <a:txBody>
                    <a:bodyPr/>
                    <a:lstStyle/>
                    <a:p>
                      <a:pPr algn="ctr">
                        <a:lnSpc>
                          <a:spcPts val="1370"/>
                        </a:lnSpc>
                      </a:pPr>
                      <a:r>
                        <a:rPr dirty="0" sz="1200">
                          <a:solidFill>
                            <a:srgbClr val="060011"/>
                          </a:solidFill>
                          <a:latin typeface="Arial"/>
                          <a:cs typeface="Arial"/>
                        </a:rPr>
                        <a:t>1</a:t>
                      </a:r>
                      <a:endParaRPr sz="1200">
                        <a:latin typeface="Arial"/>
                        <a:cs typeface="Arial"/>
                      </a:endParaRPr>
                    </a:p>
                  </a:txBody>
                  <a:tcPr marL="0" marR="0" marB="0" marT="0">
                    <a:lnL w="6108">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a:txBody>
                    <a:bodyPr/>
                    <a:lstStyle/>
                    <a:p>
                      <a:pPr marL="63500" marR="121285">
                        <a:lnSpc>
                          <a:spcPts val="1380"/>
                        </a:lnSpc>
                        <a:spcBef>
                          <a:spcPts val="20"/>
                        </a:spcBef>
                      </a:pPr>
                      <a:r>
                        <a:rPr dirty="0" sz="1200" spc="-5">
                          <a:solidFill>
                            <a:srgbClr val="060011"/>
                          </a:solidFill>
                          <a:latin typeface="Arial"/>
                          <a:cs typeface="Arial"/>
                        </a:rPr>
                        <a:t>chatgpt, </a:t>
                      </a:r>
                      <a:r>
                        <a:rPr dirty="0" sz="1200">
                          <a:solidFill>
                            <a:srgbClr val="060011"/>
                          </a:solidFill>
                          <a:latin typeface="Arial"/>
                          <a:cs typeface="Arial"/>
                        </a:rPr>
                        <a:t>OPEN </a:t>
                      </a:r>
                      <a:r>
                        <a:rPr dirty="0" sz="1200" spc="-5">
                          <a:solidFill>
                            <a:srgbClr val="060011"/>
                          </a:solidFill>
                          <a:latin typeface="Arial"/>
                          <a:cs typeface="Arial"/>
                        </a:rPr>
                        <a:t>AI, </a:t>
                      </a:r>
                      <a:r>
                        <a:rPr dirty="0" sz="1200" spc="-10">
                          <a:solidFill>
                            <a:srgbClr val="060011"/>
                          </a:solidFill>
                          <a:latin typeface="Arial"/>
                          <a:cs typeface="Arial"/>
                        </a:rPr>
                        <a:t>LETRS </a:t>
                      </a:r>
                      <a:r>
                        <a:rPr dirty="0" sz="1200" spc="-5">
                          <a:solidFill>
                            <a:srgbClr val="060011"/>
                          </a:solidFill>
                          <a:latin typeface="Arial"/>
                          <a:cs typeface="Arial"/>
                        </a:rPr>
                        <a:t>Training, </a:t>
                      </a:r>
                      <a:r>
                        <a:rPr dirty="0" sz="1200">
                          <a:solidFill>
                            <a:srgbClr val="060011"/>
                          </a:solidFill>
                          <a:latin typeface="Arial"/>
                          <a:cs typeface="Arial"/>
                        </a:rPr>
                        <a:t>KEA </a:t>
                      </a:r>
                      <a:r>
                        <a:rPr dirty="0" sz="1200" spc="-5">
                          <a:solidFill>
                            <a:srgbClr val="060011"/>
                          </a:solidFill>
                          <a:latin typeface="Arial"/>
                          <a:cs typeface="Arial"/>
                        </a:rPr>
                        <a:t>Assessments, Retirement, </a:t>
                      </a:r>
                      <a:r>
                        <a:rPr dirty="0" sz="1200">
                          <a:solidFill>
                            <a:srgbClr val="060011"/>
                          </a:solidFill>
                          <a:latin typeface="Arial"/>
                          <a:cs typeface="Arial"/>
                        </a:rPr>
                        <a:t>Year  </a:t>
                      </a:r>
                      <a:r>
                        <a:rPr dirty="0" sz="1200" spc="-5">
                          <a:solidFill>
                            <a:srgbClr val="060011"/>
                          </a:solidFill>
                          <a:latin typeface="Arial"/>
                          <a:cs typeface="Arial"/>
                        </a:rPr>
                        <a:t>Round School, Attendance Requirements, Alternative Certification, School  Consolidation, Parent Rights, Retirement Protection, Early Literacy, Instruction,  Virtual Instruction, Parental responsibilities, Parent Bill </a:t>
                      </a:r>
                      <a:r>
                        <a:rPr dirty="0" sz="1200">
                          <a:solidFill>
                            <a:srgbClr val="060011"/>
                          </a:solidFill>
                          <a:latin typeface="Arial"/>
                          <a:cs typeface="Arial"/>
                        </a:rPr>
                        <a:t>of </a:t>
                      </a:r>
                      <a:r>
                        <a:rPr dirty="0" sz="1200" spc="-5">
                          <a:solidFill>
                            <a:srgbClr val="060011"/>
                          </a:solidFill>
                          <a:latin typeface="Arial"/>
                          <a:cs typeface="Arial"/>
                        </a:rPr>
                        <a:t>Rights, Technology,  Care </a:t>
                      </a:r>
                      <a:r>
                        <a:rPr dirty="0" sz="1200">
                          <a:solidFill>
                            <a:srgbClr val="060011"/>
                          </a:solidFill>
                          <a:latin typeface="Arial"/>
                          <a:cs typeface="Arial"/>
                        </a:rPr>
                        <a:t>for </a:t>
                      </a:r>
                      <a:r>
                        <a:rPr dirty="0" sz="1200" spc="-5">
                          <a:solidFill>
                            <a:srgbClr val="060011"/>
                          </a:solidFill>
                          <a:latin typeface="Arial"/>
                          <a:cs typeface="Arial"/>
                        </a:rPr>
                        <a:t>Administrators, Sub Shortage, Enrollment, Mentorship, Women </a:t>
                      </a:r>
                      <a:r>
                        <a:rPr dirty="0" sz="1200" spc="-10">
                          <a:solidFill>
                            <a:srgbClr val="060011"/>
                          </a:solidFill>
                          <a:latin typeface="Arial"/>
                          <a:cs typeface="Arial"/>
                        </a:rPr>
                        <a:t>in  </a:t>
                      </a:r>
                      <a:r>
                        <a:rPr dirty="0" sz="1200" spc="-5">
                          <a:solidFill>
                            <a:srgbClr val="060011"/>
                          </a:solidFill>
                          <a:latin typeface="Arial"/>
                          <a:cs typeface="Arial"/>
                        </a:rPr>
                        <a:t>Leadership, MTSS, Standards Based Grading, Equity, Diversity, Tier 1  Instruction, Technology Affects on the Brain, Teacher Contracts, DESE News,  Cognitive Science, Personalized learning, Supporting Students and Families  experiencing Trauma, Teacher Certification, Data Tracking, School Violence,  Students with Disabilities, Priority </a:t>
                      </a:r>
                      <a:r>
                        <a:rPr dirty="0" sz="1200">
                          <a:solidFill>
                            <a:srgbClr val="060011"/>
                          </a:solidFill>
                          <a:latin typeface="Arial"/>
                          <a:cs typeface="Arial"/>
                        </a:rPr>
                        <a:t>for </a:t>
                      </a:r>
                      <a:r>
                        <a:rPr dirty="0" sz="1200" spc="-5">
                          <a:solidFill>
                            <a:srgbClr val="060011"/>
                          </a:solidFill>
                          <a:latin typeface="Arial"/>
                          <a:cs typeface="Arial"/>
                        </a:rPr>
                        <a:t>Early Education, Lack of</a:t>
                      </a:r>
                      <a:r>
                        <a:rPr dirty="0" sz="1200" spc="90">
                          <a:solidFill>
                            <a:srgbClr val="060011"/>
                          </a:solidFill>
                          <a:latin typeface="Arial"/>
                          <a:cs typeface="Arial"/>
                        </a:rPr>
                        <a:t> </a:t>
                      </a:r>
                      <a:r>
                        <a:rPr dirty="0" sz="1200" spc="-5">
                          <a:solidFill>
                            <a:srgbClr val="060011"/>
                          </a:solidFill>
                          <a:latin typeface="Arial"/>
                          <a:cs typeface="Arial"/>
                        </a:rPr>
                        <a:t>Interventions</a:t>
                      </a:r>
                      <a:endParaRPr sz="1200">
                        <a:latin typeface="Arial"/>
                        <a:cs typeface="Arial"/>
                      </a:endParaRPr>
                    </a:p>
                  </a:txBody>
                  <a:tcPr marL="0" marR="0" marB="0" marT="254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r>
            </a:tbl>
          </a:graphicData>
        </a:graphic>
      </p:graphicFrame>
      <p:sp>
        <p:nvSpPr>
          <p:cNvPr id="4" name="object 4"/>
          <p:cNvSpPr/>
          <p:nvPr/>
        </p:nvSpPr>
        <p:spPr>
          <a:xfrm>
            <a:off x="363220" y="1656702"/>
            <a:ext cx="7011377" cy="3319145"/>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29538" y="235427"/>
            <a:ext cx="5513705" cy="831215"/>
          </a:xfrm>
          <a:prstGeom prst="rect">
            <a:avLst/>
          </a:prstGeom>
        </p:spPr>
        <p:txBody>
          <a:bodyPr wrap="square" lIns="0" tIns="0" rIns="0" bIns="0" rtlCol="0" vert="horz">
            <a:spAutoFit/>
          </a:bodyPr>
          <a:lstStyle/>
          <a:p>
            <a:pPr marL="895350" marR="5080" indent="-883285">
              <a:lnSpc>
                <a:spcPct val="109800"/>
              </a:lnSpc>
            </a:pPr>
            <a:r>
              <a:rPr dirty="0" sz="2400" spc="-10" b="1">
                <a:latin typeface="Calibri"/>
                <a:cs typeface="Calibri"/>
              </a:rPr>
              <a:t>What </a:t>
            </a:r>
            <a:r>
              <a:rPr dirty="0" sz="2400" spc="-5" b="1">
                <a:latin typeface="Calibri"/>
                <a:cs typeface="Calibri"/>
              </a:rPr>
              <a:t>is one </a:t>
            </a:r>
            <a:r>
              <a:rPr dirty="0" sz="2400" spc="-10" b="1">
                <a:latin typeface="Calibri"/>
                <a:cs typeface="Calibri"/>
              </a:rPr>
              <a:t>reason </a:t>
            </a:r>
            <a:r>
              <a:rPr dirty="0" sz="2400" spc="-15" b="1">
                <a:latin typeface="Calibri"/>
                <a:cs typeface="Calibri"/>
              </a:rPr>
              <a:t>you </a:t>
            </a:r>
            <a:r>
              <a:rPr dirty="0" sz="2400" spc="-10" b="1">
                <a:latin typeface="Calibri"/>
                <a:cs typeface="Calibri"/>
              </a:rPr>
              <a:t>would give </a:t>
            </a:r>
            <a:r>
              <a:rPr dirty="0" sz="2400" b="1">
                <a:latin typeface="Calibri"/>
                <a:cs typeface="Calibri"/>
              </a:rPr>
              <a:t>a </a:t>
            </a:r>
            <a:r>
              <a:rPr dirty="0" sz="2400" spc="-10" b="1">
                <a:latin typeface="Calibri"/>
                <a:cs typeface="Calibri"/>
              </a:rPr>
              <a:t>fellow  </a:t>
            </a:r>
            <a:r>
              <a:rPr dirty="0" sz="2400" spc="-15" b="1">
                <a:latin typeface="Calibri"/>
                <a:cs typeface="Calibri"/>
              </a:rPr>
              <a:t>administrator to </a:t>
            </a:r>
            <a:r>
              <a:rPr dirty="0" sz="2400" spc="-5" b="1">
                <a:latin typeface="Calibri"/>
                <a:cs typeface="Calibri"/>
              </a:rPr>
              <a:t>join</a:t>
            </a:r>
            <a:r>
              <a:rPr dirty="0" sz="2400" spc="-20" b="1">
                <a:latin typeface="Calibri"/>
                <a:cs typeface="Calibri"/>
              </a:rPr>
              <a:t> </a:t>
            </a:r>
            <a:r>
              <a:rPr dirty="0" sz="2400" spc="-10" b="1">
                <a:latin typeface="Calibri"/>
                <a:cs typeface="Calibri"/>
              </a:rPr>
              <a:t>MAESP?</a:t>
            </a:r>
            <a:endParaRPr sz="2400">
              <a:latin typeface="Calibri"/>
              <a:cs typeface="Calibri"/>
            </a:endParaRPr>
          </a:p>
        </p:txBody>
      </p:sp>
      <p:graphicFrame>
        <p:nvGraphicFramePr>
          <p:cNvPr id="3" name="object 3"/>
          <p:cNvGraphicFramePr>
            <a:graphicFrameLocks noGrp="1"/>
          </p:cNvGraphicFramePr>
          <p:nvPr/>
        </p:nvGraphicFramePr>
        <p:xfrm>
          <a:off x="1283220" y="4915674"/>
          <a:ext cx="5213350" cy="2936875"/>
        </p:xfrm>
        <a:graphic>
          <a:graphicData uri="http://schemas.openxmlformats.org/drawingml/2006/table">
            <a:tbl>
              <a:tblPr firstRow="1" bandRow="1">
                <a:tableStyleId>{2D5ABB26-0587-4C30-8999-92F81FD0307C}</a:tableStyleId>
              </a:tblPr>
              <a:tblGrid>
                <a:gridCol w="977639"/>
                <a:gridCol w="4216908"/>
              </a:tblGrid>
              <a:tr h="209543">
                <a:tc>
                  <a:txBody>
                    <a:bodyPr/>
                    <a:lstStyle/>
                    <a:p>
                      <a:pPr algn="ctr" marL="5080">
                        <a:lnSpc>
                          <a:spcPct val="100000"/>
                        </a:lnSpc>
                        <a:spcBef>
                          <a:spcPts val="125"/>
                        </a:spcBef>
                      </a:pPr>
                      <a:r>
                        <a:rPr dirty="0" sz="1200" spc="-5">
                          <a:solidFill>
                            <a:srgbClr val="FFFFFF"/>
                          </a:solidFill>
                          <a:latin typeface="Arial"/>
                          <a:cs typeface="Arial"/>
                        </a:rPr>
                        <a:t>Frequency</a:t>
                      </a:r>
                      <a:endParaRPr sz="1200">
                        <a:latin typeface="Arial"/>
                        <a:cs typeface="Arial"/>
                      </a:endParaRPr>
                    </a:p>
                  </a:txBody>
                  <a:tcPr marL="0" marR="0" marB="0" marT="15875">
                    <a:lnR w="12192">
                      <a:solidFill>
                        <a:srgbClr val="E3ECF3"/>
                      </a:solidFill>
                      <a:prstDash val="solid"/>
                    </a:lnR>
                    <a:lnT w="12179">
                      <a:solidFill>
                        <a:srgbClr val="DEE2E6"/>
                      </a:solidFill>
                      <a:prstDash val="solid"/>
                    </a:lnT>
                    <a:lnB w="6096">
                      <a:solidFill>
                        <a:srgbClr val="000000"/>
                      </a:solidFill>
                      <a:prstDash val="solid"/>
                    </a:lnB>
                    <a:solidFill>
                      <a:srgbClr val="8593A3"/>
                    </a:solidFill>
                  </a:tcPr>
                </a:tc>
                <a:tc>
                  <a:txBody>
                    <a:bodyPr/>
                    <a:lstStyle/>
                    <a:p>
                      <a:pPr algn="ctr">
                        <a:lnSpc>
                          <a:spcPct val="100000"/>
                        </a:lnSpc>
                        <a:spcBef>
                          <a:spcPts val="125"/>
                        </a:spcBef>
                      </a:pPr>
                      <a:r>
                        <a:rPr dirty="0" sz="1200" spc="-5">
                          <a:solidFill>
                            <a:srgbClr val="FFFFFF"/>
                          </a:solidFill>
                          <a:latin typeface="Arial"/>
                          <a:cs typeface="Arial"/>
                        </a:rPr>
                        <a:t>Word</a:t>
                      </a:r>
                      <a:endParaRPr sz="1200">
                        <a:latin typeface="Arial"/>
                        <a:cs typeface="Arial"/>
                      </a:endParaRPr>
                    </a:p>
                  </a:txBody>
                  <a:tcPr marL="0" marR="0" marB="0" marT="15875">
                    <a:lnL w="12192">
                      <a:solidFill>
                        <a:srgbClr val="E3ECF3"/>
                      </a:solidFill>
                      <a:prstDash val="solid"/>
                    </a:lnL>
                    <a:lnT w="12179">
                      <a:solidFill>
                        <a:srgbClr val="DEE2E6"/>
                      </a:solidFill>
                      <a:prstDash val="solid"/>
                    </a:lnT>
                    <a:lnB w="6096">
                      <a:solidFill>
                        <a:srgbClr val="000000"/>
                      </a:solidFill>
                      <a:prstDash val="solid"/>
                    </a:lnB>
                    <a:solidFill>
                      <a:srgbClr val="8593A3"/>
                    </a:solidFill>
                  </a:tcPr>
                </a:tc>
              </a:tr>
              <a:tr h="196596">
                <a:tc>
                  <a:txBody>
                    <a:bodyPr/>
                    <a:lstStyle/>
                    <a:p>
                      <a:pPr algn="ctr">
                        <a:lnSpc>
                          <a:spcPts val="1370"/>
                        </a:lnSpc>
                      </a:pPr>
                      <a:r>
                        <a:rPr dirty="0" sz="1200" spc="-10">
                          <a:solidFill>
                            <a:srgbClr val="060011"/>
                          </a:solidFill>
                          <a:latin typeface="Arial"/>
                          <a:cs typeface="Arial"/>
                        </a:rPr>
                        <a:t>42</a:t>
                      </a:r>
                      <a:endParaRPr sz="1200">
                        <a:latin typeface="Arial"/>
                        <a:cs typeface="Arial"/>
                      </a:endParaRPr>
                    </a:p>
                  </a:txBody>
                  <a:tcPr marL="0" marR="0" marB="0" marT="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5405">
                        <a:lnSpc>
                          <a:spcPts val="1370"/>
                        </a:lnSpc>
                      </a:pPr>
                      <a:r>
                        <a:rPr dirty="0" sz="1200" spc="-5">
                          <a:solidFill>
                            <a:srgbClr val="060011"/>
                          </a:solidFill>
                          <a:latin typeface="Arial"/>
                          <a:cs typeface="Arial"/>
                        </a:rPr>
                        <a:t>networking</a:t>
                      </a:r>
                      <a:endParaRPr sz="1200">
                        <a:latin typeface="Arial"/>
                        <a:cs typeface="Arial"/>
                      </a:endParaRPr>
                    </a:p>
                  </a:txBody>
                  <a:tcPr marL="0" marR="0" marB="0" marT="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197351">
                <a:tc>
                  <a:txBody>
                    <a:bodyPr/>
                    <a:lstStyle/>
                    <a:p>
                      <a:pPr algn="ctr">
                        <a:lnSpc>
                          <a:spcPts val="1375"/>
                        </a:lnSpc>
                      </a:pPr>
                      <a:r>
                        <a:rPr dirty="0" sz="1200" spc="-10">
                          <a:solidFill>
                            <a:srgbClr val="060011"/>
                          </a:solidFill>
                          <a:latin typeface="Arial"/>
                          <a:cs typeface="Arial"/>
                        </a:rPr>
                        <a:t>15</a:t>
                      </a:r>
                      <a:endParaRPr sz="1200">
                        <a:latin typeface="Arial"/>
                        <a:cs typeface="Arial"/>
                      </a:endParaRPr>
                    </a:p>
                  </a:txBody>
                  <a:tcPr marL="0" marR="0" marB="0" marT="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pPr marL="65405">
                        <a:lnSpc>
                          <a:spcPts val="1375"/>
                        </a:lnSpc>
                      </a:pPr>
                      <a:r>
                        <a:rPr dirty="0" sz="1200" spc="-5">
                          <a:solidFill>
                            <a:srgbClr val="060011"/>
                          </a:solidFill>
                          <a:latin typeface="Arial"/>
                          <a:cs typeface="Arial"/>
                        </a:rPr>
                        <a:t>connections</a:t>
                      </a:r>
                      <a:endParaRPr sz="1200">
                        <a:latin typeface="Arial"/>
                        <a:cs typeface="Arial"/>
                      </a:endParaRPr>
                    </a:p>
                  </a:txBody>
                  <a:tcPr marL="0" marR="0" marB="0" marT="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r>
              <a:tr h="196595">
                <a:tc>
                  <a:txBody>
                    <a:bodyPr/>
                    <a:lstStyle/>
                    <a:p>
                      <a:pPr algn="ctr">
                        <a:lnSpc>
                          <a:spcPts val="1370"/>
                        </a:lnSpc>
                      </a:pPr>
                      <a:r>
                        <a:rPr dirty="0" sz="1200" spc="-10">
                          <a:solidFill>
                            <a:srgbClr val="060011"/>
                          </a:solidFill>
                          <a:latin typeface="Arial"/>
                          <a:cs typeface="Arial"/>
                        </a:rPr>
                        <a:t>12</a:t>
                      </a:r>
                      <a:endParaRPr sz="1200">
                        <a:latin typeface="Arial"/>
                        <a:cs typeface="Arial"/>
                      </a:endParaRPr>
                    </a:p>
                  </a:txBody>
                  <a:tcPr marL="0" marR="0" marB="0" marT="0">
                    <a:lnL w="6108">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a:txBody>
                    <a:bodyPr/>
                    <a:lstStyle/>
                    <a:p>
                      <a:pPr marL="65405">
                        <a:lnSpc>
                          <a:spcPts val="1370"/>
                        </a:lnSpc>
                      </a:pPr>
                      <a:r>
                        <a:rPr dirty="0" sz="1200" spc="-5">
                          <a:solidFill>
                            <a:srgbClr val="060011"/>
                          </a:solidFill>
                          <a:latin typeface="Arial"/>
                          <a:cs typeface="Arial"/>
                        </a:rPr>
                        <a:t>collaboration,</a:t>
                      </a:r>
                      <a:r>
                        <a:rPr dirty="0" sz="1200" spc="-55">
                          <a:solidFill>
                            <a:srgbClr val="060011"/>
                          </a:solidFill>
                          <a:latin typeface="Arial"/>
                          <a:cs typeface="Arial"/>
                        </a:rPr>
                        <a:t> </a:t>
                      </a:r>
                      <a:r>
                        <a:rPr dirty="0" sz="1200" spc="-5">
                          <a:solidFill>
                            <a:srgbClr val="060011"/>
                          </a:solidFill>
                          <a:latin typeface="Arial"/>
                          <a:cs typeface="Arial"/>
                        </a:rPr>
                        <a:t>support</a:t>
                      </a:r>
                      <a:endParaRPr sz="1200">
                        <a:latin typeface="Arial"/>
                        <a:cs typeface="Arial"/>
                      </a:endParaRPr>
                    </a:p>
                  </a:txBody>
                  <a:tcPr marL="0" marR="0" marB="0" marT="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r>
              <a:tr h="387102">
                <a:tc>
                  <a:txBody>
                    <a:bodyPr/>
                    <a:lstStyle/>
                    <a:p>
                      <a:pPr algn="ctr">
                        <a:lnSpc>
                          <a:spcPts val="1370"/>
                        </a:lnSpc>
                      </a:pPr>
                      <a:r>
                        <a:rPr dirty="0" sz="1200">
                          <a:solidFill>
                            <a:srgbClr val="060011"/>
                          </a:solidFill>
                          <a:latin typeface="Arial"/>
                          <a:cs typeface="Arial"/>
                        </a:rPr>
                        <a:t>5</a:t>
                      </a:r>
                      <a:endParaRPr sz="1200">
                        <a:latin typeface="Arial"/>
                        <a:cs typeface="Arial"/>
                      </a:endParaRPr>
                    </a:p>
                  </a:txBody>
                  <a:tcPr marL="0" marR="0" marB="0" marT="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pPr marL="65405">
                        <a:lnSpc>
                          <a:spcPts val="1370"/>
                        </a:lnSpc>
                      </a:pPr>
                      <a:r>
                        <a:rPr dirty="0" sz="1200" spc="-5">
                          <a:solidFill>
                            <a:srgbClr val="060011"/>
                          </a:solidFill>
                          <a:latin typeface="Arial"/>
                          <a:cs typeface="Arial"/>
                        </a:rPr>
                        <a:t>conference, ideas, professional</a:t>
                      </a:r>
                      <a:r>
                        <a:rPr dirty="0" sz="1200">
                          <a:solidFill>
                            <a:srgbClr val="060011"/>
                          </a:solidFill>
                          <a:latin typeface="Arial"/>
                          <a:cs typeface="Arial"/>
                        </a:rPr>
                        <a:t> </a:t>
                      </a:r>
                      <a:r>
                        <a:rPr dirty="0" sz="1200" spc="-5">
                          <a:solidFill>
                            <a:srgbClr val="060011"/>
                          </a:solidFill>
                          <a:latin typeface="Arial"/>
                          <a:cs typeface="Arial"/>
                        </a:rPr>
                        <a:t>development</a:t>
                      </a:r>
                      <a:endParaRPr sz="1200">
                        <a:latin typeface="Arial"/>
                        <a:cs typeface="Arial"/>
                      </a:endParaRPr>
                    </a:p>
                  </a:txBody>
                  <a:tcPr marL="0" marR="0" marB="0" marT="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r>
              <a:tr h="197358">
                <a:tc>
                  <a:txBody>
                    <a:bodyPr/>
                    <a:lstStyle/>
                    <a:p>
                      <a:pPr algn="ctr">
                        <a:lnSpc>
                          <a:spcPts val="1375"/>
                        </a:lnSpc>
                      </a:pPr>
                      <a:r>
                        <a:rPr dirty="0" sz="1200">
                          <a:solidFill>
                            <a:srgbClr val="060011"/>
                          </a:solidFill>
                          <a:latin typeface="Arial"/>
                          <a:cs typeface="Arial"/>
                        </a:rPr>
                        <a:t>4</a:t>
                      </a:r>
                      <a:endParaRPr sz="1200">
                        <a:latin typeface="Arial"/>
                        <a:cs typeface="Arial"/>
                      </a:endParaRPr>
                    </a:p>
                  </a:txBody>
                  <a:tcPr marL="0" marR="0" marB="0" marT="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5405">
                        <a:lnSpc>
                          <a:spcPts val="1375"/>
                        </a:lnSpc>
                      </a:pPr>
                      <a:r>
                        <a:rPr dirty="0" sz="1200" spc="-5">
                          <a:solidFill>
                            <a:srgbClr val="060011"/>
                          </a:solidFill>
                          <a:latin typeface="Arial"/>
                          <a:cs typeface="Arial"/>
                        </a:rPr>
                        <a:t>learning,</a:t>
                      </a:r>
                      <a:r>
                        <a:rPr dirty="0" sz="1200" spc="-60">
                          <a:solidFill>
                            <a:srgbClr val="060011"/>
                          </a:solidFill>
                          <a:latin typeface="Arial"/>
                          <a:cs typeface="Arial"/>
                        </a:rPr>
                        <a:t> </a:t>
                      </a:r>
                      <a:r>
                        <a:rPr dirty="0" sz="1200" spc="-5">
                          <a:solidFill>
                            <a:srgbClr val="060011"/>
                          </a:solidFill>
                          <a:latin typeface="Arial"/>
                          <a:cs typeface="Arial"/>
                        </a:rPr>
                        <a:t>resources</a:t>
                      </a:r>
                      <a:endParaRPr sz="1200">
                        <a:latin typeface="Arial"/>
                        <a:cs typeface="Arial"/>
                      </a:endParaRPr>
                    </a:p>
                  </a:txBody>
                  <a:tcPr marL="0" marR="0" marB="0" marT="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196595">
                <a:tc>
                  <a:txBody>
                    <a:bodyPr/>
                    <a:lstStyle/>
                    <a:p>
                      <a:pPr algn="ctr">
                        <a:lnSpc>
                          <a:spcPts val="1370"/>
                        </a:lnSpc>
                      </a:pPr>
                      <a:r>
                        <a:rPr dirty="0" sz="1200">
                          <a:solidFill>
                            <a:srgbClr val="060011"/>
                          </a:solidFill>
                          <a:latin typeface="Arial"/>
                          <a:cs typeface="Arial"/>
                        </a:rPr>
                        <a:t>3</a:t>
                      </a:r>
                      <a:endParaRPr sz="1200">
                        <a:latin typeface="Arial"/>
                        <a:cs typeface="Arial"/>
                      </a:endParaRPr>
                    </a:p>
                  </a:txBody>
                  <a:tcPr marL="0" marR="0" marB="0" marT="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5405">
                        <a:lnSpc>
                          <a:spcPts val="1370"/>
                        </a:lnSpc>
                      </a:pPr>
                      <a:r>
                        <a:rPr dirty="0" sz="1200" spc="-5">
                          <a:solidFill>
                            <a:srgbClr val="060011"/>
                          </a:solidFill>
                          <a:latin typeface="Arial"/>
                          <a:cs typeface="Arial"/>
                        </a:rPr>
                        <a:t>friendships,</a:t>
                      </a:r>
                      <a:r>
                        <a:rPr dirty="0" sz="1200" spc="-50">
                          <a:solidFill>
                            <a:srgbClr val="060011"/>
                          </a:solidFill>
                          <a:latin typeface="Arial"/>
                          <a:cs typeface="Arial"/>
                        </a:rPr>
                        <a:t> </a:t>
                      </a:r>
                      <a:r>
                        <a:rPr dirty="0" sz="1200" spc="-5">
                          <a:solidFill>
                            <a:srgbClr val="060011"/>
                          </a:solidFill>
                          <a:latin typeface="Arial"/>
                          <a:cs typeface="Arial"/>
                        </a:rPr>
                        <a:t>relationships</a:t>
                      </a:r>
                      <a:endParaRPr sz="1200">
                        <a:latin typeface="Arial"/>
                        <a:cs typeface="Arial"/>
                      </a:endParaRPr>
                    </a:p>
                  </a:txBody>
                  <a:tcPr marL="0" marR="0" marB="0" marT="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387089">
                <a:tc>
                  <a:txBody>
                    <a:bodyPr/>
                    <a:lstStyle/>
                    <a:p>
                      <a:pPr algn="ctr">
                        <a:lnSpc>
                          <a:spcPts val="1370"/>
                        </a:lnSpc>
                      </a:pPr>
                      <a:r>
                        <a:rPr dirty="0" sz="1200">
                          <a:solidFill>
                            <a:srgbClr val="060011"/>
                          </a:solidFill>
                          <a:latin typeface="Arial"/>
                          <a:cs typeface="Arial"/>
                        </a:rPr>
                        <a:t>2</a:t>
                      </a:r>
                      <a:endParaRPr sz="1200">
                        <a:latin typeface="Arial"/>
                        <a:cs typeface="Arial"/>
                      </a:endParaRPr>
                    </a:p>
                  </a:txBody>
                  <a:tcPr marL="0" marR="0" marB="0" marT="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pPr marL="65405" marR="190500">
                        <a:lnSpc>
                          <a:spcPts val="1380"/>
                        </a:lnSpc>
                        <a:spcBef>
                          <a:spcPts val="20"/>
                        </a:spcBef>
                      </a:pPr>
                      <a:r>
                        <a:rPr dirty="0" sz="1200" spc="-5">
                          <a:solidFill>
                            <a:srgbClr val="060011"/>
                          </a:solidFill>
                          <a:latin typeface="Arial"/>
                          <a:cs typeface="Arial"/>
                        </a:rPr>
                        <a:t>advocacy, camaraderie, community, encouragement, </a:t>
                      </a:r>
                      <a:r>
                        <a:rPr dirty="0" sz="1200" spc="-10">
                          <a:solidFill>
                            <a:srgbClr val="060011"/>
                          </a:solidFill>
                          <a:latin typeface="Arial"/>
                          <a:cs typeface="Arial"/>
                        </a:rPr>
                        <a:t>legal  </a:t>
                      </a:r>
                      <a:r>
                        <a:rPr dirty="0" sz="1200" spc="-5">
                          <a:solidFill>
                            <a:srgbClr val="060011"/>
                          </a:solidFill>
                          <a:latin typeface="Arial"/>
                          <a:cs typeface="Arial"/>
                        </a:rPr>
                        <a:t>representation,</a:t>
                      </a:r>
                      <a:r>
                        <a:rPr dirty="0" sz="1200" spc="-55">
                          <a:solidFill>
                            <a:srgbClr val="060011"/>
                          </a:solidFill>
                          <a:latin typeface="Arial"/>
                          <a:cs typeface="Arial"/>
                        </a:rPr>
                        <a:t> </a:t>
                      </a:r>
                      <a:r>
                        <a:rPr dirty="0" sz="1200" spc="-10">
                          <a:solidFill>
                            <a:srgbClr val="060011"/>
                          </a:solidFill>
                          <a:latin typeface="Arial"/>
                          <a:cs typeface="Arial"/>
                        </a:rPr>
                        <a:t>PLN</a:t>
                      </a:r>
                      <a:endParaRPr sz="1200">
                        <a:latin typeface="Arial"/>
                        <a:cs typeface="Arial"/>
                      </a:endParaRPr>
                    </a:p>
                  </a:txBody>
                  <a:tcPr marL="0" marR="0" marB="0" marT="254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r>
              <a:tr h="959364">
                <a:tc>
                  <a:txBody>
                    <a:bodyPr/>
                    <a:lstStyle/>
                    <a:p>
                      <a:pPr algn="ctr">
                        <a:lnSpc>
                          <a:spcPts val="1375"/>
                        </a:lnSpc>
                      </a:pPr>
                      <a:r>
                        <a:rPr dirty="0" sz="1200">
                          <a:solidFill>
                            <a:srgbClr val="060011"/>
                          </a:solidFill>
                          <a:latin typeface="Arial"/>
                          <a:cs typeface="Arial"/>
                        </a:rPr>
                        <a:t>1</a:t>
                      </a:r>
                      <a:endParaRPr sz="1200">
                        <a:latin typeface="Arial"/>
                        <a:cs typeface="Arial"/>
                      </a:endParaRPr>
                    </a:p>
                  </a:txBody>
                  <a:tcPr marL="0" marR="0" marB="0" marT="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pPr marL="65405" marR="79375">
                        <a:lnSpc>
                          <a:spcPts val="1380"/>
                        </a:lnSpc>
                        <a:spcBef>
                          <a:spcPts val="30"/>
                        </a:spcBef>
                      </a:pPr>
                      <a:r>
                        <a:rPr dirty="0" sz="1200" spc="-5">
                          <a:solidFill>
                            <a:srgbClr val="060011"/>
                          </a:solidFill>
                          <a:latin typeface="Arial"/>
                          <a:cs typeface="Arial"/>
                        </a:rPr>
                        <a:t>better together, connectivity, insurance, knowledge, leaders,  personal growth, professionalism, professional  opportunities, publications, regional meetings, staying up </a:t>
                      </a:r>
                      <a:r>
                        <a:rPr dirty="0" sz="1200">
                          <a:solidFill>
                            <a:srgbClr val="060011"/>
                          </a:solidFill>
                          <a:latin typeface="Arial"/>
                          <a:cs typeface="Arial"/>
                        </a:rPr>
                        <a:t>to  </a:t>
                      </a:r>
                      <a:r>
                        <a:rPr dirty="0" sz="1200" spc="-5">
                          <a:solidFill>
                            <a:srgbClr val="060011"/>
                          </a:solidFill>
                          <a:latin typeface="Arial"/>
                          <a:cs typeface="Arial"/>
                        </a:rPr>
                        <a:t>date,</a:t>
                      </a:r>
                      <a:r>
                        <a:rPr dirty="0" sz="1200" spc="-70">
                          <a:solidFill>
                            <a:srgbClr val="060011"/>
                          </a:solidFill>
                          <a:latin typeface="Arial"/>
                          <a:cs typeface="Arial"/>
                        </a:rPr>
                        <a:t> </a:t>
                      </a:r>
                      <a:r>
                        <a:rPr dirty="0" sz="1200" spc="-5">
                          <a:solidFill>
                            <a:srgbClr val="060011"/>
                          </a:solidFill>
                          <a:latin typeface="Arial"/>
                          <a:cs typeface="Arial"/>
                        </a:rPr>
                        <a:t>togetherness</a:t>
                      </a:r>
                      <a:endParaRPr sz="1200">
                        <a:latin typeface="Arial"/>
                        <a:cs typeface="Arial"/>
                      </a:endParaRPr>
                    </a:p>
                  </a:txBody>
                  <a:tcPr marL="0" marR="0" marB="0" marT="381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r>
            </a:tbl>
          </a:graphicData>
        </a:graphic>
      </p:graphicFrame>
      <p:sp>
        <p:nvSpPr>
          <p:cNvPr id="4" name="object 4"/>
          <p:cNvSpPr/>
          <p:nvPr/>
        </p:nvSpPr>
        <p:spPr>
          <a:xfrm>
            <a:off x="647700" y="1476151"/>
            <a:ext cx="6556375" cy="2876379"/>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15822" y="271271"/>
            <a:ext cx="5539740" cy="795655"/>
          </a:xfrm>
          <a:prstGeom prst="rect">
            <a:avLst/>
          </a:prstGeom>
        </p:spPr>
        <p:txBody>
          <a:bodyPr wrap="square" lIns="0" tIns="0" rIns="0" bIns="0" rtlCol="0" vert="horz">
            <a:spAutoFit/>
          </a:bodyPr>
          <a:lstStyle/>
          <a:p>
            <a:pPr algn="ctr">
              <a:lnSpc>
                <a:spcPct val="100000"/>
              </a:lnSpc>
            </a:pPr>
            <a:r>
              <a:rPr dirty="0" sz="2400" spc="-5" b="1">
                <a:latin typeface="Calibri"/>
                <a:cs typeface="Calibri"/>
              </a:rPr>
              <a:t>Do </a:t>
            </a:r>
            <a:r>
              <a:rPr dirty="0" sz="2400" spc="-10" b="1">
                <a:latin typeface="Calibri"/>
                <a:cs typeface="Calibri"/>
              </a:rPr>
              <a:t>you </a:t>
            </a:r>
            <a:r>
              <a:rPr dirty="0" sz="2400" spc="-20" b="1">
                <a:latin typeface="Calibri"/>
                <a:cs typeface="Calibri"/>
              </a:rPr>
              <a:t>have any </a:t>
            </a:r>
            <a:r>
              <a:rPr dirty="0" sz="2400" spc="-5" b="1">
                <a:latin typeface="Calibri"/>
                <a:cs typeface="Calibri"/>
              </a:rPr>
              <a:t>thoughts on how </a:t>
            </a:r>
            <a:r>
              <a:rPr dirty="0" sz="2400" spc="-10" b="1">
                <a:latin typeface="Calibri"/>
                <a:cs typeface="Calibri"/>
              </a:rPr>
              <a:t>we</a:t>
            </a:r>
            <a:r>
              <a:rPr dirty="0" sz="2400" b="1">
                <a:latin typeface="Calibri"/>
                <a:cs typeface="Calibri"/>
              </a:rPr>
              <a:t> </a:t>
            </a:r>
            <a:r>
              <a:rPr dirty="0" sz="2400" spc="-5" b="1">
                <a:latin typeface="Calibri"/>
                <a:cs typeface="Calibri"/>
              </a:rPr>
              <a:t>could</a:t>
            </a:r>
            <a:endParaRPr sz="2400">
              <a:latin typeface="Calibri"/>
              <a:cs typeface="Calibri"/>
            </a:endParaRPr>
          </a:p>
          <a:p>
            <a:pPr algn="ctr">
              <a:lnSpc>
                <a:spcPct val="100000"/>
              </a:lnSpc>
              <a:spcBef>
                <a:spcPts val="280"/>
              </a:spcBef>
            </a:pPr>
            <a:r>
              <a:rPr dirty="0" sz="2400" spc="135" b="1">
                <a:latin typeface="Calibri"/>
                <a:cs typeface="Calibri"/>
              </a:rPr>
              <a:t>beter </a:t>
            </a:r>
            <a:r>
              <a:rPr dirty="0" sz="2400" spc="-5" b="1">
                <a:latin typeface="Calibri"/>
                <a:cs typeface="Calibri"/>
              </a:rPr>
              <a:t>serve our</a:t>
            </a:r>
            <a:r>
              <a:rPr dirty="0" sz="2400" spc="-175" b="1">
                <a:latin typeface="Calibri"/>
                <a:cs typeface="Calibri"/>
              </a:rPr>
              <a:t> </a:t>
            </a:r>
            <a:r>
              <a:rPr dirty="0" sz="2400" spc="-10" b="1">
                <a:latin typeface="Calibri"/>
                <a:cs typeface="Calibri"/>
              </a:rPr>
              <a:t>members?</a:t>
            </a:r>
            <a:endParaRPr sz="2400">
              <a:latin typeface="Calibri"/>
              <a:cs typeface="Calibri"/>
            </a:endParaRPr>
          </a:p>
        </p:txBody>
      </p:sp>
      <p:graphicFrame>
        <p:nvGraphicFramePr>
          <p:cNvPr id="3" name="object 3"/>
          <p:cNvGraphicFramePr>
            <a:graphicFrameLocks noGrp="1"/>
          </p:cNvGraphicFramePr>
          <p:nvPr/>
        </p:nvGraphicFramePr>
        <p:xfrm>
          <a:off x="505205" y="4915661"/>
          <a:ext cx="6765925" cy="3114675"/>
        </p:xfrm>
        <a:graphic>
          <a:graphicData uri="http://schemas.openxmlformats.org/drawingml/2006/table">
            <a:tbl>
              <a:tblPr firstRow="1" bandRow="1">
                <a:tableStyleId>{2D5ABB26-0587-4C30-8999-92F81FD0307C}</a:tableStyleId>
              </a:tblPr>
              <a:tblGrid>
                <a:gridCol w="1117854"/>
                <a:gridCol w="5638806"/>
              </a:tblGrid>
              <a:tr h="206495">
                <a:tc>
                  <a:txBody>
                    <a:bodyPr/>
                    <a:lstStyle/>
                    <a:p>
                      <a:pPr algn="ctr">
                        <a:lnSpc>
                          <a:spcPct val="100000"/>
                        </a:lnSpc>
                        <a:spcBef>
                          <a:spcPts val="125"/>
                        </a:spcBef>
                      </a:pPr>
                      <a:r>
                        <a:rPr dirty="0" sz="1200" spc="-5">
                          <a:solidFill>
                            <a:srgbClr val="FFFFFF"/>
                          </a:solidFill>
                          <a:latin typeface="Arial"/>
                          <a:cs typeface="Arial"/>
                        </a:rPr>
                        <a:t>Frequency</a:t>
                      </a:r>
                      <a:endParaRPr sz="1200">
                        <a:latin typeface="Arial"/>
                        <a:cs typeface="Arial"/>
                      </a:endParaRPr>
                    </a:p>
                  </a:txBody>
                  <a:tcPr marL="0" marR="0" marB="0" marT="15875">
                    <a:lnL w="6095">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solidFill>
                      <a:srgbClr val="8593A3"/>
                    </a:solidFill>
                  </a:tcPr>
                </a:tc>
                <a:tc>
                  <a:txBody>
                    <a:bodyPr/>
                    <a:lstStyle/>
                    <a:p>
                      <a:pPr algn="ctr">
                        <a:lnSpc>
                          <a:spcPct val="100000"/>
                        </a:lnSpc>
                        <a:spcBef>
                          <a:spcPts val="125"/>
                        </a:spcBef>
                      </a:pPr>
                      <a:r>
                        <a:rPr dirty="0" sz="1200" spc="-5">
                          <a:solidFill>
                            <a:srgbClr val="FFFFFF"/>
                          </a:solidFill>
                          <a:latin typeface="Arial"/>
                          <a:cs typeface="Arial"/>
                        </a:rPr>
                        <a:t>Word</a:t>
                      </a:r>
                      <a:endParaRPr sz="1200">
                        <a:latin typeface="Arial"/>
                        <a:cs typeface="Arial"/>
                      </a:endParaRPr>
                    </a:p>
                  </a:txBody>
                  <a:tcPr marL="0" marR="0" marB="0" marT="15875">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solidFill>
                      <a:srgbClr val="8593A3"/>
                    </a:solidFill>
                  </a:tcPr>
                </a:tc>
              </a:tr>
              <a:tr h="196595">
                <a:tc>
                  <a:txBody>
                    <a:bodyPr/>
                    <a:lstStyle/>
                    <a:p>
                      <a:pPr algn="ctr">
                        <a:lnSpc>
                          <a:spcPts val="1370"/>
                        </a:lnSpc>
                      </a:pPr>
                      <a:r>
                        <a:rPr dirty="0" sz="1200" spc="-10">
                          <a:solidFill>
                            <a:srgbClr val="060011"/>
                          </a:solidFill>
                          <a:latin typeface="Arial"/>
                          <a:cs typeface="Arial"/>
                        </a:rPr>
                        <a:t>36</a:t>
                      </a:r>
                      <a:endParaRPr sz="1200">
                        <a:latin typeface="Arial"/>
                        <a:cs typeface="Arial"/>
                      </a:endParaRPr>
                    </a:p>
                  </a:txBody>
                  <a:tcPr marL="0" marR="0" marB="0" marT="0">
                    <a:lnL w="6095">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a:txBody>
                    <a:bodyPr/>
                    <a:lstStyle/>
                    <a:p>
                      <a:pPr marL="64135">
                        <a:lnSpc>
                          <a:spcPts val="1370"/>
                        </a:lnSpc>
                      </a:pPr>
                      <a:r>
                        <a:rPr dirty="0" sz="1200" spc="-10">
                          <a:solidFill>
                            <a:srgbClr val="060011"/>
                          </a:solidFill>
                          <a:latin typeface="Arial"/>
                          <a:cs typeface="Arial"/>
                        </a:rPr>
                        <a:t>none</a:t>
                      </a:r>
                      <a:endParaRPr sz="1200">
                        <a:latin typeface="Arial"/>
                        <a:cs typeface="Arial"/>
                      </a:endParaRPr>
                    </a:p>
                  </a:txBody>
                  <a:tcPr marL="0" marR="0" marB="0" marT="0">
                    <a:lnL w="6096">
                      <a:solidFill>
                        <a:srgbClr val="000000"/>
                      </a:solidFill>
                      <a:prstDash val="solid"/>
                    </a:lnL>
                    <a:lnR w="6108">
                      <a:solidFill>
                        <a:srgbClr val="000000"/>
                      </a:solidFill>
                      <a:prstDash val="solid"/>
                    </a:lnR>
                    <a:lnT w="6108">
                      <a:solidFill>
                        <a:srgbClr val="000000"/>
                      </a:solidFill>
                      <a:prstDash val="solid"/>
                    </a:lnT>
                    <a:lnB w="6108">
                      <a:solidFill>
                        <a:srgbClr val="000000"/>
                      </a:solidFill>
                      <a:prstDash val="solid"/>
                    </a:lnB>
                  </a:tcPr>
                </a:tc>
              </a:tr>
              <a:tr h="196596">
                <a:tc>
                  <a:txBody>
                    <a:bodyPr/>
                    <a:lstStyle/>
                    <a:p>
                      <a:pPr algn="ctr">
                        <a:lnSpc>
                          <a:spcPts val="1370"/>
                        </a:lnSpc>
                      </a:pPr>
                      <a:r>
                        <a:rPr dirty="0" sz="1200">
                          <a:solidFill>
                            <a:srgbClr val="060011"/>
                          </a:solidFill>
                          <a:latin typeface="Arial"/>
                          <a:cs typeface="Arial"/>
                        </a:rPr>
                        <a:t>6</a:t>
                      </a:r>
                      <a:endParaRPr sz="1200">
                        <a:latin typeface="Arial"/>
                        <a:cs typeface="Arial"/>
                      </a:endParaRPr>
                    </a:p>
                  </a:txBody>
                  <a:tcPr marL="0" marR="0" marB="0" marT="0">
                    <a:lnL w="6095">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a:txBody>
                    <a:bodyPr/>
                    <a:lstStyle/>
                    <a:p>
                      <a:pPr marL="64135">
                        <a:lnSpc>
                          <a:spcPts val="1370"/>
                        </a:lnSpc>
                      </a:pPr>
                      <a:r>
                        <a:rPr dirty="0" sz="1200" spc="-5">
                          <a:solidFill>
                            <a:srgbClr val="060011"/>
                          </a:solidFill>
                          <a:latin typeface="Arial"/>
                          <a:cs typeface="Arial"/>
                        </a:rPr>
                        <a:t>more networking</a:t>
                      </a:r>
                      <a:r>
                        <a:rPr dirty="0" sz="1200" spc="-45">
                          <a:solidFill>
                            <a:srgbClr val="060011"/>
                          </a:solidFill>
                          <a:latin typeface="Arial"/>
                          <a:cs typeface="Arial"/>
                        </a:rPr>
                        <a:t> </a:t>
                      </a:r>
                      <a:r>
                        <a:rPr dirty="0" sz="1200" spc="-5">
                          <a:solidFill>
                            <a:srgbClr val="060011"/>
                          </a:solidFill>
                          <a:latin typeface="Arial"/>
                          <a:cs typeface="Arial"/>
                        </a:rPr>
                        <a:t>opportunities</a:t>
                      </a:r>
                      <a:endParaRPr sz="1200">
                        <a:latin typeface="Arial"/>
                        <a:cs typeface="Arial"/>
                      </a:endParaRPr>
                    </a:p>
                  </a:txBody>
                  <a:tcPr marL="0" marR="0" marB="0" marT="0">
                    <a:lnL w="6096">
                      <a:solidFill>
                        <a:srgbClr val="000000"/>
                      </a:solidFill>
                      <a:prstDash val="solid"/>
                    </a:lnL>
                    <a:lnR w="6108">
                      <a:solidFill>
                        <a:srgbClr val="000000"/>
                      </a:solidFill>
                      <a:prstDash val="solid"/>
                    </a:lnR>
                    <a:lnT w="6108">
                      <a:solidFill>
                        <a:srgbClr val="000000"/>
                      </a:solidFill>
                      <a:prstDash val="solid"/>
                    </a:lnT>
                    <a:lnB w="6108">
                      <a:solidFill>
                        <a:srgbClr val="000000"/>
                      </a:solidFill>
                      <a:prstDash val="solid"/>
                    </a:lnB>
                  </a:tcPr>
                </a:tc>
              </a:tr>
              <a:tr h="197364">
                <a:tc>
                  <a:txBody>
                    <a:bodyPr/>
                    <a:lstStyle/>
                    <a:p>
                      <a:pPr algn="ctr">
                        <a:lnSpc>
                          <a:spcPts val="1375"/>
                        </a:lnSpc>
                      </a:pPr>
                      <a:r>
                        <a:rPr dirty="0" sz="1200">
                          <a:solidFill>
                            <a:srgbClr val="060011"/>
                          </a:solidFill>
                          <a:latin typeface="Arial"/>
                          <a:cs typeface="Arial"/>
                        </a:rPr>
                        <a:t>4</a:t>
                      </a:r>
                      <a:endParaRPr sz="1200">
                        <a:latin typeface="Arial"/>
                        <a:cs typeface="Arial"/>
                      </a:endParaRPr>
                    </a:p>
                  </a:txBody>
                  <a:tcPr marL="0" marR="0" marB="0" marT="0">
                    <a:lnL w="6095">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pPr marL="64135">
                        <a:lnSpc>
                          <a:spcPts val="1375"/>
                        </a:lnSpc>
                      </a:pPr>
                      <a:r>
                        <a:rPr dirty="0" sz="1200" spc="-5">
                          <a:solidFill>
                            <a:srgbClr val="060011"/>
                          </a:solidFill>
                          <a:latin typeface="Arial"/>
                          <a:cs typeface="Arial"/>
                        </a:rPr>
                        <a:t>more professional</a:t>
                      </a:r>
                      <a:r>
                        <a:rPr dirty="0" sz="1200" spc="-45">
                          <a:solidFill>
                            <a:srgbClr val="060011"/>
                          </a:solidFill>
                          <a:latin typeface="Arial"/>
                          <a:cs typeface="Arial"/>
                        </a:rPr>
                        <a:t> </a:t>
                      </a:r>
                      <a:r>
                        <a:rPr dirty="0" sz="1200" spc="-5">
                          <a:solidFill>
                            <a:srgbClr val="060011"/>
                          </a:solidFill>
                          <a:latin typeface="Arial"/>
                          <a:cs typeface="Arial"/>
                        </a:rPr>
                        <a:t>development</a:t>
                      </a:r>
                      <a:endParaRPr sz="1200">
                        <a:latin typeface="Arial"/>
                        <a:cs typeface="Arial"/>
                      </a:endParaRPr>
                    </a:p>
                  </a:txBody>
                  <a:tcPr marL="0" marR="0" marB="0" marT="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r>
              <a:tr h="196595">
                <a:tc>
                  <a:txBody>
                    <a:bodyPr/>
                    <a:lstStyle/>
                    <a:p>
                      <a:pPr algn="ctr">
                        <a:lnSpc>
                          <a:spcPts val="1370"/>
                        </a:lnSpc>
                      </a:pPr>
                      <a:r>
                        <a:rPr dirty="0" sz="1200">
                          <a:solidFill>
                            <a:srgbClr val="060011"/>
                          </a:solidFill>
                          <a:latin typeface="Arial"/>
                          <a:cs typeface="Arial"/>
                        </a:rPr>
                        <a:t>3</a:t>
                      </a:r>
                      <a:endParaRPr sz="1200">
                        <a:latin typeface="Arial"/>
                        <a:cs typeface="Arial"/>
                      </a:endParaRPr>
                    </a:p>
                  </a:txBody>
                  <a:tcPr marL="0" marR="0" marB="0" marT="0">
                    <a:lnL w="6095">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4135">
                        <a:lnSpc>
                          <a:spcPts val="1370"/>
                        </a:lnSpc>
                      </a:pPr>
                      <a:r>
                        <a:rPr dirty="0" sz="1200" spc="-5">
                          <a:solidFill>
                            <a:srgbClr val="060011"/>
                          </a:solidFill>
                          <a:latin typeface="Arial"/>
                          <a:cs typeface="Arial"/>
                        </a:rPr>
                        <a:t>monthly</a:t>
                      </a:r>
                      <a:r>
                        <a:rPr dirty="0" sz="1200" spc="-85">
                          <a:solidFill>
                            <a:srgbClr val="060011"/>
                          </a:solidFill>
                          <a:latin typeface="Arial"/>
                          <a:cs typeface="Arial"/>
                        </a:rPr>
                        <a:t> </a:t>
                      </a:r>
                      <a:r>
                        <a:rPr dirty="0" sz="1200" spc="-5">
                          <a:solidFill>
                            <a:srgbClr val="060011"/>
                          </a:solidFill>
                          <a:latin typeface="Arial"/>
                          <a:cs typeface="Arial"/>
                        </a:rPr>
                        <a:t>meetings</a:t>
                      </a:r>
                      <a:endParaRPr sz="1200">
                        <a:latin typeface="Arial"/>
                        <a:cs typeface="Arial"/>
                      </a:endParaRPr>
                    </a:p>
                  </a:txBody>
                  <a:tcPr marL="0" marR="0" marB="0" marT="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196596">
                <a:tc>
                  <a:txBody>
                    <a:bodyPr/>
                    <a:lstStyle/>
                    <a:p>
                      <a:pPr algn="ctr">
                        <a:lnSpc>
                          <a:spcPts val="1370"/>
                        </a:lnSpc>
                      </a:pPr>
                      <a:r>
                        <a:rPr dirty="0" sz="1200">
                          <a:solidFill>
                            <a:srgbClr val="060011"/>
                          </a:solidFill>
                          <a:latin typeface="Arial"/>
                          <a:cs typeface="Arial"/>
                        </a:rPr>
                        <a:t>3</a:t>
                      </a:r>
                      <a:endParaRPr sz="1200">
                        <a:latin typeface="Arial"/>
                        <a:cs typeface="Arial"/>
                      </a:endParaRPr>
                    </a:p>
                  </a:txBody>
                  <a:tcPr marL="0" marR="0" marB="0" marT="0">
                    <a:lnL w="6095">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4135">
                        <a:lnSpc>
                          <a:spcPts val="1370"/>
                        </a:lnSpc>
                      </a:pPr>
                      <a:r>
                        <a:rPr dirty="0" sz="1200" spc="-5">
                          <a:solidFill>
                            <a:srgbClr val="060011"/>
                          </a:solidFill>
                          <a:latin typeface="Arial"/>
                          <a:cs typeface="Arial"/>
                        </a:rPr>
                        <a:t>more legal</a:t>
                      </a:r>
                      <a:r>
                        <a:rPr dirty="0" sz="1200" spc="-65">
                          <a:solidFill>
                            <a:srgbClr val="060011"/>
                          </a:solidFill>
                          <a:latin typeface="Arial"/>
                          <a:cs typeface="Arial"/>
                        </a:rPr>
                        <a:t> </a:t>
                      </a:r>
                      <a:r>
                        <a:rPr dirty="0" sz="1200" spc="-5">
                          <a:solidFill>
                            <a:srgbClr val="060011"/>
                          </a:solidFill>
                          <a:latin typeface="Arial"/>
                          <a:cs typeface="Arial"/>
                        </a:rPr>
                        <a:t>support</a:t>
                      </a:r>
                      <a:endParaRPr sz="1200">
                        <a:latin typeface="Arial"/>
                        <a:cs typeface="Arial"/>
                      </a:endParaRPr>
                    </a:p>
                  </a:txBody>
                  <a:tcPr marL="0" marR="0" marB="0" marT="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197358">
                <a:tc>
                  <a:txBody>
                    <a:bodyPr/>
                    <a:lstStyle/>
                    <a:p>
                      <a:pPr algn="ctr">
                        <a:lnSpc>
                          <a:spcPts val="1375"/>
                        </a:lnSpc>
                      </a:pPr>
                      <a:r>
                        <a:rPr dirty="0" sz="1200">
                          <a:solidFill>
                            <a:srgbClr val="060011"/>
                          </a:solidFill>
                          <a:latin typeface="Arial"/>
                          <a:cs typeface="Arial"/>
                        </a:rPr>
                        <a:t>2</a:t>
                      </a:r>
                      <a:endParaRPr sz="1200">
                        <a:latin typeface="Arial"/>
                        <a:cs typeface="Arial"/>
                      </a:endParaRPr>
                    </a:p>
                  </a:txBody>
                  <a:tcPr marL="0" marR="0" marB="0" marT="0">
                    <a:lnL w="6095">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4135">
                        <a:lnSpc>
                          <a:spcPts val="1375"/>
                        </a:lnSpc>
                      </a:pPr>
                      <a:r>
                        <a:rPr dirty="0" sz="1200" spc="-5">
                          <a:solidFill>
                            <a:srgbClr val="060011"/>
                          </a:solidFill>
                          <a:latin typeface="Arial"/>
                          <a:cs typeface="Arial"/>
                        </a:rPr>
                        <a:t>fall</a:t>
                      </a:r>
                      <a:r>
                        <a:rPr dirty="0" sz="1200" spc="-70">
                          <a:solidFill>
                            <a:srgbClr val="060011"/>
                          </a:solidFill>
                          <a:latin typeface="Arial"/>
                          <a:cs typeface="Arial"/>
                        </a:rPr>
                        <a:t> </a:t>
                      </a:r>
                      <a:r>
                        <a:rPr dirty="0" sz="1200" spc="-5">
                          <a:solidFill>
                            <a:srgbClr val="060011"/>
                          </a:solidFill>
                          <a:latin typeface="Arial"/>
                          <a:cs typeface="Arial"/>
                        </a:rPr>
                        <a:t>conference</a:t>
                      </a:r>
                      <a:endParaRPr sz="1200">
                        <a:latin typeface="Arial"/>
                        <a:cs typeface="Arial"/>
                      </a:endParaRPr>
                    </a:p>
                  </a:txBody>
                  <a:tcPr marL="0" marR="0" marB="0" marT="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1720596">
                <a:tc>
                  <a:txBody>
                    <a:bodyPr/>
                    <a:lstStyle/>
                    <a:p>
                      <a:pPr algn="ctr">
                        <a:lnSpc>
                          <a:spcPts val="1370"/>
                        </a:lnSpc>
                      </a:pPr>
                      <a:r>
                        <a:rPr dirty="0" sz="1200">
                          <a:solidFill>
                            <a:srgbClr val="060011"/>
                          </a:solidFill>
                          <a:latin typeface="Arial"/>
                          <a:cs typeface="Arial"/>
                        </a:rPr>
                        <a:t>1</a:t>
                      </a:r>
                      <a:endParaRPr sz="1200">
                        <a:latin typeface="Arial"/>
                        <a:cs typeface="Arial"/>
                      </a:endParaRPr>
                    </a:p>
                  </a:txBody>
                  <a:tcPr marL="0" marR="0" marB="0" marT="0">
                    <a:lnL w="6095">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4135" marR="80010">
                        <a:lnSpc>
                          <a:spcPts val="1380"/>
                        </a:lnSpc>
                        <a:spcBef>
                          <a:spcPts val="20"/>
                        </a:spcBef>
                      </a:pPr>
                      <a:r>
                        <a:rPr dirty="0" sz="1200" spc="-5">
                          <a:solidFill>
                            <a:srgbClr val="060011"/>
                          </a:solidFill>
                          <a:latin typeface="Arial"/>
                          <a:cs typeface="Arial"/>
                        </a:rPr>
                        <a:t>advocate the importance of MAESP </a:t>
                      </a:r>
                      <a:r>
                        <a:rPr dirty="0" sz="1200">
                          <a:solidFill>
                            <a:srgbClr val="060011"/>
                          </a:solidFill>
                          <a:latin typeface="Arial"/>
                          <a:cs typeface="Arial"/>
                        </a:rPr>
                        <a:t>to </a:t>
                      </a:r>
                      <a:r>
                        <a:rPr dirty="0" sz="1200" spc="-5">
                          <a:solidFill>
                            <a:srgbClr val="060011"/>
                          </a:solidFill>
                          <a:latin typeface="Arial"/>
                          <a:cs typeface="Arial"/>
                        </a:rPr>
                        <a:t>superintendents/BOE, more PD for  aspiring principals, more information on MAESP regional leadership, more  information on dealing with behavior issues, better communication, more  information on how </a:t>
                      </a:r>
                      <a:r>
                        <a:rPr dirty="0" sz="1200">
                          <a:solidFill>
                            <a:srgbClr val="060011"/>
                          </a:solidFill>
                          <a:latin typeface="Arial"/>
                          <a:cs typeface="Arial"/>
                        </a:rPr>
                        <a:t>to </a:t>
                      </a:r>
                      <a:r>
                        <a:rPr dirty="0" sz="1200" spc="-5">
                          <a:solidFill>
                            <a:srgbClr val="060011"/>
                          </a:solidFill>
                          <a:latin typeface="Arial"/>
                          <a:cs typeface="Arial"/>
                        </a:rPr>
                        <a:t>get involved in MAESP, newsletter that can be accessed  without logging in, regular zoom calls/PD opportunities, website improvements,  better training for regional leaders, continued regional meeting visits by Executive  Director, PD opportunities in other locations around the state, literature outreach,  more insurance, more information on NAESP, requirement </a:t>
                      </a:r>
                      <a:r>
                        <a:rPr dirty="0" sz="1200">
                          <a:solidFill>
                            <a:srgbClr val="060011"/>
                          </a:solidFill>
                          <a:latin typeface="Arial"/>
                          <a:cs typeface="Arial"/>
                        </a:rPr>
                        <a:t>to </a:t>
                      </a:r>
                      <a:r>
                        <a:rPr dirty="0" sz="1200" spc="-5">
                          <a:solidFill>
                            <a:srgbClr val="060011"/>
                          </a:solidFill>
                          <a:latin typeface="Arial"/>
                          <a:cs typeface="Arial"/>
                        </a:rPr>
                        <a:t>join NAESP </a:t>
                      </a:r>
                      <a:r>
                        <a:rPr dirty="0" sz="1200">
                          <a:solidFill>
                            <a:srgbClr val="060011"/>
                          </a:solidFill>
                          <a:latin typeface="Arial"/>
                          <a:cs typeface="Arial"/>
                        </a:rPr>
                        <a:t>to </a:t>
                      </a:r>
                      <a:r>
                        <a:rPr dirty="0" sz="1200" spc="-10">
                          <a:solidFill>
                            <a:srgbClr val="060011"/>
                          </a:solidFill>
                          <a:latin typeface="Arial"/>
                          <a:cs typeface="Arial"/>
                        </a:rPr>
                        <a:t>be  </a:t>
                      </a:r>
                      <a:r>
                        <a:rPr dirty="0" sz="1200" spc="-5">
                          <a:solidFill>
                            <a:srgbClr val="060011"/>
                          </a:solidFill>
                          <a:latin typeface="Arial"/>
                          <a:cs typeface="Arial"/>
                        </a:rPr>
                        <a:t>eligible for awards, create overlap with MLDS program through</a:t>
                      </a:r>
                      <a:r>
                        <a:rPr dirty="0" sz="1200" spc="60">
                          <a:solidFill>
                            <a:srgbClr val="060011"/>
                          </a:solidFill>
                          <a:latin typeface="Arial"/>
                          <a:cs typeface="Arial"/>
                        </a:rPr>
                        <a:t> </a:t>
                      </a:r>
                      <a:r>
                        <a:rPr dirty="0" sz="1200" spc="-5">
                          <a:solidFill>
                            <a:srgbClr val="060011"/>
                          </a:solidFill>
                          <a:latin typeface="Arial"/>
                          <a:cs typeface="Arial"/>
                        </a:rPr>
                        <a:t>RPDCs</a:t>
                      </a:r>
                      <a:endParaRPr sz="1200">
                        <a:latin typeface="Arial"/>
                        <a:cs typeface="Arial"/>
                      </a:endParaRPr>
                    </a:p>
                  </a:txBody>
                  <a:tcPr marL="0" marR="0" marB="0" marT="254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bl>
          </a:graphicData>
        </a:graphic>
      </p:graphicFrame>
      <p:sp>
        <p:nvSpPr>
          <p:cNvPr id="4" name="object 4"/>
          <p:cNvSpPr/>
          <p:nvPr/>
        </p:nvSpPr>
        <p:spPr>
          <a:xfrm>
            <a:off x="914400" y="1399951"/>
            <a:ext cx="6104115" cy="3251194"/>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91559" y="4111218"/>
            <a:ext cx="70485" cy="203835"/>
          </a:xfrm>
          <a:prstGeom prst="rect">
            <a:avLst/>
          </a:prstGeom>
        </p:spPr>
        <p:txBody>
          <a:bodyPr wrap="square" lIns="0" tIns="0" rIns="0" bIns="0" rtlCol="0" vert="horz">
            <a:spAutoFit/>
          </a:bodyPr>
          <a:lstStyle/>
          <a:p>
            <a:pPr marL="12700">
              <a:lnSpc>
                <a:spcPct val="100000"/>
              </a:lnSpc>
            </a:pPr>
            <a:r>
              <a:rPr dirty="0" sz="1200">
                <a:latin typeface="Calibri"/>
                <a:cs typeface="Calibri"/>
              </a:rPr>
              <a:t>`</a:t>
            </a:r>
            <a:endParaRPr sz="1200">
              <a:latin typeface="Calibri"/>
              <a:cs typeface="Calibri"/>
            </a:endParaRPr>
          </a:p>
        </p:txBody>
      </p:sp>
      <p:sp>
        <p:nvSpPr>
          <p:cNvPr id="3" name="object 3"/>
          <p:cNvSpPr txBox="1"/>
          <p:nvPr/>
        </p:nvSpPr>
        <p:spPr>
          <a:xfrm>
            <a:off x="1188592" y="898791"/>
            <a:ext cx="4199890" cy="777240"/>
          </a:xfrm>
          <a:prstGeom prst="rect">
            <a:avLst/>
          </a:prstGeom>
        </p:spPr>
        <p:txBody>
          <a:bodyPr wrap="square" lIns="0" tIns="0" rIns="0" bIns="0" rtlCol="0" vert="horz">
            <a:spAutoFit/>
          </a:bodyPr>
          <a:lstStyle/>
          <a:p>
            <a:pPr algn="ctr" marL="12700" marR="5080">
              <a:lnSpc>
                <a:spcPct val="106500"/>
              </a:lnSpc>
            </a:pPr>
            <a:r>
              <a:rPr dirty="0" sz="1500" spc="-5">
                <a:latin typeface="Calibri"/>
                <a:cs typeface="Calibri"/>
              </a:rPr>
              <a:t>Missouri Association of Elementary School Principals  Financial</a:t>
            </a:r>
            <a:r>
              <a:rPr dirty="0" sz="1500" spc="-80">
                <a:latin typeface="Calibri"/>
                <a:cs typeface="Calibri"/>
              </a:rPr>
              <a:t> </a:t>
            </a:r>
            <a:r>
              <a:rPr dirty="0" sz="1500" spc="-5">
                <a:latin typeface="Calibri"/>
                <a:cs typeface="Calibri"/>
              </a:rPr>
              <a:t>Statement</a:t>
            </a:r>
            <a:endParaRPr sz="1500">
              <a:latin typeface="Calibri"/>
              <a:cs typeface="Calibri"/>
            </a:endParaRPr>
          </a:p>
          <a:p>
            <a:pPr algn="ctr" marR="2540">
              <a:lnSpc>
                <a:spcPct val="100000"/>
              </a:lnSpc>
              <a:spcBef>
                <a:spcPts val="120"/>
              </a:spcBef>
            </a:pPr>
            <a:r>
              <a:rPr dirty="0" sz="1500" spc="-5">
                <a:latin typeface="Calibri"/>
                <a:cs typeface="Calibri"/>
              </a:rPr>
              <a:t>June 30,</a:t>
            </a:r>
            <a:r>
              <a:rPr dirty="0" sz="1500" spc="-75">
                <a:latin typeface="Calibri"/>
                <a:cs typeface="Calibri"/>
              </a:rPr>
              <a:t> </a:t>
            </a:r>
            <a:r>
              <a:rPr dirty="0" sz="1500" spc="-5">
                <a:latin typeface="Calibri"/>
                <a:cs typeface="Calibri"/>
              </a:rPr>
              <a:t>2023</a:t>
            </a:r>
            <a:endParaRPr sz="1500">
              <a:latin typeface="Calibri"/>
              <a:cs typeface="Calibri"/>
            </a:endParaRPr>
          </a:p>
        </p:txBody>
      </p:sp>
      <p:graphicFrame>
        <p:nvGraphicFramePr>
          <p:cNvPr id="4" name="object 4"/>
          <p:cNvGraphicFramePr>
            <a:graphicFrameLocks noGrp="1"/>
          </p:cNvGraphicFramePr>
          <p:nvPr/>
        </p:nvGraphicFramePr>
        <p:xfrm>
          <a:off x="1144168" y="1912923"/>
          <a:ext cx="4271010" cy="1225550"/>
        </p:xfrm>
        <a:graphic>
          <a:graphicData uri="http://schemas.openxmlformats.org/drawingml/2006/table">
            <a:tbl>
              <a:tblPr firstRow="1" bandRow="1">
                <a:tableStyleId>{2D5ABB26-0587-4C30-8999-92F81FD0307C}</a:tableStyleId>
              </a:tblPr>
              <a:tblGrid>
                <a:gridCol w="3279013"/>
                <a:gridCol w="991438"/>
              </a:tblGrid>
              <a:tr h="177508">
                <a:tc>
                  <a:txBody>
                    <a:bodyPr/>
                    <a:lstStyle/>
                    <a:p>
                      <a:pPr marL="31750">
                        <a:lnSpc>
                          <a:spcPts val="1145"/>
                        </a:lnSpc>
                      </a:pPr>
                      <a:r>
                        <a:rPr dirty="0" sz="1200">
                          <a:latin typeface="Calibri"/>
                          <a:cs typeface="Calibri"/>
                        </a:rPr>
                        <a:t>Beginning Balance July 1,</a:t>
                      </a:r>
                      <a:r>
                        <a:rPr dirty="0" sz="1200" spc="-10">
                          <a:latin typeface="Calibri"/>
                          <a:cs typeface="Calibri"/>
                        </a:rPr>
                        <a:t> </a:t>
                      </a:r>
                      <a:r>
                        <a:rPr dirty="0" sz="1200" spc="5">
                          <a:latin typeface="Calibri"/>
                          <a:cs typeface="Calibri"/>
                        </a:rPr>
                        <a:t>2022</a:t>
                      </a:r>
                      <a:endParaRPr sz="1200">
                        <a:latin typeface="Calibri"/>
                        <a:cs typeface="Calibri"/>
                      </a:endParaRPr>
                    </a:p>
                  </a:txBody>
                  <a:tcPr marL="0" marR="0" marB="0" marT="0"/>
                </a:tc>
                <a:tc>
                  <a:txBody>
                    <a:bodyPr/>
                    <a:lstStyle/>
                    <a:p>
                      <a:pPr algn="r" marR="19685">
                        <a:lnSpc>
                          <a:spcPts val="1145"/>
                        </a:lnSpc>
                      </a:pPr>
                      <a:r>
                        <a:rPr dirty="0" sz="1200">
                          <a:latin typeface="Calibri"/>
                          <a:cs typeface="Calibri"/>
                        </a:rPr>
                        <a:t>$1,078,455.44</a:t>
                      </a:r>
                      <a:endParaRPr sz="1200">
                        <a:latin typeface="Calibri"/>
                        <a:cs typeface="Calibri"/>
                      </a:endParaRPr>
                    </a:p>
                  </a:txBody>
                  <a:tcPr marL="0" marR="0" marB="0" marT="0"/>
                </a:tc>
              </a:tr>
              <a:tr h="201397">
                <a:tc>
                  <a:txBody>
                    <a:bodyPr/>
                    <a:lstStyle/>
                    <a:p>
                      <a:pPr marL="977900">
                        <a:lnSpc>
                          <a:spcPts val="1335"/>
                        </a:lnSpc>
                      </a:pPr>
                      <a:r>
                        <a:rPr dirty="0" sz="1200">
                          <a:latin typeface="Calibri"/>
                          <a:cs typeface="Calibri"/>
                        </a:rPr>
                        <a:t>AssetMark</a:t>
                      </a:r>
                      <a:endParaRPr sz="1200">
                        <a:latin typeface="Calibri"/>
                        <a:cs typeface="Calibri"/>
                      </a:endParaRPr>
                    </a:p>
                  </a:txBody>
                  <a:tcPr marL="0" marR="0" marB="0" marT="0"/>
                </a:tc>
                <a:tc>
                  <a:txBody>
                    <a:bodyPr/>
                    <a:lstStyle/>
                    <a:p>
                      <a:pPr algn="r" marR="19685">
                        <a:lnSpc>
                          <a:spcPts val="1335"/>
                        </a:lnSpc>
                      </a:pPr>
                      <a:r>
                        <a:rPr dirty="0" sz="1200">
                          <a:latin typeface="Calibri"/>
                          <a:cs typeface="Calibri"/>
                        </a:rPr>
                        <a:t>-$6,845.08</a:t>
                      </a:r>
                      <a:endParaRPr sz="1200">
                        <a:latin typeface="Calibri"/>
                        <a:cs typeface="Calibri"/>
                      </a:endParaRPr>
                    </a:p>
                  </a:txBody>
                  <a:tcPr marL="0" marR="0" marB="0" marT="0"/>
                </a:tc>
              </a:tr>
              <a:tr h="201396">
                <a:tc>
                  <a:txBody>
                    <a:bodyPr/>
                    <a:lstStyle/>
                    <a:p>
                      <a:pPr marL="977900">
                        <a:lnSpc>
                          <a:spcPts val="1335"/>
                        </a:lnSpc>
                      </a:pPr>
                      <a:r>
                        <a:rPr dirty="0" sz="1200">
                          <a:latin typeface="Calibri"/>
                          <a:cs typeface="Calibri"/>
                        </a:rPr>
                        <a:t>Receipts</a:t>
                      </a:r>
                      <a:endParaRPr sz="1200">
                        <a:latin typeface="Calibri"/>
                        <a:cs typeface="Calibri"/>
                      </a:endParaRPr>
                    </a:p>
                  </a:txBody>
                  <a:tcPr marL="0" marR="0" marB="0" marT="0"/>
                </a:tc>
                <a:tc>
                  <a:txBody>
                    <a:bodyPr/>
                    <a:lstStyle/>
                    <a:p>
                      <a:pPr algn="r" marR="19685">
                        <a:lnSpc>
                          <a:spcPts val="1335"/>
                        </a:lnSpc>
                      </a:pPr>
                      <a:r>
                        <a:rPr dirty="0" sz="1200">
                          <a:latin typeface="Calibri"/>
                          <a:cs typeface="Calibri"/>
                        </a:rPr>
                        <a:t>$880,650.83</a:t>
                      </a:r>
                      <a:endParaRPr sz="1200">
                        <a:latin typeface="Calibri"/>
                        <a:cs typeface="Calibri"/>
                      </a:endParaRPr>
                    </a:p>
                  </a:txBody>
                  <a:tcPr marL="0" marR="0" marB="0" marT="0"/>
                </a:tc>
              </a:tr>
              <a:tr h="190195">
                <a:tc>
                  <a:txBody>
                    <a:bodyPr/>
                    <a:lstStyle/>
                    <a:p>
                      <a:pPr marL="977900">
                        <a:lnSpc>
                          <a:spcPts val="1335"/>
                        </a:lnSpc>
                      </a:pPr>
                      <a:r>
                        <a:rPr dirty="0" sz="1200">
                          <a:latin typeface="Calibri"/>
                          <a:cs typeface="Calibri"/>
                        </a:rPr>
                        <a:t>Expenditures</a:t>
                      </a:r>
                      <a:endParaRPr sz="1200">
                        <a:latin typeface="Calibri"/>
                        <a:cs typeface="Calibri"/>
                      </a:endParaRPr>
                    </a:p>
                  </a:txBody>
                  <a:tcPr marL="0" marR="0" marB="0" marT="0"/>
                </a:tc>
                <a:tc>
                  <a:txBody>
                    <a:bodyPr/>
                    <a:lstStyle/>
                    <a:p>
                      <a:pPr algn="r" marR="19685">
                        <a:lnSpc>
                          <a:spcPts val="1335"/>
                        </a:lnSpc>
                      </a:pPr>
                      <a:r>
                        <a:rPr dirty="0" sz="1200">
                          <a:latin typeface="Calibri"/>
                          <a:cs typeface="Calibri"/>
                        </a:rPr>
                        <a:t>$730,593.09</a:t>
                      </a:r>
                      <a:endParaRPr sz="1200">
                        <a:latin typeface="Calibri"/>
                        <a:cs typeface="Calibri"/>
                      </a:endParaRPr>
                    </a:p>
                  </a:txBody>
                  <a:tcPr marL="0" marR="0" marB="0" marT="0">
                    <a:lnB w="13944">
                      <a:solidFill>
                        <a:srgbClr val="000000"/>
                      </a:solidFill>
                      <a:prstDash val="solid"/>
                    </a:lnB>
                  </a:tcPr>
                </a:tc>
              </a:tr>
              <a:tr h="412851">
                <a:tc>
                  <a:txBody>
                    <a:bodyPr/>
                    <a:lstStyle/>
                    <a:p>
                      <a:pPr>
                        <a:lnSpc>
                          <a:spcPct val="100000"/>
                        </a:lnSpc>
                        <a:spcBef>
                          <a:spcPts val="40"/>
                        </a:spcBef>
                      </a:pPr>
                      <a:endParaRPr sz="1300">
                        <a:latin typeface="Times New Roman"/>
                        <a:cs typeface="Times New Roman"/>
                      </a:endParaRPr>
                    </a:p>
                    <a:p>
                      <a:pPr marL="31750">
                        <a:lnSpc>
                          <a:spcPct val="100000"/>
                        </a:lnSpc>
                      </a:pPr>
                      <a:r>
                        <a:rPr dirty="0" sz="1200">
                          <a:latin typeface="Calibri"/>
                          <a:cs typeface="Calibri"/>
                        </a:rPr>
                        <a:t>Balance June 30,</a:t>
                      </a:r>
                      <a:r>
                        <a:rPr dirty="0" sz="1200" spc="-40">
                          <a:latin typeface="Calibri"/>
                          <a:cs typeface="Calibri"/>
                        </a:rPr>
                        <a:t> </a:t>
                      </a:r>
                      <a:r>
                        <a:rPr dirty="0" sz="1200" spc="5">
                          <a:latin typeface="Calibri"/>
                          <a:cs typeface="Calibri"/>
                        </a:rPr>
                        <a:t>2023</a:t>
                      </a:r>
                      <a:endParaRPr sz="1200">
                        <a:latin typeface="Calibri"/>
                        <a:cs typeface="Calibri"/>
                      </a:endParaRPr>
                    </a:p>
                  </a:txBody>
                  <a:tcPr marL="0" marR="0" marB="0" marT="5080"/>
                </a:tc>
                <a:tc>
                  <a:txBody>
                    <a:bodyPr/>
                    <a:lstStyle/>
                    <a:p>
                      <a:pPr>
                        <a:lnSpc>
                          <a:spcPct val="100000"/>
                        </a:lnSpc>
                        <a:spcBef>
                          <a:spcPts val="45"/>
                        </a:spcBef>
                      </a:pPr>
                      <a:endParaRPr sz="1250">
                        <a:latin typeface="Times New Roman"/>
                        <a:cs typeface="Times New Roman"/>
                      </a:endParaRPr>
                    </a:p>
                    <a:p>
                      <a:pPr algn="r" marR="19685">
                        <a:lnSpc>
                          <a:spcPct val="100000"/>
                        </a:lnSpc>
                      </a:pPr>
                      <a:r>
                        <a:rPr dirty="0" sz="1200">
                          <a:latin typeface="Calibri"/>
                          <a:cs typeface="Calibri"/>
                        </a:rPr>
                        <a:t>$1,221,668.10</a:t>
                      </a:r>
                      <a:endParaRPr sz="1200">
                        <a:latin typeface="Calibri"/>
                        <a:cs typeface="Calibri"/>
                      </a:endParaRPr>
                    </a:p>
                  </a:txBody>
                  <a:tcPr marL="0" marR="0" marB="0" marT="5715">
                    <a:lnT w="13944">
                      <a:solidFill>
                        <a:srgbClr val="000000"/>
                      </a:solidFill>
                      <a:prstDash val="solid"/>
                    </a:lnT>
                    <a:lnB w="41833">
                      <a:solidFill>
                        <a:srgbClr val="000000"/>
                      </a:solidFill>
                      <a:prstDash val="solid"/>
                    </a:lnB>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03808" y="235427"/>
            <a:ext cx="5763260" cy="831215"/>
          </a:xfrm>
          <a:prstGeom prst="rect">
            <a:avLst/>
          </a:prstGeom>
        </p:spPr>
        <p:txBody>
          <a:bodyPr wrap="square" lIns="0" tIns="0" rIns="0" bIns="0" rtlCol="0" vert="horz">
            <a:spAutoFit/>
          </a:bodyPr>
          <a:lstStyle/>
          <a:p>
            <a:pPr marL="1158875" marR="5080" indent="-1146810">
              <a:lnSpc>
                <a:spcPct val="109800"/>
              </a:lnSpc>
            </a:pPr>
            <a:r>
              <a:rPr dirty="0" sz="2400" spc="-10" b="1">
                <a:latin typeface="Calibri"/>
                <a:cs typeface="Calibri"/>
              </a:rPr>
              <a:t>What barriers </a:t>
            </a:r>
            <a:r>
              <a:rPr dirty="0" sz="2400" b="1">
                <a:latin typeface="Calibri"/>
                <a:cs typeface="Calibri"/>
              </a:rPr>
              <a:t>do </a:t>
            </a:r>
            <a:r>
              <a:rPr dirty="0" sz="2400" spc="-10" b="1">
                <a:latin typeface="Calibri"/>
                <a:cs typeface="Calibri"/>
              </a:rPr>
              <a:t>we </a:t>
            </a:r>
            <a:r>
              <a:rPr dirty="0" sz="2400" spc="-5" b="1">
                <a:latin typeface="Calibri"/>
                <a:cs typeface="Calibri"/>
              </a:rPr>
              <a:t>need </a:t>
            </a:r>
            <a:r>
              <a:rPr dirty="0" sz="2400" spc="-15" b="1">
                <a:latin typeface="Calibri"/>
                <a:cs typeface="Calibri"/>
              </a:rPr>
              <a:t>to overcome </a:t>
            </a:r>
            <a:r>
              <a:rPr dirty="0" sz="2400" spc="-5" b="1">
                <a:latin typeface="Calibri"/>
                <a:cs typeface="Calibri"/>
              </a:rPr>
              <a:t>as </a:t>
            </a:r>
            <a:r>
              <a:rPr dirty="0" sz="2400" spc="-10" b="1">
                <a:latin typeface="Calibri"/>
                <a:cs typeface="Calibri"/>
              </a:rPr>
              <a:t>we  </a:t>
            </a:r>
            <a:r>
              <a:rPr dirty="0" sz="2400" spc="-5" b="1">
                <a:latin typeface="Calibri"/>
                <a:cs typeface="Calibri"/>
              </a:rPr>
              <a:t>look </a:t>
            </a:r>
            <a:r>
              <a:rPr dirty="0" sz="2400" spc="-15" b="1">
                <a:latin typeface="Calibri"/>
                <a:cs typeface="Calibri"/>
              </a:rPr>
              <a:t>to </a:t>
            </a:r>
            <a:r>
              <a:rPr dirty="0" sz="2400" spc="-5" b="1">
                <a:latin typeface="Calibri"/>
                <a:cs typeface="Calibri"/>
              </a:rPr>
              <a:t>add new</a:t>
            </a:r>
            <a:r>
              <a:rPr dirty="0" sz="2400" spc="-30" b="1">
                <a:latin typeface="Calibri"/>
                <a:cs typeface="Calibri"/>
              </a:rPr>
              <a:t> </a:t>
            </a:r>
            <a:r>
              <a:rPr dirty="0" sz="2400" spc="-10" b="1">
                <a:latin typeface="Calibri"/>
                <a:cs typeface="Calibri"/>
              </a:rPr>
              <a:t>members?</a:t>
            </a:r>
            <a:endParaRPr sz="2400">
              <a:latin typeface="Calibri"/>
              <a:cs typeface="Calibri"/>
            </a:endParaRPr>
          </a:p>
        </p:txBody>
      </p:sp>
      <p:graphicFrame>
        <p:nvGraphicFramePr>
          <p:cNvPr id="3" name="object 3"/>
          <p:cNvGraphicFramePr>
            <a:graphicFrameLocks noGrp="1"/>
          </p:cNvGraphicFramePr>
          <p:nvPr/>
        </p:nvGraphicFramePr>
        <p:xfrm>
          <a:off x="311670" y="4915674"/>
          <a:ext cx="7156450" cy="3683000"/>
        </p:xfrm>
        <a:graphic>
          <a:graphicData uri="http://schemas.openxmlformats.org/drawingml/2006/table">
            <a:tbl>
              <a:tblPr firstRow="1" bandRow="1">
                <a:tableStyleId>{2D5ABB26-0587-4C30-8999-92F81FD0307C}</a:tableStyleId>
              </a:tblPr>
              <a:tblGrid>
                <a:gridCol w="2070347"/>
                <a:gridCol w="5067300"/>
              </a:tblGrid>
              <a:tr h="199637">
                <a:tc>
                  <a:txBody>
                    <a:bodyPr/>
                    <a:lstStyle/>
                    <a:p>
                      <a:pPr algn="ctr" marL="5080">
                        <a:lnSpc>
                          <a:spcPct val="100000"/>
                        </a:lnSpc>
                        <a:spcBef>
                          <a:spcPts val="45"/>
                        </a:spcBef>
                      </a:pPr>
                      <a:r>
                        <a:rPr dirty="0" sz="1200" spc="-5">
                          <a:solidFill>
                            <a:srgbClr val="FFFFFF"/>
                          </a:solidFill>
                          <a:latin typeface="Arial"/>
                          <a:cs typeface="Arial"/>
                        </a:rPr>
                        <a:t>Frequency</a:t>
                      </a:r>
                      <a:endParaRPr sz="1200">
                        <a:latin typeface="Arial"/>
                        <a:cs typeface="Arial"/>
                      </a:endParaRPr>
                    </a:p>
                  </a:txBody>
                  <a:tcPr marL="0" marR="0" marB="0" marT="5715">
                    <a:lnR w="12192">
                      <a:solidFill>
                        <a:srgbClr val="E3ECF3"/>
                      </a:solidFill>
                      <a:prstDash val="solid"/>
                    </a:lnR>
                    <a:lnT w="12179">
                      <a:solidFill>
                        <a:srgbClr val="DEE2E6"/>
                      </a:solidFill>
                      <a:prstDash val="solid"/>
                    </a:lnT>
                    <a:lnB w="6096">
                      <a:solidFill>
                        <a:srgbClr val="000000"/>
                      </a:solidFill>
                      <a:prstDash val="solid"/>
                    </a:lnB>
                    <a:solidFill>
                      <a:srgbClr val="8593A3"/>
                    </a:solidFill>
                  </a:tcPr>
                </a:tc>
                <a:tc>
                  <a:txBody>
                    <a:bodyPr/>
                    <a:lstStyle/>
                    <a:p>
                      <a:pPr algn="ctr">
                        <a:lnSpc>
                          <a:spcPct val="100000"/>
                        </a:lnSpc>
                        <a:spcBef>
                          <a:spcPts val="45"/>
                        </a:spcBef>
                      </a:pPr>
                      <a:r>
                        <a:rPr dirty="0" sz="1200" spc="-5">
                          <a:solidFill>
                            <a:srgbClr val="FFFFFF"/>
                          </a:solidFill>
                          <a:latin typeface="Arial"/>
                          <a:cs typeface="Arial"/>
                        </a:rPr>
                        <a:t>Word</a:t>
                      </a:r>
                      <a:endParaRPr sz="1200">
                        <a:latin typeface="Arial"/>
                        <a:cs typeface="Arial"/>
                      </a:endParaRPr>
                    </a:p>
                  </a:txBody>
                  <a:tcPr marL="0" marR="0" marB="0" marT="5715">
                    <a:lnL w="12192">
                      <a:solidFill>
                        <a:srgbClr val="E3ECF3"/>
                      </a:solidFill>
                      <a:prstDash val="solid"/>
                    </a:lnL>
                    <a:lnT w="12179">
                      <a:solidFill>
                        <a:srgbClr val="DEE2E6"/>
                      </a:solidFill>
                      <a:prstDash val="solid"/>
                    </a:lnT>
                    <a:lnB w="6096">
                      <a:solidFill>
                        <a:srgbClr val="000000"/>
                      </a:solidFill>
                      <a:prstDash val="solid"/>
                    </a:lnB>
                    <a:solidFill>
                      <a:srgbClr val="8593A3"/>
                    </a:solidFill>
                  </a:tcPr>
                </a:tc>
              </a:tr>
              <a:tr h="197358">
                <a:tc>
                  <a:txBody>
                    <a:bodyPr/>
                    <a:lstStyle/>
                    <a:p>
                      <a:pPr algn="ctr">
                        <a:lnSpc>
                          <a:spcPts val="1375"/>
                        </a:lnSpc>
                      </a:pPr>
                      <a:r>
                        <a:rPr dirty="0" sz="1200" spc="-10">
                          <a:solidFill>
                            <a:srgbClr val="060011"/>
                          </a:solidFill>
                          <a:latin typeface="Arial"/>
                          <a:cs typeface="Arial"/>
                        </a:rPr>
                        <a:t>10</a:t>
                      </a:r>
                      <a:endParaRPr sz="1200">
                        <a:latin typeface="Arial"/>
                        <a:cs typeface="Arial"/>
                      </a:endParaRPr>
                    </a:p>
                  </a:txBody>
                  <a:tcPr marL="0" marR="0" marB="0" marT="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4135">
                        <a:lnSpc>
                          <a:spcPts val="1375"/>
                        </a:lnSpc>
                      </a:pPr>
                      <a:r>
                        <a:rPr dirty="0" sz="1200" spc="-5">
                          <a:solidFill>
                            <a:srgbClr val="060011"/>
                          </a:solidFill>
                          <a:latin typeface="Arial"/>
                          <a:cs typeface="Arial"/>
                        </a:rPr>
                        <a:t>lack of district</a:t>
                      </a:r>
                      <a:r>
                        <a:rPr dirty="0" sz="1200" spc="-35">
                          <a:solidFill>
                            <a:srgbClr val="060011"/>
                          </a:solidFill>
                          <a:latin typeface="Arial"/>
                          <a:cs typeface="Arial"/>
                        </a:rPr>
                        <a:t> </a:t>
                      </a:r>
                      <a:r>
                        <a:rPr dirty="0" sz="1200" spc="-5">
                          <a:solidFill>
                            <a:srgbClr val="060011"/>
                          </a:solidFill>
                          <a:latin typeface="Arial"/>
                          <a:cs typeface="Arial"/>
                        </a:rPr>
                        <a:t>support</a:t>
                      </a:r>
                      <a:endParaRPr sz="1200">
                        <a:latin typeface="Arial"/>
                        <a:cs typeface="Arial"/>
                      </a:endParaRPr>
                    </a:p>
                  </a:txBody>
                  <a:tcPr marL="0" marR="0" marB="0" marT="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196595">
                <a:tc>
                  <a:txBody>
                    <a:bodyPr/>
                    <a:lstStyle/>
                    <a:p>
                      <a:pPr algn="ctr">
                        <a:lnSpc>
                          <a:spcPts val="1370"/>
                        </a:lnSpc>
                      </a:pPr>
                      <a:r>
                        <a:rPr dirty="0" sz="1200">
                          <a:solidFill>
                            <a:srgbClr val="060011"/>
                          </a:solidFill>
                          <a:latin typeface="Arial"/>
                          <a:cs typeface="Arial"/>
                        </a:rPr>
                        <a:t>8</a:t>
                      </a:r>
                      <a:endParaRPr sz="1200">
                        <a:latin typeface="Arial"/>
                        <a:cs typeface="Arial"/>
                      </a:endParaRPr>
                    </a:p>
                  </a:txBody>
                  <a:tcPr marL="0" marR="0" marB="0" marT="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4135">
                        <a:lnSpc>
                          <a:spcPts val="1370"/>
                        </a:lnSpc>
                      </a:pPr>
                      <a:r>
                        <a:rPr dirty="0" sz="1200" spc="-5">
                          <a:solidFill>
                            <a:srgbClr val="060011"/>
                          </a:solidFill>
                          <a:latin typeface="Arial"/>
                          <a:cs typeface="Arial"/>
                        </a:rPr>
                        <a:t>time-constraints</a:t>
                      </a:r>
                      <a:endParaRPr sz="1200">
                        <a:latin typeface="Arial"/>
                        <a:cs typeface="Arial"/>
                      </a:endParaRPr>
                    </a:p>
                  </a:txBody>
                  <a:tcPr marL="0" marR="0" marB="0" marT="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196596">
                <a:tc>
                  <a:txBody>
                    <a:bodyPr/>
                    <a:lstStyle/>
                    <a:p>
                      <a:pPr algn="ctr">
                        <a:lnSpc>
                          <a:spcPts val="1370"/>
                        </a:lnSpc>
                      </a:pPr>
                      <a:r>
                        <a:rPr dirty="0" sz="1200">
                          <a:solidFill>
                            <a:srgbClr val="060011"/>
                          </a:solidFill>
                          <a:latin typeface="Arial"/>
                          <a:cs typeface="Arial"/>
                        </a:rPr>
                        <a:t>5</a:t>
                      </a:r>
                      <a:endParaRPr sz="1200">
                        <a:latin typeface="Arial"/>
                        <a:cs typeface="Arial"/>
                      </a:endParaRPr>
                    </a:p>
                  </a:txBody>
                  <a:tcPr marL="0" marR="0" marB="0" marT="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4135">
                        <a:lnSpc>
                          <a:spcPts val="1370"/>
                        </a:lnSpc>
                      </a:pPr>
                      <a:r>
                        <a:rPr dirty="0" sz="1200" spc="-10">
                          <a:solidFill>
                            <a:srgbClr val="060011"/>
                          </a:solidFill>
                          <a:latin typeface="Arial"/>
                          <a:cs typeface="Arial"/>
                        </a:rPr>
                        <a:t>none</a:t>
                      </a:r>
                      <a:endParaRPr sz="1200">
                        <a:latin typeface="Arial"/>
                        <a:cs typeface="Arial"/>
                      </a:endParaRPr>
                    </a:p>
                  </a:txBody>
                  <a:tcPr marL="0" marR="0" marB="0" marT="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197351">
                <a:tc>
                  <a:txBody>
                    <a:bodyPr/>
                    <a:lstStyle/>
                    <a:p>
                      <a:pPr algn="ctr">
                        <a:lnSpc>
                          <a:spcPts val="1375"/>
                        </a:lnSpc>
                      </a:pPr>
                      <a:r>
                        <a:rPr dirty="0" sz="1200">
                          <a:solidFill>
                            <a:srgbClr val="060011"/>
                          </a:solidFill>
                          <a:latin typeface="Arial"/>
                          <a:cs typeface="Arial"/>
                        </a:rPr>
                        <a:t>5</a:t>
                      </a:r>
                      <a:endParaRPr sz="1200">
                        <a:latin typeface="Arial"/>
                        <a:cs typeface="Arial"/>
                      </a:endParaRPr>
                    </a:p>
                  </a:txBody>
                  <a:tcPr marL="0" marR="0" marB="0" marT="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pPr marL="64135">
                        <a:lnSpc>
                          <a:spcPts val="1375"/>
                        </a:lnSpc>
                      </a:pPr>
                      <a:r>
                        <a:rPr dirty="0" sz="1200" spc="-5">
                          <a:solidFill>
                            <a:srgbClr val="060011"/>
                          </a:solidFill>
                          <a:latin typeface="Arial"/>
                          <a:cs typeface="Arial"/>
                        </a:rPr>
                        <a:t>cost</a:t>
                      </a:r>
                      <a:endParaRPr sz="1200">
                        <a:latin typeface="Arial"/>
                        <a:cs typeface="Arial"/>
                      </a:endParaRPr>
                    </a:p>
                  </a:txBody>
                  <a:tcPr marL="0" marR="0" marB="0" marT="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r>
              <a:tr h="196595">
                <a:tc>
                  <a:txBody>
                    <a:bodyPr/>
                    <a:lstStyle/>
                    <a:p>
                      <a:pPr algn="ctr">
                        <a:lnSpc>
                          <a:spcPts val="1370"/>
                        </a:lnSpc>
                      </a:pPr>
                      <a:r>
                        <a:rPr dirty="0" sz="1200">
                          <a:solidFill>
                            <a:srgbClr val="060011"/>
                          </a:solidFill>
                          <a:latin typeface="Arial"/>
                          <a:cs typeface="Arial"/>
                        </a:rPr>
                        <a:t>3</a:t>
                      </a:r>
                      <a:endParaRPr sz="1200">
                        <a:latin typeface="Arial"/>
                        <a:cs typeface="Arial"/>
                      </a:endParaRPr>
                    </a:p>
                  </a:txBody>
                  <a:tcPr marL="0" marR="0" marB="0" marT="0">
                    <a:lnL w="6108">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a:txBody>
                    <a:bodyPr/>
                    <a:lstStyle/>
                    <a:p>
                      <a:pPr marL="64135">
                        <a:lnSpc>
                          <a:spcPts val="1370"/>
                        </a:lnSpc>
                      </a:pPr>
                      <a:r>
                        <a:rPr dirty="0" sz="1200" spc="-5">
                          <a:solidFill>
                            <a:srgbClr val="060011"/>
                          </a:solidFill>
                          <a:latin typeface="Arial"/>
                          <a:cs typeface="Arial"/>
                        </a:rPr>
                        <a:t>find ways </a:t>
                      </a:r>
                      <a:r>
                        <a:rPr dirty="0" sz="1200">
                          <a:solidFill>
                            <a:srgbClr val="060011"/>
                          </a:solidFill>
                          <a:latin typeface="Arial"/>
                          <a:cs typeface="Arial"/>
                        </a:rPr>
                        <a:t>to </a:t>
                      </a:r>
                      <a:r>
                        <a:rPr dirty="0" sz="1200" spc="-5">
                          <a:solidFill>
                            <a:srgbClr val="060011"/>
                          </a:solidFill>
                          <a:latin typeface="Arial"/>
                          <a:cs typeface="Arial"/>
                        </a:rPr>
                        <a:t>reach aspiring</a:t>
                      </a:r>
                      <a:r>
                        <a:rPr dirty="0" sz="1200" spc="-15">
                          <a:solidFill>
                            <a:srgbClr val="060011"/>
                          </a:solidFill>
                          <a:latin typeface="Arial"/>
                          <a:cs typeface="Arial"/>
                        </a:rPr>
                        <a:t> </a:t>
                      </a:r>
                      <a:r>
                        <a:rPr dirty="0" sz="1200" spc="-5">
                          <a:solidFill>
                            <a:srgbClr val="060011"/>
                          </a:solidFill>
                          <a:latin typeface="Arial"/>
                          <a:cs typeface="Arial"/>
                        </a:rPr>
                        <a:t>principals</a:t>
                      </a:r>
                      <a:endParaRPr sz="1200">
                        <a:latin typeface="Arial"/>
                        <a:cs typeface="Arial"/>
                      </a:endParaRPr>
                    </a:p>
                  </a:txBody>
                  <a:tcPr marL="0" marR="0" marB="0" marT="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r>
              <a:tr h="387102">
                <a:tc>
                  <a:txBody>
                    <a:bodyPr/>
                    <a:lstStyle/>
                    <a:p>
                      <a:pPr algn="ctr">
                        <a:lnSpc>
                          <a:spcPts val="1370"/>
                        </a:lnSpc>
                      </a:pPr>
                      <a:r>
                        <a:rPr dirty="0" sz="1200">
                          <a:solidFill>
                            <a:srgbClr val="060011"/>
                          </a:solidFill>
                          <a:latin typeface="Arial"/>
                          <a:cs typeface="Arial"/>
                        </a:rPr>
                        <a:t>2</a:t>
                      </a:r>
                      <a:endParaRPr sz="1200">
                        <a:latin typeface="Arial"/>
                        <a:cs typeface="Arial"/>
                      </a:endParaRPr>
                    </a:p>
                  </a:txBody>
                  <a:tcPr marL="0" marR="0" marB="0" marT="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pPr marL="64135" marR="184785">
                        <a:lnSpc>
                          <a:spcPts val="1380"/>
                        </a:lnSpc>
                        <a:spcBef>
                          <a:spcPts val="20"/>
                        </a:spcBef>
                      </a:pPr>
                      <a:r>
                        <a:rPr dirty="0" sz="1200" spc="-5">
                          <a:solidFill>
                            <a:srgbClr val="060011"/>
                          </a:solidFill>
                          <a:latin typeface="Arial"/>
                          <a:cs typeface="Arial"/>
                        </a:rPr>
                        <a:t>representation in urban areas, explain benefits of joining, become more  inclusive, find ways </a:t>
                      </a:r>
                      <a:r>
                        <a:rPr dirty="0" sz="1200">
                          <a:solidFill>
                            <a:srgbClr val="060011"/>
                          </a:solidFill>
                          <a:latin typeface="Arial"/>
                          <a:cs typeface="Arial"/>
                        </a:rPr>
                        <a:t>to </a:t>
                      </a:r>
                      <a:r>
                        <a:rPr dirty="0" sz="1200" spc="-5">
                          <a:solidFill>
                            <a:srgbClr val="060011"/>
                          </a:solidFill>
                          <a:latin typeface="Arial"/>
                          <a:cs typeface="Arial"/>
                        </a:rPr>
                        <a:t>reach aspiring</a:t>
                      </a:r>
                      <a:r>
                        <a:rPr dirty="0" sz="1200" spc="20">
                          <a:solidFill>
                            <a:srgbClr val="060011"/>
                          </a:solidFill>
                          <a:latin typeface="Arial"/>
                          <a:cs typeface="Arial"/>
                        </a:rPr>
                        <a:t> </a:t>
                      </a:r>
                      <a:r>
                        <a:rPr dirty="0" sz="1200" spc="-5">
                          <a:solidFill>
                            <a:srgbClr val="060011"/>
                          </a:solidFill>
                          <a:latin typeface="Arial"/>
                          <a:cs typeface="Arial"/>
                        </a:rPr>
                        <a:t>principals</a:t>
                      </a:r>
                      <a:endParaRPr sz="1200">
                        <a:latin typeface="Arial"/>
                        <a:cs typeface="Arial"/>
                      </a:endParaRPr>
                    </a:p>
                  </a:txBody>
                  <a:tcPr marL="0" marR="0" marB="0" marT="254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r>
              <a:tr h="2102351">
                <a:tc>
                  <a:txBody>
                    <a:bodyPr/>
                    <a:lstStyle/>
                    <a:p>
                      <a:pPr algn="ctr">
                        <a:lnSpc>
                          <a:spcPts val="1375"/>
                        </a:lnSpc>
                      </a:pPr>
                      <a:r>
                        <a:rPr dirty="0" sz="1200">
                          <a:solidFill>
                            <a:srgbClr val="060011"/>
                          </a:solidFill>
                          <a:latin typeface="Arial"/>
                          <a:cs typeface="Arial"/>
                        </a:rPr>
                        <a:t>1</a:t>
                      </a:r>
                      <a:endParaRPr sz="1200">
                        <a:latin typeface="Arial"/>
                        <a:cs typeface="Arial"/>
                      </a:endParaRPr>
                    </a:p>
                  </a:txBody>
                  <a:tcPr marL="0" marR="0" marB="0" marT="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pPr marL="64135" marR="67310">
                        <a:lnSpc>
                          <a:spcPts val="1380"/>
                        </a:lnSpc>
                        <a:spcBef>
                          <a:spcPts val="30"/>
                        </a:spcBef>
                      </a:pPr>
                      <a:r>
                        <a:rPr dirty="0" sz="1200" spc="-5">
                          <a:solidFill>
                            <a:srgbClr val="060011"/>
                          </a:solidFill>
                          <a:latin typeface="Arial"/>
                          <a:cs typeface="Arial"/>
                        </a:rPr>
                        <a:t>getting the word out, reaching more district, conference space, showing  value of joining, consistency in award nomination process across all  regions, legal support, administrators are leaving the profession,  leadership politics, expand offerings </a:t>
                      </a:r>
                      <a:r>
                        <a:rPr dirty="0" sz="1200">
                          <a:solidFill>
                            <a:srgbClr val="060011"/>
                          </a:solidFill>
                          <a:latin typeface="Arial"/>
                          <a:cs typeface="Arial"/>
                        </a:rPr>
                        <a:t>to </a:t>
                      </a:r>
                      <a:r>
                        <a:rPr dirty="0" sz="1200" spc="-5">
                          <a:solidFill>
                            <a:srgbClr val="060011"/>
                          </a:solidFill>
                          <a:latin typeface="Arial"/>
                          <a:cs typeface="Arial"/>
                        </a:rPr>
                        <a:t>different locations, giving smaller  districts a voice, region geographically too large, more virtual meeting  options, create regional membership lists, empower regional leaders </a:t>
                      </a:r>
                      <a:r>
                        <a:rPr dirty="0" sz="1200">
                          <a:solidFill>
                            <a:srgbClr val="060011"/>
                          </a:solidFill>
                          <a:latin typeface="Arial"/>
                          <a:cs typeface="Arial"/>
                        </a:rPr>
                        <a:t>to  </a:t>
                      </a:r>
                      <a:r>
                        <a:rPr dirty="0" sz="1200" spc="-5">
                          <a:solidFill>
                            <a:srgbClr val="060011"/>
                          </a:solidFill>
                          <a:latin typeface="Arial"/>
                          <a:cs typeface="Arial"/>
                        </a:rPr>
                        <a:t>recruit new members, advertising methods, social media and high stress,  continue valuable PD offering, admin mental health, other associations,  making new members feel welcome, keeping track of changing admins,  creating mentorships through RPDC, reaching all members in all  locations</a:t>
                      </a:r>
                      <a:endParaRPr sz="1200">
                        <a:latin typeface="Arial"/>
                        <a:cs typeface="Arial"/>
                      </a:endParaRPr>
                    </a:p>
                  </a:txBody>
                  <a:tcPr marL="0" marR="0" marB="0" marT="381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r>
            </a:tbl>
          </a:graphicData>
        </a:graphic>
      </p:graphicFrame>
      <p:sp>
        <p:nvSpPr>
          <p:cNvPr id="4" name="object 4"/>
          <p:cNvSpPr/>
          <p:nvPr/>
        </p:nvSpPr>
        <p:spPr>
          <a:xfrm>
            <a:off x="628015" y="1273586"/>
            <a:ext cx="6515214" cy="3439789"/>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524500" y="5708916"/>
            <a:ext cx="891540" cy="186055"/>
          </a:xfrm>
          <a:custGeom>
            <a:avLst/>
            <a:gdLst/>
            <a:ahLst/>
            <a:cxnLst/>
            <a:rect l="l" t="t" r="r" b="b"/>
            <a:pathLst>
              <a:path w="891539" h="186054">
                <a:moveTo>
                  <a:pt x="0" y="185915"/>
                </a:moveTo>
                <a:lnTo>
                  <a:pt x="891539" y="185915"/>
                </a:lnTo>
                <a:lnTo>
                  <a:pt x="891539" y="0"/>
                </a:lnTo>
                <a:lnTo>
                  <a:pt x="0" y="0"/>
                </a:lnTo>
                <a:lnTo>
                  <a:pt x="0" y="185915"/>
                </a:lnTo>
                <a:close/>
              </a:path>
            </a:pathLst>
          </a:custGeom>
          <a:solidFill>
            <a:srgbClr val="FFFF00"/>
          </a:solidFill>
        </p:spPr>
        <p:txBody>
          <a:bodyPr wrap="square" lIns="0" tIns="0" rIns="0" bIns="0" rtlCol="0"/>
          <a:lstStyle/>
          <a:p/>
        </p:txBody>
      </p:sp>
      <p:sp>
        <p:nvSpPr>
          <p:cNvPr id="3" name="object 3"/>
          <p:cNvSpPr/>
          <p:nvPr/>
        </p:nvSpPr>
        <p:spPr>
          <a:xfrm>
            <a:off x="5524500" y="6766559"/>
            <a:ext cx="891540" cy="186055"/>
          </a:xfrm>
          <a:custGeom>
            <a:avLst/>
            <a:gdLst/>
            <a:ahLst/>
            <a:cxnLst/>
            <a:rect l="l" t="t" r="r" b="b"/>
            <a:pathLst>
              <a:path w="891539" h="186054">
                <a:moveTo>
                  <a:pt x="0" y="185928"/>
                </a:moveTo>
                <a:lnTo>
                  <a:pt x="891539" y="185928"/>
                </a:lnTo>
                <a:lnTo>
                  <a:pt x="891539" y="0"/>
                </a:lnTo>
                <a:lnTo>
                  <a:pt x="0" y="0"/>
                </a:lnTo>
                <a:lnTo>
                  <a:pt x="0" y="185928"/>
                </a:lnTo>
                <a:close/>
              </a:path>
            </a:pathLst>
          </a:custGeom>
          <a:solidFill>
            <a:srgbClr val="FFFF00"/>
          </a:solidFill>
        </p:spPr>
        <p:txBody>
          <a:bodyPr wrap="square" lIns="0" tIns="0" rIns="0" bIns="0" rtlCol="0"/>
          <a:lstStyle/>
          <a:p/>
        </p:txBody>
      </p:sp>
      <p:graphicFrame>
        <p:nvGraphicFramePr>
          <p:cNvPr id="4" name="object 4"/>
          <p:cNvGraphicFramePr>
            <a:graphicFrameLocks noGrp="1"/>
          </p:cNvGraphicFramePr>
          <p:nvPr/>
        </p:nvGraphicFramePr>
        <p:xfrm>
          <a:off x="817880" y="1754123"/>
          <a:ext cx="4034790" cy="875030"/>
        </p:xfrm>
        <a:graphic>
          <a:graphicData uri="http://schemas.openxmlformats.org/drawingml/2006/table">
            <a:tbl>
              <a:tblPr firstRow="1" bandRow="1">
                <a:tableStyleId>{2D5ABB26-0587-4C30-8999-92F81FD0307C}</a:tableStyleId>
              </a:tblPr>
              <a:tblGrid>
                <a:gridCol w="4034726"/>
              </a:tblGrid>
              <a:tr h="162305">
                <a:tc>
                  <a:txBody>
                    <a:bodyPr/>
                    <a:lstStyle/>
                    <a:p>
                      <a:pPr marL="127000">
                        <a:lnSpc>
                          <a:spcPts val="1050"/>
                        </a:lnSpc>
                      </a:pPr>
                      <a:r>
                        <a:rPr dirty="0" sz="1100" b="1" u="sng">
                          <a:latin typeface="Calibri"/>
                          <a:cs typeface="Calibri"/>
                        </a:rPr>
                        <a:t>Checking/Sweep Account (0.06% weighted average </a:t>
                      </a:r>
                      <a:r>
                        <a:rPr dirty="0" sz="1100" spc="-5" b="1" u="sng">
                          <a:latin typeface="Calibri"/>
                          <a:cs typeface="Calibri"/>
                        </a:rPr>
                        <a:t>interest</a:t>
                      </a:r>
                      <a:r>
                        <a:rPr dirty="0" sz="1100" spc="-25" b="1" u="sng">
                          <a:latin typeface="Calibri"/>
                          <a:cs typeface="Calibri"/>
                        </a:rPr>
                        <a:t> </a:t>
                      </a:r>
                      <a:r>
                        <a:rPr dirty="0" sz="1100" spc="-5" b="1" u="sng">
                          <a:latin typeface="Calibri"/>
                          <a:cs typeface="Calibri"/>
                        </a:rPr>
                        <a:t>rate)</a:t>
                      </a:r>
                      <a:endParaRPr sz="1100">
                        <a:latin typeface="Calibri"/>
                        <a:cs typeface="Calibri"/>
                      </a:endParaRPr>
                    </a:p>
                  </a:txBody>
                  <a:tcPr marL="0" marR="0" marB="0" marT="0"/>
                </a:tc>
              </a:tr>
              <a:tr h="184404">
                <a:tc>
                  <a:txBody>
                    <a:bodyPr/>
                    <a:lstStyle/>
                    <a:p>
                      <a:pPr marL="127000">
                        <a:lnSpc>
                          <a:spcPts val="1220"/>
                        </a:lnSpc>
                      </a:pPr>
                      <a:r>
                        <a:rPr dirty="0" sz="1100" spc="-5">
                          <a:latin typeface="Calibri"/>
                          <a:cs typeface="Calibri"/>
                        </a:rPr>
                        <a:t>Bank</a:t>
                      </a:r>
                      <a:r>
                        <a:rPr dirty="0" sz="1100" spc="-60">
                          <a:latin typeface="Calibri"/>
                          <a:cs typeface="Calibri"/>
                        </a:rPr>
                        <a:t> </a:t>
                      </a:r>
                      <a:r>
                        <a:rPr dirty="0" sz="1100" spc="-5">
                          <a:latin typeface="Calibri"/>
                          <a:cs typeface="Calibri"/>
                        </a:rPr>
                        <a:t>Balance</a:t>
                      </a:r>
                      <a:endParaRPr sz="1100">
                        <a:latin typeface="Calibri"/>
                        <a:cs typeface="Calibri"/>
                      </a:endParaRPr>
                    </a:p>
                  </a:txBody>
                  <a:tcPr marL="0" marR="0" marB="0" marT="0"/>
                </a:tc>
              </a:tr>
              <a:tr h="184403">
                <a:tc>
                  <a:txBody>
                    <a:bodyPr/>
                    <a:lstStyle/>
                    <a:p>
                      <a:pPr marL="127000">
                        <a:lnSpc>
                          <a:spcPts val="1220"/>
                        </a:lnSpc>
                      </a:pPr>
                      <a:r>
                        <a:rPr dirty="0" sz="1100" spc="-5">
                          <a:latin typeface="Calibri"/>
                          <a:cs typeface="Calibri"/>
                        </a:rPr>
                        <a:t>Outstanding</a:t>
                      </a:r>
                      <a:r>
                        <a:rPr dirty="0" sz="1100" spc="-60">
                          <a:latin typeface="Calibri"/>
                          <a:cs typeface="Calibri"/>
                        </a:rPr>
                        <a:t> </a:t>
                      </a:r>
                      <a:r>
                        <a:rPr dirty="0" sz="1100">
                          <a:latin typeface="Calibri"/>
                          <a:cs typeface="Calibri"/>
                        </a:rPr>
                        <a:t>Checks</a:t>
                      </a:r>
                      <a:endParaRPr sz="1100">
                        <a:latin typeface="Calibri"/>
                        <a:cs typeface="Calibri"/>
                      </a:endParaRPr>
                    </a:p>
                  </a:txBody>
                  <a:tcPr marL="0" marR="0" marB="0" marT="0"/>
                </a:tc>
              </a:tr>
              <a:tr h="182879">
                <a:tc>
                  <a:txBody>
                    <a:bodyPr/>
                    <a:lstStyle/>
                    <a:p>
                      <a:pPr marL="127000">
                        <a:lnSpc>
                          <a:spcPts val="1220"/>
                        </a:lnSpc>
                      </a:pPr>
                      <a:r>
                        <a:rPr dirty="0" sz="1100" spc="-5">
                          <a:latin typeface="Calibri"/>
                          <a:cs typeface="Calibri"/>
                        </a:rPr>
                        <a:t>Outstanding</a:t>
                      </a:r>
                      <a:r>
                        <a:rPr dirty="0" sz="1100" spc="-55">
                          <a:latin typeface="Calibri"/>
                          <a:cs typeface="Calibri"/>
                        </a:rPr>
                        <a:t> </a:t>
                      </a:r>
                      <a:r>
                        <a:rPr dirty="0" sz="1100">
                          <a:latin typeface="Calibri"/>
                          <a:cs typeface="Calibri"/>
                        </a:rPr>
                        <a:t>Deposits</a:t>
                      </a:r>
                      <a:endParaRPr sz="1100">
                        <a:latin typeface="Calibri"/>
                        <a:cs typeface="Calibri"/>
                      </a:endParaRPr>
                    </a:p>
                  </a:txBody>
                  <a:tcPr marL="0" marR="0" marB="0" marT="0"/>
                </a:tc>
              </a:tr>
              <a:tr h="160781">
                <a:tc>
                  <a:txBody>
                    <a:bodyPr/>
                    <a:lstStyle/>
                    <a:p>
                      <a:pPr marL="127000">
                        <a:lnSpc>
                          <a:spcPts val="1210"/>
                        </a:lnSpc>
                      </a:pPr>
                      <a:r>
                        <a:rPr dirty="0" sz="1100" spc="-5">
                          <a:latin typeface="Calibri"/>
                          <a:cs typeface="Calibri"/>
                        </a:rPr>
                        <a:t>Ending Balance April </a:t>
                      </a:r>
                      <a:r>
                        <a:rPr dirty="0" sz="1100">
                          <a:latin typeface="Calibri"/>
                          <a:cs typeface="Calibri"/>
                        </a:rPr>
                        <a:t>30,</a:t>
                      </a:r>
                      <a:r>
                        <a:rPr dirty="0" sz="1100" spc="-25">
                          <a:latin typeface="Calibri"/>
                          <a:cs typeface="Calibri"/>
                        </a:rPr>
                        <a:t> </a:t>
                      </a:r>
                      <a:r>
                        <a:rPr dirty="0" sz="1100">
                          <a:latin typeface="Calibri"/>
                          <a:cs typeface="Calibri"/>
                        </a:rPr>
                        <a:t>2023</a:t>
                      </a:r>
                      <a:endParaRPr sz="1100">
                        <a:latin typeface="Calibri"/>
                        <a:cs typeface="Calibri"/>
                      </a:endParaRPr>
                    </a:p>
                  </a:txBody>
                  <a:tcPr marL="0" marR="0" marB="0" marT="0"/>
                </a:tc>
              </a:tr>
            </a:tbl>
          </a:graphicData>
        </a:graphic>
      </p:graphicFrame>
      <p:graphicFrame>
        <p:nvGraphicFramePr>
          <p:cNvPr id="5" name="object 5"/>
          <p:cNvGraphicFramePr>
            <a:graphicFrameLocks noGrp="1"/>
          </p:cNvGraphicFramePr>
          <p:nvPr/>
        </p:nvGraphicFramePr>
        <p:xfrm>
          <a:off x="1645411" y="960500"/>
          <a:ext cx="4054475" cy="638810"/>
        </p:xfrm>
        <a:graphic>
          <a:graphicData uri="http://schemas.openxmlformats.org/drawingml/2006/table">
            <a:tbl>
              <a:tblPr firstRow="1" bandRow="1">
                <a:tableStyleId>{2D5ABB26-0587-4C30-8999-92F81FD0307C}</a:tableStyleId>
              </a:tblPr>
              <a:tblGrid>
                <a:gridCol w="4054049"/>
              </a:tblGrid>
              <a:tr h="204215">
                <a:tc>
                  <a:txBody>
                    <a:bodyPr/>
                    <a:lstStyle/>
                    <a:p>
                      <a:pPr algn="ctr">
                        <a:lnSpc>
                          <a:spcPts val="1335"/>
                        </a:lnSpc>
                      </a:pPr>
                      <a:r>
                        <a:rPr dirty="0" sz="1400" spc="-5">
                          <a:latin typeface="Calibri"/>
                          <a:cs typeface="Calibri"/>
                        </a:rPr>
                        <a:t>Reconciliation</a:t>
                      </a:r>
                      <a:r>
                        <a:rPr dirty="0" sz="1400" spc="-55">
                          <a:latin typeface="Calibri"/>
                          <a:cs typeface="Calibri"/>
                        </a:rPr>
                        <a:t> </a:t>
                      </a:r>
                      <a:r>
                        <a:rPr dirty="0" sz="1400" spc="-5">
                          <a:latin typeface="Calibri"/>
                          <a:cs typeface="Calibri"/>
                        </a:rPr>
                        <a:t>Statement</a:t>
                      </a:r>
                      <a:endParaRPr sz="1400">
                        <a:latin typeface="Calibri"/>
                        <a:cs typeface="Calibri"/>
                      </a:endParaRPr>
                    </a:p>
                  </a:txBody>
                  <a:tcPr marL="0" marR="0" marB="0" marT="0"/>
                </a:tc>
              </a:tr>
              <a:tr h="230123">
                <a:tc>
                  <a:txBody>
                    <a:bodyPr/>
                    <a:lstStyle/>
                    <a:p>
                      <a:pPr algn="ctr">
                        <a:lnSpc>
                          <a:spcPts val="1535"/>
                        </a:lnSpc>
                      </a:pPr>
                      <a:r>
                        <a:rPr dirty="0" sz="1400" spc="-5">
                          <a:latin typeface="Calibri"/>
                          <a:cs typeface="Calibri"/>
                        </a:rPr>
                        <a:t>Missouri Association </a:t>
                      </a:r>
                      <a:r>
                        <a:rPr dirty="0" sz="1400">
                          <a:latin typeface="Calibri"/>
                          <a:cs typeface="Calibri"/>
                        </a:rPr>
                        <a:t>of </a:t>
                      </a:r>
                      <a:r>
                        <a:rPr dirty="0" sz="1400" spc="-5">
                          <a:latin typeface="Calibri"/>
                          <a:cs typeface="Calibri"/>
                        </a:rPr>
                        <a:t>Elementary School</a:t>
                      </a:r>
                      <a:r>
                        <a:rPr dirty="0" sz="1400" spc="45">
                          <a:latin typeface="Calibri"/>
                          <a:cs typeface="Calibri"/>
                        </a:rPr>
                        <a:t> </a:t>
                      </a:r>
                      <a:r>
                        <a:rPr dirty="0" sz="1400" spc="-5">
                          <a:latin typeface="Calibri"/>
                          <a:cs typeface="Calibri"/>
                        </a:rPr>
                        <a:t>Principals</a:t>
                      </a:r>
                      <a:endParaRPr sz="1400">
                        <a:latin typeface="Calibri"/>
                        <a:cs typeface="Calibri"/>
                      </a:endParaRPr>
                    </a:p>
                  </a:txBody>
                  <a:tcPr marL="0" marR="0" marB="0" marT="0"/>
                </a:tc>
              </a:tr>
              <a:tr h="204215">
                <a:tc>
                  <a:txBody>
                    <a:bodyPr/>
                    <a:lstStyle/>
                    <a:p>
                      <a:pPr algn="ctr">
                        <a:lnSpc>
                          <a:spcPts val="1535"/>
                        </a:lnSpc>
                      </a:pPr>
                      <a:r>
                        <a:rPr dirty="0" sz="1400" spc="-5">
                          <a:latin typeface="Calibri"/>
                          <a:cs typeface="Calibri"/>
                        </a:rPr>
                        <a:t>May 31,</a:t>
                      </a:r>
                      <a:r>
                        <a:rPr dirty="0" sz="1400" spc="-80">
                          <a:latin typeface="Calibri"/>
                          <a:cs typeface="Calibri"/>
                        </a:rPr>
                        <a:t> </a:t>
                      </a:r>
                      <a:r>
                        <a:rPr dirty="0" sz="1400" spc="-5">
                          <a:latin typeface="Calibri"/>
                          <a:cs typeface="Calibri"/>
                        </a:rPr>
                        <a:t>2023</a:t>
                      </a:r>
                      <a:endParaRPr sz="1400">
                        <a:latin typeface="Calibri"/>
                        <a:cs typeface="Calibri"/>
                      </a:endParaRPr>
                    </a:p>
                  </a:txBody>
                  <a:tcPr marL="0" marR="0" marB="0" marT="0"/>
                </a:tc>
              </a:tr>
            </a:tbl>
          </a:graphicData>
        </a:graphic>
      </p:graphicFrame>
      <p:sp>
        <p:nvSpPr>
          <p:cNvPr id="6" name="object 6"/>
          <p:cNvSpPr/>
          <p:nvPr/>
        </p:nvSpPr>
        <p:spPr>
          <a:xfrm>
            <a:off x="6414509" y="2851404"/>
            <a:ext cx="0" cy="4290060"/>
          </a:xfrm>
          <a:custGeom>
            <a:avLst/>
            <a:gdLst/>
            <a:ahLst/>
            <a:cxnLst/>
            <a:rect l="l" t="t" r="r" b="b"/>
            <a:pathLst>
              <a:path w="0" h="4290059">
                <a:moveTo>
                  <a:pt x="0" y="0"/>
                </a:moveTo>
                <a:lnTo>
                  <a:pt x="0" y="4290060"/>
                </a:lnTo>
              </a:path>
            </a:pathLst>
          </a:custGeom>
          <a:ln w="12179">
            <a:solidFill>
              <a:srgbClr val="000000"/>
            </a:solidFill>
          </a:ln>
        </p:spPr>
        <p:txBody>
          <a:bodyPr wrap="square" lIns="0" tIns="0" rIns="0" bIns="0" rtlCol="0"/>
          <a:lstStyle/>
          <a:p/>
        </p:txBody>
      </p:sp>
      <p:graphicFrame>
        <p:nvGraphicFramePr>
          <p:cNvPr id="7" name="object 7"/>
          <p:cNvGraphicFramePr>
            <a:graphicFrameLocks noGrp="1"/>
          </p:cNvGraphicFramePr>
          <p:nvPr/>
        </p:nvGraphicFramePr>
        <p:xfrm>
          <a:off x="5524500" y="1938527"/>
          <a:ext cx="891540" cy="731520"/>
        </p:xfrm>
        <a:graphic>
          <a:graphicData uri="http://schemas.openxmlformats.org/drawingml/2006/table">
            <a:tbl>
              <a:tblPr firstRow="1" bandRow="1">
                <a:tableStyleId>{2D5ABB26-0587-4C30-8999-92F81FD0307C}</a:tableStyleId>
              </a:tblPr>
              <a:tblGrid>
                <a:gridCol w="891539"/>
              </a:tblGrid>
              <a:tr h="162305">
                <a:tc>
                  <a:txBody>
                    <a:bodyPr/>
                    <a:lstStyle/>
                    <a:p>
                      <a:pPr algn="r" marR="17780">
                        <a:lnSpc>
                          <a:spcPts val="1050"/>
                        </a:lnSpc>
                      </a:pPr>
                      <a:r>
                        <a:rPr dirty="0" sz="1100">
                          <a:latin typeface="Calibri"/>
                          <a:cs typeface="Calibri"/>
                        </a:rPr>
                        <a:t>$454,343</a:t>
                      </a:r>
                      <a:r>
                        <a:rPr dirty="0" sz="1100" spc="-5">
                          <a:latin typeface="Calibri"/>
                          <a:cs typeface="Calibri"/>
                        </a:rPr>
                        <a:t>.</a:t>
                      </a:r>
                      <a:r>
                        <a:rPr dirty="0" sz="1100">
                          <a:latin typeface="Calibri"/>
                          <a:cs typeface="Calibri"/>
                        </a:rPr>
                        <a:t>95</a:t>
                      </a:r>
                      <a:endParaRPr sz="1100">
                        <a:latin typeface="Calibri"/>
                        <a:cs typeface="Calibri"/>
                      </a:endParaRPr>
                    </a:p>
                  </a:txBody>
                  <a:tcPr marL="0" marR="0" marB="0" marT="0"/>
                </a:tc>
              </a:tr>
              <a:tr h="184403">
                <a:tc>
                  <a:txBody>
                    <a:bodyPr/>
                    <a:lstStyle/>
                    <a:p>
                      <a:pPr algn="r" marR="17780">
                        <a:lnSpc>
                          <a:spcPts val="1220"/>
                        </a:lnSpc>
                      </a:pPr>
                      <a:r>
                        <a:rPr dirty="0" sz="1100">
                          <a:latin typeface="Calibri"/>
                          <a:cs typeface="Calibri"/>
                        </a:rPr>
                        <a:t>$9,600</a:t>
                      </a:r>
                      <a:r>
                        <a:rPr dirty="0" sz="1100" spc="-5">
                          <a:latin typeface="Calibri"/>
                          <a:cs typeface="Calibri"/>
                        </a:rPr>
                        <a:t>.</a:t>
                      </a:r>
                      <a:r>
                        <a:rPr dirty="0" sz="1100">
                          <a:latin typeface="Calibri"/>
                          <a:cs typeface="Calibri"/>
                        </a:rPr>
                        <a:t>00</a:t>
                      </a:r>
                      <a:endParaRPr sz="1100">
                        <a:latin typeface="Calibri"/>
                        <a:cs typeface="Calibri"/>
                      </a:endParaRPr>
                    </a:p>
                  </a:txBody>
                  <a:tcPr marL="0" marR="0" marB="0" marT="0"/>
                </a:tc>
              </a:tr>
              <a:tr h="182880">
                <a:tc>
                  <a:txBody>
                    <a:bodyPr/>
                    <a:lstStyle/>
                    <a:p>
                      <a:pPr algn="r" marR="17780">
                        <a:lnSpc>
                          <a:spcPts val="1220"/>
                        </a:lnSpc>
                        <a:tabLst>
                          <a:tab pos="543560" algn="l"/>
                        </a:tabLst>
                      </a:pPr>
                      <a:r>
                        <a:rPr dirty="0" sz="1100" u="sng">
                          <a:latin typeface="Calibri"/>
                          <a:cs typeface="Calibri"/>
                        </a:rPr>
                        <a:t> </a:t>
                      </a:r>
                      <a:r>
                        <a:rPr dirty="0" sz="1100" u="sng">
                          <a:latin typeface="Calibri"/>
                          <a:cs typeface="Calibri"/>
                        </a:rPr>
                        <a:t>	</a:t>
                      </a:r>
                      <a:r>
                        <a:rPr dirty="0" sz="1100" u="sng">
                          <a:latin typeface="Calibri"/>
                          <a:cs typeface="Calibri"/>
                        </a:rPr>
                        <a:t>$0</a:t>
                      </a:r>
                      <a:r>
                        <a:rPr dirty="0" sz="1100" spc="-5" u="sng">
                          <a:latin typeface="Calibri"/>
                          <a:cs typeface="Calibri"/>
                        </a:rPr>
                        <a:t>.</a:t>
                      </a:r>
                      <a:r>
                        <a:rPr dirty="0" sz="1100" u="sng">
                          <a:latin typeface="Calibri"/>
                          <a:cs typeface="Calibri"/>
                        </a:rPr>
                        <a:t>00</a:t>
                      </a:r>
                      <a:endParaRPr sz="1100">
                        <a:latin typeface="Calibri"/>
                        <a:cs typeface="Calibri"/>
                      </a:endParaRPr>
                    </a:p>
                  </a:txBody>
                  <a:tcPr marL="0" marR="0" marB="0" marT="0"/>
                </a:tc>
              </a:tr>
              <a:tr h="195833">
                <a:tc>
                  <a:txBody>
                    <a:bodyPr/>
                    <a:lstStyle/>
                    <a:p>
                      <a:pPr algn="r" marR="17780">
                        <a:lnSpc>
                          <a:spcPts val="1210"/>
                        </a:lnSpc>
                      </a:pPr>
                      <a:r>
                        <a:rPr dirty="0" sz="1100" u="sng">
                          <a:latin typeface="Calibri"/>
                          <a:cs typeface="Calibri"/>
                        </a:rPr>
                        <a:t> </a:t>
                      </a:r>
                      <a:r>
                        <a:rPr dirty="0" sz="1100" u="sng">
                          <a:latin typeface="Calibri"/>
                          <a:cs typeface="Calibri"/>
                        </a:rPr>
                        <a:t>   </a:t>
                      </a:r>
                      <a:r>
                        <a:rPr dirty="0" sz="1100" spc="-60" u="sng">
                          <a:latin typeface="Calibri"/>
                          <a:cs typeface="Calibri"/>
                        </a:rPr>
                        <a:t> </a:t>
                      </a:r>
                      <a:r>
                        <a:rPr dirty="0" sz="1100" u="sng">
                          <a:latin typeface="Calibri"/>
                          <a:cs typeface="Calibri"/>
                        </a:rPr>
                        <a:t>$444,743</a:t>
                      </a:r>
                      <a:r>
                        <a:rPr dirty="0" sz="1100" spc="-5" u="sng">
                          <a:latin typeface="Calibri"/>
                          <a:cs typeface="Calibri"/>
                        </a:rPr>
                        <a:t>.</a:t>
                      </a:r>
                      <a:r>
                        <a:rPr dirty="0" sz="1100" u="sng">
                          <a:latin typeface="Calibri"/>
                          <a:cs typeface="Calibri"/>
                        </a:rPr>
                        <a:t>95</a:t>
                      </a:r>
                      <a:endParaRPr sz="1100">
                        <a:latin typeface="Calibri"/>
                        <a:cs typeface="Calibri"/>
                      </a:endParaRPr>
                    </a:p>
                  </a:txBody>
                  <a:tcPr marL="0" marR="0" marB="0" marT="0">
                    <a:lnB w="12192">
                      <a:solidFill>
                        <a:srgbClr val="000000"/>
                      </a:solidFill>
                      <a:prstDash val="solid"/>
                    </a:lnB>
                  </a:tcPr>
                </a:tc>
              </a:tr>
            </a:tbl>
          </a:graphicData>
        </a:graphic>
      </p:graphicFrame>
      <p:sp>
        <p:nvSpPr>
          <p:cNvPr id="8" name="object 8"/>
          <p:cNvSpPr/>
          <p:nvPr/>
        </p:nvSpPr>
        <p:spPr>
          <a:xfrm>
            <a:off x="5524500" y="4651247"/>
            <a:ext cx="896619" cy="0"/>
          </a:xfrm>
          <a:custGeom>
            <a:avLst/>
            <a:gdLst/>
            <a:ahLst/>
            <a:cxnLst/>
            <a:rect l="l" t="t" r="r" b="b"/>
            <a:pathLst>
              <a:path w="896620" h="0">
                <a:moveTo>
                  <a:pt x="0" y="0"/>
                </a:moveTo>
                <a:lnTo>
                  <a:pt x="896112" y="0"/>
                </a:lnTo>
              </a:path>
            </a:pathLst>
          </a:custGeom>
          <a:ln w="12191">
            <a:solidFill>
              <a:srgbClr val="000000"/>
            </a:solidFill>
          </a:ln>
        </p:spPr>
        <p:txBody>
          <a:bodyPr wrap="square" lIns="0" tIns="0" rIns="0" bIns="0" rtlCol="0"/>
          <a:lstStyle/>
          <a:p/>
        </p:txBody>
      </p:sp>
      <p:sp>
        <p:nvSpPr>
          <p:cNvPr id="9" name="object 9"/>
          <p:cNvSpPr/>
          <p:nvPr/>
        </p:nvSpPr>
        <p:spPr>
          <a:xfrm>
            <a:off x="5524500" y="5702808"/>
            <a:ext cx="896619" cy="12700"/>
          </a:xfrm>
          <a:custGeom>
            <a:avLst/>
            <a:gdLst/>
            <a:ahLst/>
            <a:cxnLst/>
            <a:rect l="l" t="t" r="r" b="b"/>
            <a:pathLst>
              <a:path w="896620" h="12700">
                <a:moveTo>
                  <a:pt x="0" y="12192"/>
                </a:moveTo>
                <a:lnTo>
                  <a:pt x="896112" y="12192"/>
                </a:lnTo>
                <a:lnTo>
                  <a:pt x="896112" y="0"/>
                </a:lnTo>
                <a:lnTo>
                  <a:pt x="0" y="0"/>
                </a:lnTo>
                <a:lnTo>
                  <a:pt x="0" y="12192"/>
                </a:lnTo>
                <a:close/>
              </a:path>
            </a:pathLst>
          </a:custGeom>
          <a:solidFill>
            <a:srgbClr val="000000"/>
          </a:solidFill>
        </p:spPr>
        <p:txBody>
          <a:bodyPr wrap="square" lIns="0" tIns="0" rIns="0" bIns="0" rtlCol="0"/>
          <a:lstStyle/>
          <a:p/>
        </p:txBody>
      </p:sp>
      <p:sp>
        <p:nvSpPr>
          <p:cNvPr id="10" name="object 10"/>
          <p:cNvSpPr/>
          <p:nvPr/>
        </p:nvSpPr>
        <p:spPr>
          <a:xfrm>
            <a:off x="4439411" y="6582156"/>
            <a:ext cx="1981200" cy="0"/>
          </a:xfrm>
          <a:custGeom>
            <a:avLst/>
            <a:gdLst/>
            <a:ahLst/>
            <a:cxnLst/>
            <a:rect l="l" t="t" r="r" b="b"/>
            <a:pathLst>
              <a:path w="1981200" h="0">
                <a:moveTo>
                  <a:pt x="0" y="0"/>
                </a:moveTo>
                <a:lnTo>
                  <a:pt x="1981200" y="0"/>
                </a:lnTo>
              </a:path>
            </a:pathLst>
          </a:custGeom>
          <a:ln w="12191">
            <a:solidFill>
              <a:srgbClr val="000000"/>
            </a:solidFill>
          </a:ln>
        </p:spPr>
        <p:txBody>
          <a:bodyPr wrap="square" lIns="0" tIns="0" rIns="0" bIns="0" rtlCol="0"/>
          <a:lstStyle/>
          <a:p/>
        </p:txBody>
      </p:sp>
      <p:graphicFrame>
        <p:nvGraphicFramePr>
          <p:cNvPr id="11" name="object 11"/>
          <p:cNvGraphicFramePr>
            <a:graphicFrameLocks noGrp="1"/>
          </p:cNvGraphicFramePr>
          <p:nvPr/>
        </p:nvGraphicFramePr>
        <p:xfrm>
          <a:off x="914400" y="2839211"/>
          <a:ext cx="5500370" cy="4302760"/>
        </p:xfrm>
        <a:graphic>
          <a:graphicData uri="http://schemas.openxmlformats.org/drawingml/2006/table">
            <a:tbl>
              <a:tblPr firstRow="1" bandRow="1">
                <a:tableStyleId>{2D5ABB26-0587-4C30-8999-92F81FD0307C}</a:tableStyleId>
              </a:tblPr>
              <a:tblGrid>
                <a:gridCol w="4604004"/>
                <a:gridCol w="890009"/>
              </a:tblGrid>
              <a:tr h="195834">
                <a:tc gridSpan="2">
                  <a:txBody>
                    <a:bodyPr/>
                    <a:lstStyle/>
                    <a:p>
                      <a:pPr marL="17780">
                        <a:lnSpc>
                          <a:spcPts val="1265"/>
                        </a:lnSpc>
                      </a:pPr>
                      <a:r>
                        <a:rPr dirty="0" sz="1100" b="1" u="sng">
                          <a:latin typeface="Calibri"/>
                          <a:cs typeface="Calibri"/>
                        </a:rPr>
                        <a:t>Prime Advantage Account </a:t>
                      </a:r>
                      <a:r>
                        <a:rPr dirty="0" sz="1100" spc="-5" b="1" u="sng">
                          <a:latin typeface="Calibri"/>
                          <a:cs typeface="Calibri"/>
                        </a:rPr>
                        <a:t>No. </a:t>
                      </a:r>
                      <a:r>
                        <a:rPr dirty="0" sz="1100" b="1" u="sng">
                          <a:latin typeface="Calibri"/>
                          <a:cs typeface="Calibri"/>
                        </a:rPr>
                        <a:t>000485052 (0.05% rate </a:t>
                      </a:r>
                      <a:r>
                        <a:rPr dirty="0" sz="1100" spc="-5" b="1" u="sng">
                          <a:latin typeface="Calibri"/>
                          <a:cs typeface="Calibri"/>
                        </a:rPr>
                        <a:t>of</a:t>
                      </a:r>
                      <a:r>
                        <a:rPr dirty="0" sz="1100" spc="-25" b="1" u="sng">
                          <a:latin typeface="Calibri"/>
                          <a:cs typeface="Calibri"/>
                        </a:rPr>
                        <a:t> </a:t>
                      </a:r>
                      <a:r>
                        <a:rPr dirty="0" sz="1100" b="1" u="sng">
                          <a:latin typeface="Calibri"/>
                          <a:cs typeface="Calibri"/>
                        </a:rPr>
                        <a:t>interest)</a:t>
                      </a:r>
                      <a:endParaRPr sz="1100">
                        <a:latin typeface="Calibri"/>
                        <a:cs typeface="Calibri"/>
                      </a:endParaRPr>
                    </a:p>
                  </a:txBody>
                  <a:tcPr marL="0" marR="0" marB="0" marT="0">
                    <a:lnL w="12191">
                      <a:solidFill>
                        <a:srgbClr val="000000"/>
                      </a:solidFill>
                      <a:prstDash val="solid"/>
                    </a:lnL>
                    <a:lnT w="12192">
                      <a:solidFill>
                        <a:srgbClr val="000000"/>
                      </a:solidFill>
                      <a:prstDash val="solid"/>
                    </a:lnT>
                  </a:tcPr>
                </a:tc>
                <a:tc hMerge="1">
                  <a:txBody>
                    <a:bodyPr/>
                    <a:lstStyle/>
                    <a:p>
                      <a:pPr/>
                    </a:p>
                  </a:txBody>
                  <a:tcPr marL="0" marR="0" marB="0" marT="0"/>
                </a:tc>
              </a:tr>
              <a:tr h="184403">
                <a:tc>
                  <a:txBody>
                    <a:bodyPr/>
                    <a:lstStyle/>
                    <a:p>
                      <a:pPr marL="17780">
                        <a:lnSpc>
                          <a:spcPts val="1220"/>
                        </a:lnSpc>
                      </a:pPr>
                      <a:r>
                        <a:rPr dirty="0" sz="1100" spc="-5">
                          <a:latin typeface="Calibri"/>
                          <a:cs typeface="Calibri"/>
                        </a:rPr>
                        <a:t>Bank Balance</a:t>
                      </a:r>
                      <a:r>
                        <a:rPr dirty="0" sz="1100" spc="-25">
                          <a:latin typeface="Calibri"/>
                          <a:cs typeface="Calibri"/>
                        </a:rPr>
                        <a:t> </a:t>
                      </a:r>
                      <a:r>
                        <a:rPr dirty="0" sz="1100">
                          <a:latin typeface="Calibri"/>
                          <a:cs typeface="Calibri"/>
                        </a:rPr>
                        <a:t>5/31/2023</a:t>
                      </a:r>
                      <a:endParaRPr sz="1100">
                        <a:latin typeface="Calibri"/>
                        <a:cs typeface="Calibri"/>
                      </a:endParaRPr>
                    </a:p>
                  </a:txBody>
                  <a:tcPr marL="0" marR="0" marB="0" marT="0">
                    <a:lnL w="12191">
                      <a:solidFill>
                        <a:srgbClr val="000000"/>
                      </a:solidFill>
                      <a:prstDash val="solid"/>
                    </a:lnL>
                  </a:tcPr>
                </a:tc>
                <a:tc>
                  <a:txBody>
                    <a:bodyPr/>
                    <a:lstStyle/>
                    <a:p>
                      <a:pPr algn="r" marR="16510">
                        <a:lnSpc>
                          <a:spcPts val="1220"/>
                        </a:lnSpc>
                      </a:pPr>
                      <a:r>
                        <a:rPr dirty="0" sz="1100">
                          <a:latin typeface="Calibri"/>
                          <a:cs typeface="Calibri"/>
                        </a:rPr>
                        <a:t>$1,502</a:t>
                      </a:r>
                      <a:r>
                        <a:rPr dirty="0" sz="1100" spc="-5">
                          <a:latin typeface="Calibri"/>
                          <a:cs typeface="Calibri"/>
                        </a:rPr>
                        <a:t>.</a:t>
                      </a:r>
                      <a:r>
                        <a:rPr dirty="0" sz="1100">
                          <a:latin typeface="Calibri"/>
                          <a:cs typeface="Calibri"/>
                        </a:rPr>
                        <a:t>66</a:t>
                      </a:r>
                      <a:endParaRPr sz="1100">
                        <a:latin typeface="Calibri"/>
                        <a:cs typeface="Calibri"/>
                      </a:endParaRPr>
                    </a:p>
                  </a:txBody>
                  <a:tcPr marL="0" marR="0" marB="0" marT="0"/>
                </a:tc>
              </a:tr>
              <a:tr h="184403">
                <a:tc>
                  <a:txBody>
                    <a:bodyPr/>
                    <a:lstStyle/>
                    <a:p>
                      <a:pPr marL="17780">
                        <a:lnSpc>
                          <a:spcPts val="1220"/>
                        </a:lnSpc>
                      </a:pPr>
                      <a:r>
                        <a:rPr dirty="0" sz="1100" spc="-5">
                          <a:latin typeface="Calibri"/>
                          <a:cs typeface="Calibri"/>
                        </a:rPr>
                        <a:t>Interest</a:t>
                      </a:r>
                      <a:endParaRPr sz="1100">
                        <a:latin typeface="Calibri"/>
                        <a:cs typeface="Calibri"/>
                      </a:endParaRPr>
                    </a:p>
                  </a:txBody>
                  <a:tcPr marL="0" marR="0" marB="0" marT="0">
                    <a:lnL w="12191">
                      <a:solidFill>
                        <a:srgbClr val="000000"/>
                      </a:solidFill>
                      <a:prstDash val="solid"/>
                    </a:lnL>
                  </a:tcPr>
                </a:tc>
                <a:tc>
                  <a:txBody>
                    <a:bodyPr/>
                    <a:lstStyle/>
                    <a:p>
                      <a:pPr algn="r" marR="16510">
                        <a:lnSpc>
                          <a:spcPts val="1220"/>
                        </a:lnSpc>
                      </a:pPr>
                      <a:r>
                        <a:rPr dirty="0" sz="1100">
                          <a:latin typeface="Calibri"/>
                          <a:cs typeface="Calibri"/>
                        </a:rPr>
                        <a:t>$0</a:t>
                      </a:r>
                      <a:r>
                        <a:rPr dirty="0" sz="1100" spc="-5">
                          <a:latin typeface="Calibri"/>
                          <a:cs typeface="Calibri"/>
                        </a:rPr>
                        <a:t>.</a:t>
                      </a:r>
                      <a:r>
                        <a:rPr dirty="0" sz="1100">
                          <a:latin typeface="Calibri"/>
                          <a:cs typeface="Calibri"/>
                        </a:rPr>
                        <a:t>06</a:t>
                      </a:r>
                      <a:endParaRPr sz="1100">
                        <a:latin typeface="Calibri"/>
                        <a:cs typeface="Calibri"/>
                      </a:endParaRPr>
                    </a:p>
                  </a:txBody>
                  <a:tcPr marL="0" marR="0" marB="0" marT="0"/>
                </a:tc>
              </a:tr>
              <a:tr h="172973">
                <a:tc>
                  <a:txBody>
                    <a:bodyPr/>
                    <a:lstStyle/>
                    <a:p>
                      <a:pPr marL="17780">
                        <a:lnSpc>
                          <a:spcPts val="1220"/>
                        </a:lnSpc>
                      </a:pPr>
                      <a:r>
                        <a:rPr dirty="0" sz="1100" spc="-5">
                          <a:latin typeface="Calibri"/>
                          <a:cs typeface="Calibri"/>
                        </a:rPr>
                        <a:t>Transferred </a:t>
                      </a:r>
                      <a:r>
                        <a:rPr dirty="0" sz="1100">
                          <a:latin typeface="Calibri"/>
                          <a:cs typeface="Calibri"/>
                        </a:rPr>
                        <a:t>to </a:t>
                      </a:r>
                      <a:r>
                        <a:rPr dirty="0" sz="1100" spc="-5">
                          <a:latin typeface="Calibri"/>
                          <a:cs typeface="Calibri"/>
                        </a:rPr>
                        <a:t>Checking</a:t>
                      </a:r>
                      <a:r>
                        <a:rPr dirty="0" sz="1100" spc="-15">
                          <a:latin typeface="Calibri"/>
                          <a:cs typeface="Calibri"/>
                        </a:rPr>
                        <a:t> </a:t>
                      </a:r>
                      <a:r>
                        <a:rPr dirty="0" sz="1100">
                          <a:latin typeface="Calibri"/>
                          <a:cs typeface="Calibri"/>
                        </a:rPr>
                        <a:t>Account</a:t>
                      </a:r>
                      <a:endParaRPr sz="1100">
                        <a:latin typeface="Calibri"/>
                        <a:cs typeface="Calibri"/>
                      </a:endParaRPr>
                    </a:p>
                  </a:txBody>
                  <a:tcPr marL="0" marR="0" marB="0" marT="0">
                    <a:lnL w="12191">
                      <a:solidFill>
                        <a:srgbClr val="000000"/>
                      </a:solidFill>
                      <a:prstDash val="solid"/>
                    </a:lnL>
                  </a:tcPr>
                </a:tc>
                <a:tc>
                  <a:txBody>
                    <a:bodyPr/>
                    <a:lstStyle/>
                    <a:p>
                      <a:pPr/>
                      <a:endParaRPr sz="1100">
                        <a:latin typeface="Calibri"/>
                        <a:cs typeface="Calibri"/>
                      </a:endParaRPr>
                    </a:p>
                  </a:txBody>
                  <a:tcPr marL="0" marR="0" marB="0" marT="0">
                    <a:lnB w="12192">
                      <a:solidFill>
                        <a:srgbClr val="000000"/>
                      </a:solidFill>
                      <a:prstDash val="solid"/>
                    </a:lnB>
                  </a:tcPr>
                </a:tc>
              </a:tr>
              <a:tr h="195834">
                <a:tc>
                  <a:txBody>
                    <a:bodyPr/>
                    <a:lstStyle/>
                    <a:p>
                      <a:pPr marL="17780">
                        <a:lnSpc>
                          <a:spcPts val="1310"/>
                        </a:lnSpc>
                      </a:pPr>
                      <a:r>
                        <a:rPr dirty="0" sz="1100" spc="-5">
                          <a:latin typeface="Calibri"/>
                          <a:cs typeface="Calibri"/>
                        </a:rPr>
                        <a:t>Ending Balance June </a:t>
                      </a:r>
                      <a:r>
                        <a:rPr dirty="0" sz="1100">
                          <a:latin typeface="Calibri"/>
                          <a:cs typeface="Calibri"/>
                        </a:rPr>
                        <a:t>30,</a:t>
                      </a:r>
                      <a:r>
                        <a:rPr dirty="0" sz="1100" spc="-15">
                          <a:latin typeface="Calibri"/>
                          <a:cs typeface="Calibri"/>
                        </a:rPr>
                        <a:t> </a:t>
                      </a:r>
                      <a:r>
                        <a:rPr dirty="0" sz="1100">
                          <a:latin typeface="Calibri"/>
                          <a:cs typeface="Calibri"/>
                        </a:rPr>
                        <a:t>2023</a:t>
                      </a:r>
                      <a:endParaRPr sz="1100">
                        <a:latin typeface="Calibri"/>
                        <a:cs typeface="Calibri"/>
                      </a:endParaRPr>
                    </a:p>
                  </a:txBody>
                  <a:tcPr marL="0" marR="0" marB="0" marT="0">
                    <a:lnL w="12191">
                      <a:solidFill>
                        <a:srgbClr val="000000"/>
                      </a:solidFill>
                      <a:prstDash val="solid"/>
                    </a:lnL>
                  </a:tcPr>
                </a:tc>
                <a:tc>
                  <a:txBody>
                    <a:bodyPr/>
                    <a:lstStyle/>
                    <a:p>
                      <a:pPr algn="r" marR="16510">
                        <a:lnSpc>
                          <a:spcPts val="1265"/>
                        </a:lnSpc>
                      </a:pPr>
                      <a:r>
                        <a:rPr dirty="0" sz="1100">
                          <a:latin typeface="Calibri"/>
                          <a:cs typeface="Calibri"/>
                        </a:rPr>
                        <a:t>$1,502</a:t>
                      </a:r>
                      <a:r>
                        <a:rPr dirty="0" sz="1100" spc="-5">
                          <a:latin typeface="Calibri"/>
                          <a:cs typeface="Calibri"/>
                        </a:rPr>
                        <a:t>.</a:t>
                      </a:r>
                      <a:r>
                        <a:rPr dirty="0" sz="1100">
                          <a:latin typeface="Calibri"/>
                          <a:cs typeface="Calibri"/>
                        </a:rPr>
                        <a:t>72</a:t>
                      </a:r>
                      <a:endParaRPr sz="1100">
                        <a:latin typeface="Calibri"/>
                        <a:cs typeface="Calibri"/>
                      </a:endParaRPr>
                    </a:p>
                  </a:txBody>
                  <a:tcPr marL="0" marR="0" marB="0" marT="0">
                    <a:lnT w="12192">
                      <a:solidFill>
                        <a:srgbClr val="000000"/>
                      </a:solidFill>
                      <a:prstDash val="solid"/>
                    </a:lnT>
                  </a:tcPr>
                </a:tc>
              </a:tr>
              <a:tr h="3356609">
                <a:tc gridSpan="2">
                  <a:txBody>
                    <a:bodyPr/>
                    <a:lstStyle/>
                    <a:p>
                      <a:pPr marL="375920">
                        <a:lnSpc>
                          <a:spcPts val="1220"/>
                        </a:lnSpc>
                      </a:pPr>
                      <a:r>
                        <a:rPr dirty="0" sz="1100" spc="-5" i="1">
                          <a:latin typeface="Calibri"/>
                          <a:cs typeface="Calibri"/>
                        </a:rPr>
                        <a:t>Above accounts </a:t>
                      </a:r>
                      <a:r>
                        <a:rPr dirty="0" sz="1100" i="1">
                          <a:latin typeface="Calibri"/>
                          <a:cs typeface="Calibri"/>
                        </a:rPr>
                        <a:t>are </a:t>
                      </a:r>
                      <a:r>
                        <a:rPr dirty="0" sz="1100" spc="-5" i="1">
                          <a:latin typeface="Calibri"/>
                          <a:cs typeface="Calibri"/>
                        </a:rPr>
                        <a:t>held at </a:t>
                      </a:r>
                      <a:r>
                        <a:rPr dirty="0" sz="1100" i="1">
                          <a:latin typeface="Calibri"/>
                          <a:cs typeface="Calibri"/>
                        </a:rPr>
                        <a:t>Jefferson </a:t>
                      </a:r>
                      <a:r>
                        <a:rPr dirty="0" sz="1100" spc="-5" i="1">
                          <a:latin typeface="Calibri"/>
                          <a:cs typeface="Calibri"/>
                        </a:rPr>
                        <a:t>Bank, </a:t>
                      </a:r>
                      <a:r>
                        <a:rPr dirty="0" sz="1100" i="1">
                          <a:latin typeface="Calibri"/>
                          <a:cs typeface="Calibri"/>
                        </a:rPr>
                        <a:t>700 Southwest </a:t>
                      </a:r>
                      <a:r>
                        <a:rPr dirty="0" sz="1100" spc="-5" i="1">
                          <a:latin typeface="Calibri"/>
                          <a:cs typeface="Calibri"/>
                        </a:rPr>
                        <a:t>Blvd., </a:t>
                      </a:r>
                      <a:r>
                        <a:rPr dirty="0" sz="1100" i="1">
                          <a:latin typeface="Calibri"/>
                          <a:cs typeface="Calibri"/>
                        </a:rPr>
                        <a:t>Jefferson </a:t>
                      </a:r>
                      <a:r>
                        <a:rPr dirty="0" sz="1100" spc="-5" i="1">
                          <a:latin typeface="Calibri"/>
                          <a:cs typeface="Calibri"/>
                        </a:rPr>
                        <a:t>City,</a:t>
                      </a:r>
                      <a:r>
                        <a:rPr dirty="0" sz="1100" spc="65" i="1">
                          <a:latin typeface="Calibri"/>
                          <a:cs typeface="Calibri"/>
                        </a:rPr>
                        <a:t> </a:t>
                      </a:r>
                      <a:r>
                        <a:rPr dirty="0" sz="1100" i="1">
                          <a:latin typeface="Calibri"/>
                          <a:cs typeface="Calibri"/>
                        </a:rPr>
                        <a:t>MO</a:t>
                      </a:r>
                      <a:endParaRPr sz="1100">
                        <a:latin typeface="Calibri"/>
                        <a:cs typeface="Calibri"/>
                      </a:endParaRPr>
                    </a:p>
                    <a:p>
                      <a:pPr>
                        <a:lnSpc>
                          <a:spcPct val="100000"/>
                        </a:lnSpc>
                        <a:spcBef>
                          <a:spcPts val="15"/>
                        </a:spcBef>
                      </a:pPr>
                      <a:endParaRPr sz="1100">
                        <a:latin typeface="Times New Roman"/>
                        <a:cs typeface="Times New Roman"/>
                      </a:endParaRPr>
                    </a:p>
                    <a:p>
                      <a:pPr marL="205104" indent="-187325">
                        <a:lnSpc>
                          <a:spcPct val="100000"/>
                        </a:lnSpc>
                        <a:spcBef>
                          <a:spcPts val="5"/>
                        </a:spcBef>
                        <a:buAutoNum type="arabicPlain" startAt="13"/>
                        <a:tabLst>
                          <a:tab pos="205740" algn="l"/>
                        </a:tabLst>
                      </a:pPr>
                      <a:r>
                        <a:rPr dirty="0" sz="1100" spc="-5" b="1" u="sng">
                          <a:latin typeface="Calibri"/>
                          <a:cs typeface="Calibri"/>
                        </a:rPr>
                        <a:t>month </a:t>
                      </a:r>
                      <a:r>
                        <a:rPr dirty="0" sz="1100" b="1" u="sng">
                          <a:latin typeface="Calibri"/>
                          <a:cs typeface="Calibri"/>
                        </a:rPr>
                        <a:t>CD (.60% </a:t>
                      </a:r>
                      <a:r>
                        <a:rPr dirty="0" sz="1100" spc="-5" b="1" u="sng">
                          <a:latin typeface="Calibri"/>
                          <a:cs typeface="Calibri"/>
                        </a:rPr>
                        <a:t>interest</a:t>
                      </a:r>
                      <a:r>
                        <a:rPr dirty="0" sz="1100" spc="5" b="1" u="sng">
                          <a:latin typeface="Calibri"/>
                          <a:cs typeface="Calibri"/>
                        </a:rPr>
                        <a:t> </a:t>
                      </a:r>
                      <a:r>
                        <a:rPr dirty="0" sz="1100" spc="-5" b="1" u="sng">
                          <a:latin typeface="Calibri"/>
                          <a:cs typeface="Calibri"/>
                        </a:rPr>
                        <a:t>rate)</a:t>
                      </a:r>
                      <a:endParaRPr sz="1100">
                        <a:latin typeface="Calibri"/>
                        <a:cs typeface="Calibri"/>
                      </a:endParaRPr>
                    </a:p>
                    <a:p>
                      <a:pPr marL="17780">
                        <a:lnSpc>
                          <a:spcPct val="100000"/>
                        </a:lnSpc>
                        <a:spcBef>
                          <a:spcPts val="130"/>
                        </a:spcBef>
                        <a:tabLst>
                          <a:tab pos="4748530" algn="l"/>
                        </a:tabLst>
                      </a:pPr>
                      <a:r>
                        <a:rPr dirty="0" sz="1100" spc="-5">
                          <a:latin typeface="Calibri"/>
                          <a:cs typeface="Calibri"/>
                        </a:rPr>
                        <a:t>Bank</a:t>
                      </a:r>
                      <a:r>
                        <a:rPr dirty="0" sz="1100" spc="15">
                          <a:latin typeface="Calibri"/>
                          <a:cs typeface="Calibri"/>
                        </a:rPr>
                        <a:t> </a:t>
                      </a:r>
                      <a:r>
                        <a:rPr dirty="0" sz="1100" spc="-5">
                          <a:latin typeface="Calibri"/>
                          <a:cs typeface="Calibri"/>
                        </a:rPr>
                        <a:t>Balance</a:t>
                      </a:r>
                      <a:r>
                        <a:rPr dirty="0" sz="1100" spc="15">
                          <a:latin typeface="Calibri"/>
                          <a:cs typeface="Calibri"/>
                        </a:rPr>
                        <a:t> </a:t>
                      </a:r>
                      <a:r>
                        <a:rPr dirty="0" sz="1100">
                          <a:latin typeface="Calibri"/>
                          <a:cs typeface="Calibri"/>
                        </a:rPr>
                        <a:t>1/10/2023	$259,280.45</a:t>
                      </a:r>
                      <a:endParaRPr sz="1100">
                        <a:latin typeface="Calibri"/>
                        <a:cs typeface="Calibri"/>
                      </a:endParaRPr>
                    </a:p>
                    <a:p>
                      <a:pPr marL="17780">
                        <a:lnSpc>
                          <a:spcPct val="100000"/>
                        </a:lnSpc>
                        <a:spcBef>
                          <a:spcPts val="130"/>
                        </a:spcBef>
                        <a:tabLst>
                          <a:tab pos="4891405" algn="l"/>
                        </a:tabLst>
                      </a:pPr>
                      <a:r>
                        <a:rPr dirty="0" sz="1100" spc="-5">
                          <a:latin typeface="Calibri"/>
                          <a:cs typeface="Calibri"/>
                        </a:rPr>
                        <a:t>Interest	</a:t>
                      </a:r>
                      <a:r>
                        <a:rPr dirty="0" sz="1100">
                          <a:latin typeface="Calibri"/>
                          <a:cs typeface="Calibri"/>
                        </a:rPr>
                        <a:t>$1,917.96</a:t>
                      </a:r>
                      <a:endParaRPr sz="1100">
                        <a:latin typeface="Calibri"/>
                        <a:cs typeface="Calibri"/>
                      </a:endParaRPr>
                    </a:p>
                    <a:p>
                      <a:pPr marL="17780">
                        <a:lnSpc>
                          <a:spcPct val="100000"/>
                        </a:lnSpc>
                        <a:spcBef>
                          <a:spcPts val="130"/>
                        </a:spcBef>
                        <a:tabLst>
                          <a:tab pos="4748530" algn="l"/>
                        </a:tabLst>
                      </a:pPr>
                      <a:r>
                        <a:rPr dirty="0" sz="1100" spc="-5">
                          <a:latin typeface="Calibri"/>
                          <a:cs typeface="Calibri"/>
                        </a:rPr>
                        <a:t>Ending Balance April</a:t>
                      </a:r>
                      <a:r>
                        <a:rPr dirty="0" sz="1100" spc="35">
                          <a:latin typeface="Calibri"/>
                          <a:cs typeface="Calibri"/>
                        </a:rPr>
                        <a:t> </a:t>
                      </a:r>
                      <a:r>
                        <a:rPr dirty="0" sz="1100">
                          <a:latin typeface="Calibri"/>
                          <a:cs typeface="Calibri"/>
                        </a:rPr>
                        <a:t>10,</a:t>
                      </a:r>
                      <a:r>
                        <a:rPr dirty="0" sz="1100" spc="10">
                          <a:latin typeface="Calibri"/>
                          <a:cs typeface="Calibri"/>
                        </a:rPr>
                        <a:t> </a:t>
                      </a:r>
                      <a:r>
                        <a:rPr dirty="0" sz="1100">
                          <a:latin typeface="Calibri"/>
                          <a:cs typeface="Calibri"/>
                        </a:rPr>
                        <a:t>2023	$261,198.41</a:t>
                      </a:r>
                      <a:endParaRPr sz="1100">
                        <a:latin typeface="Calibri"/>
                        <a:cs typeface="Calibri"/>
                      </a:endParaRPr>
                    </a:p>
                    <a:p>
                      <a:pPr marL="520700">
                        <a:lnSpc>
                          <a:spcPct val="100000"/>
                        </a:lnSpc>
                        <a:spcBef>
                          <a:spcPts val="130"/>
                        </a:spcBef>
                      </a:pPr>
                      <a:r>
                        <a:rPr dirty="0" sz="1100" spc="-5" i="1">
                          <a:latin typeface="Calibri"/>
                          <a:cs typeface="Calibri"/>
                        </a:rPr>
                        <a:t>Above CD is held at </a:t>
                      </a:r>
                      <a:r>
                        <a:rPr dirty="0" sz="1100" i="1">
                          <a:latin typeface="Calibri"/>
                          <a:cs typeface="Calibri"/>
                        </a:rPr>
                        <a:t>First State </a:t>
                      </a:r>
                      <a:r>
                        <a:rPr dirty="0" sz="1100" spc="-5" i="1">
                          <a:latin typeface="Calibri"/>
                          <a:cs typeface="Calibri"/>
                        </a:rPr>
                        <a:t>Community Bank, </a:t>
                      </a:r>
                      <a:r>
                        <a:rPr dirty="0" sz="1100" i="1">
                          <a:latin typeface="Calibri"/>
                          <a:cs typeface="Calibri"/>
                        </a:rPr>
                        <a:t>300 </a:t>
                      </a:r>
                      <a:r>
                        <a:rPr dirty="0" sz="1100" spc="-5" i="1">
                          <a:latin typeface="Calibri"/>
                          <a:cs typeface="Calibri"/>
                        </a:rPr>
                        <a:t>Diego </a:t>
                      </a:r>
                      <a:r>
                        <a:rPr dirty="0" sz="1100" i="1">
                          <a:latin typeface="Calibri"/>
                          <a:cs typeface="Calibri"/>
                        </a:rPr>
                        <a:t>Dr., </a:t>
                      </a:r>
                      <a:r>
                        <a:rPr dirty="0" sz="1100" spc="-5" i="1">
                          <a:latin typeface="Calibri"/>
                          <a:cs typeface="Calibri"/>
                        </a:rPr>
                        <a:t>Columbia,</a:t>
                      </a:r>
                      <a:r>
                        <a:rPr dirty="0" sz="1100" spc="145" i="1">
                          <a:latin typeface="Calibri"/>
                          <a:cs typeface="Calibri"/>
                        </a:rPr>
                        <a:t> </a:t>
                      </a:r>
                      <a:r>
                        <a:rPr dirty="0" sz="1100" i="1">
                          <a:latin typeface="Calibri"/>
                          <a:cs typeface="Calibri"/>
                        </a:rPr>
                        <a:t>MO</a:t>
                      </a:r>
                      <a:endParaRPr sz="1100">
                        <a:latin typeface="Calibri"/>
                        <a:cs typeface="Calibri"/>
                      </a:endParaRPr>
                    </a:p>
                    <a:p>
                      <a:pPr>
                        <a:lnSpc>
                          <a:spcPct val="100000"/>
                        </a:lnSpc>
                        <a:spcBef>
                          <a:spcPts val="50"/>
                        </a:spcBef>
                      </a:pPr>
                      <a:endParaRPr sz="1000">
                        <a:latin typeface="Times New Roman"/>
                        <a:cs typeface="Times New Roman"/>
                      </a:endParaRPr>
                    </a:p>
                    <a:p>
                      <a:pPr marL="205104" indent="-187325">
                        <a:lnSpc>
                          <a:spcPct val="100000"/>
                        </a:lnSpc>
                        <a:buAutoNum type="arabicPlain" startAt="14"/>
                        <a:tabLst>
                          <a:tab pos="205740" algn="l"/>
                        </a:tabLst>
                      </a:pPr>
                      <a:r>
                        <a:rPr dirty="0" sz="1100" spc="-5" b="1" u="sng">
                          <a:latin typeface="Calibri"/>
                          <a:cs typeface="Calibri"/>
                        </a:rPr>
                        <a:t>month </a:t>
                      </a:r>
                      <a:r>
                        <a:rPr dirty="0" sz="1100" b="1" u="sng">
                          <a:latin typeface="Calibri"/>
                          <a:cs typeface="Calibri"/>
                        </a:rPr>
                        <a:t>CD (3.00% </a:t>
                      </a:r>
                      <a:r>
                        <a:rPr dirty="0" sz="1100" spc="-5" b="1" u="sng">
                          <a:latin typeface="Calibri"/>
                          <a:cs typeface="Calibri"/>
                        </a:rPr>
                        <a:t>interest rate) Matures </a:t>
                      </a:r>
                      <a:r>
                        <a:rPr dirty="0" sz="1100" b="1" u="sng">
                          <a:latin typeface="Calibri"/>
                          <a:cs typeface="Calibri"/>
                        </a:rPr>
                        <a:t>December</a:t>
                      </a:r>
                      <a:r>
                        <a:rPr dirty="0" sz="1100" spc="75" b="1" u="sng">
                          <a:latin typeface="Calibri"/>
                          <a:cs typeface="Calibri"/>
                        </a:rPr>
                        <a:t> </a:t>
                      </a:r>
                      <a:r>
                        <a:rPr dirty="0" sz="1100" b="1" u="sng">
                          <a:latin typeface="Calibri"/>
                          <a:cs typeface="Calibri"/>
                        </a:rPr>
                        <a:t>2023</a:t>
                      </a:r>
                      <a:endParaRPr sz="1100">
                        <a:latin typeface="Calibri"/>
                        <a:cs typeface="Calibri"/>
                      </a:endParaRPr>
                    </a:p>
                    <a:p>
                      <a:pPr marL="17780" marR="16510">
                        <a:lnSpc>
                          <a:spcPct val="110000"/>
                        </a:lnSpc>
                        <a:tabLst>
                          <a:tab pos="4748530" algn="l"/>
                          <a:tab pos="4891405" algn="l"/>
                        </a:tabLst>
                      </a:pPr>
                      <a:r>
                        <a:rPr dirty="0" sz="1100" spc="-5">
                          <a:latin typeface="Calibri"/>
                          <a:cs typeface="Calibri"/>
                        </a:rPr>
                        <a:t>B</a:t>
                      </a:r>
                      <a:r>
                        <a:rPr dirty="0" sz="1100">
                          <a:latin typeface="Calibri"/>
                          <a:cs typeface="Calibri"/>
                        </a:rPr>
                        <a:t>e</a:t>
                      </a:r>
                      <a:r>
                        <a:rPr dirty="0" sz="1100" spc="-5">
                          <a:latin typeface="Calibri"/>
                          <a:cs typeface="Calibri"/>
                        </a:rPr>
                        <a:t>ginnin</a:t>
                      </a:r>
                      <a:r>
                        <a:rPr dirty="0" sz="1100">
                          <a:latin typeface="Calibri"/>
                          <a:cs typeface="Calibri"/>
                        </a:rPr>
                        <a:t>g</a:t>
                      </a:r>
                      <a:r>
                        <a:rPr dirty="0" sz="1100" spc="-5">
                          <a:latin typeface="Calibri"/>
                          <a:cs typeface="Calibri"/>
                        </a:rPr>
                        <a:t> </a:t>
                      </a:r>
                      <a:r>
                        <a:rPr dirty="0" sz="1100" spc="-5">
                          <a:latin typeface="Calibri"/>
                          <a:cs typeface="Calibri"/>
                        </a:rPr>
                        <a:t>Balan</a:t>
                      </a:r>
                      <a:r>
                        <a:rPr dirty="0" sz="1100">
                          <a:latin typeface="Calibri"/>
                          <a:cs typeface="Calibri"/>
                        </a:rPr>
                        <a:t>ce</a:t>
                      </a:r>
                      <a:r>
                        <a:rPr dirty="0" sz="1100" spc="5">
                          <a:latin typeface="Calibri"/>
                          <a:cs typeface="Calibri"/>
                        </a:rPr>
                        <a:t> </a:t>
                      </a:r>
                      <a:r>
                        <a:rPr dirty="0" sz="1100">
                          <a:latin typeface="Calibri"/>
                          <a:cs typeface="Calibri"/>
                        </a:rPr>
                        <a:t>Oct</a:t>
                      </a:r>
                      <a:r>
                        <a:rPr dirty="0" sz="1100" spc="5">
                          <a:latin typeface="Calibri"/>
                          <a:cs typeface="Calibri"/>
                        </a:rPr>
                        <a:t>o</a:t>
                      </a:r>
                      <a:r>
                        <a:rPr dirty="0" sz="1100" spc="-5">
                          <a:latin typeface="Calibri"/>
                          <a:cs typeface="Calibri"/>
                        </a:rPr>
                        <a:t>b</a:t>
                      </a:r>
                      <a:r>
                        <a:rPr dirty="0" sz="1100">
                          <a:latin typeface="Calibri"/>
                          <a:cs typeface="Calibri"/>
                        </a:rPr>
                        <a:t>er</a:t>
                      </a:r>
                      <a:r>
                        <a:rPr dirty="0" sz="1100">
                          <a:latin typeface="Calibri"/>
                          <a:cs typeface="Calibri"/>
                        </a:rPr>
                        <a:t> </a:t>
                      </a:r>
                      <a:r>
                        <a:rPr dirty="0" sz="1100">
                          <a:latin typeface="Calibri"/>
                          <a:cs typeface="Calibri"/>
                        </a:rPr>
                        <a:t>15,</a:t>
                      </a:r>
                      <a:r>
                        <a:rPr dirty="0" sz="1100">
                          <a:latin typeface="Calibri"/>
                          <a:cs typeface="Calibri"/>
                        </a:rPr>
                        <a:t> </a:t>
                      </a:r>
                      <a:r>
                        <a:rPr dirty="0" sz="1100">
                          <a:latin typeface="Calibri"/>
                          <a:cs typeface="Calibri"/>
                        </a:rPr>
                        <a:t>2022</a:t>
                      </a:r>
                      <a:r>
                        <a:rPr dirty="0" sz="1100">
                          <a:latin typeface="Calibri"/>
                          <a:cs typeface="Calibri"/>
                        </a:rPr>
                        <a:t>	</a:t>
                      </a:r>
                      <a:r>
                        <a:rPr dirty="0" sz="1100">
                          <a:latin typeface="Calibri"/>
                          <a:cs typeface="Calibri"/>
                        </a:rPr>
                        <a:t>$225,000</a:t>
                      </a:r>
                      <a:r>
                        <a:rPr dirty="0" sz="1100" spc="-5">
                          <a:latin typeface="Calibri"/>
                          <a:cs typeface="Calibri"/>
                        </a:rPr>
                        <a:t>.</a:t>
                      </a:r>
                      <a:r>
                        <a:rPr dirty="0" sz="1100">
                          <a:latin typeface="Calibri"/>
                          <a:cs typeface="Calibri"/>
                        </a:rPr>
                        <a:t>00  </a:t>
                      </a:r>
                      <a:r>
                        <a:rPr dirty="0" sz="1100" spc="-5">
                          <a:latin typeface="Calibri"/>
                          <a:cs typeface="Calibri"/>
                        </a:rPr>
                        <a:t>In</a:t>
                      </a:r>
                      <a:r>
                        <a:rPr dirty="0" sz="1100">
                          <a:latin typeface="Calibri"/>
                          <a:cs typeface="Calibri"/>
                        </a:rPr>
                        <a:t>te</a:t>
                      </a:r>
                      <a:r>
                        <a:rPr dirty="0" sz="1100" spc="-5">
                          <a:latin typeface="Calibri"/>
                          <a:cs typeface="Calibri"/>
                        </a:rPr>
                        <a:t>r</a:t>
                      </a:r>
                      <a:r>
                        <a:rPr dirty="0" sz="1100">
                          <a:latin typeface="Calibri"/>
                          <a:cs typeface="Calibri"/>
                        </a:rPr>
                        <a:t>est</a:t>
                      </a:r>
                      <a:r>
                        <a:rPr dirty="0" sz="1100">
                          <a:latin typeface="Calibri"/>
                          <a:cs typeface="Calibri"/>
                        </a:rPr>
                        <a:t>		</a:t>
                      </a:r>
                      <a:r>
                        <a:rPr dirty="0" sz="1100">
                          <a:latin typeface="Calibri"/>
                          <a:cs typeface="Calibri"/>
                        </a:rPr>
                        <a:t>$1,820</a:t>
                      </a:r>
                      <a:r>
                        <a:rPr dirty="0" sz="1100" spc="-5">
                          <a:latin typeface="Calibri"/>
                          <a:cs typeface="Calibri"/>
                        </a:rPr>
                        <a:t>.</a:t>
                      </a:r>
                      <a:r>
                        <a:rPr dirty="0" sz="1100">
                          <a:latin typeface="Calibri"/>
                          <a:cs typeface="Calibri"/>
                        </a:rPr>
                        <a:t>46</a:t>
                      </a:r>
                      <a:endParaRPr sz="1100">
                        <a:latin typeface="Calibri"/>
                        <a:cs typeface="Calibri"/>
                      </a:endParaRPr>
                    </a:p>
                    <a:p>
                      <a:pPr marL="17780">
                        <a:lnSpc>
                          <a:spcPct val="100000"/>
                        </a:lnSpc>
                        <a:spcBef>
                          <a:spcPts val="130"/>
                        </a:spcBef>
                        <a:tabLst>
                          <a:tab pos="4748530" algn="l"/>
                        </a:tabLst>
                      </a:pPr>
                      <a:r>
                        <a:rPr dirty="0" sz="1100" spc="-5">
                          <a:latin typeface="Calibri"/>
                          <a:cs typeface="Calibri"/>
                        </a:rPr>
                        <a:t>Ending Balance January</a:t>
                      </a:r>
                      <a:r>
                        <a:rPr dirty="0" sz="1100" spc="45">
                          <a:latin typeface="Calibri"/>
                          <a:cs typeface="Calibri"/>
                        </a:rPr>
                        <a:t> </a:t>
                      </a:r>
                      <a:r>
                        <a:rPr dirty="0" sz="1100">
                          <a:latin typeface="Calibri"/>
                          <a:cs typeface="Calibri"/>
                        </a:rPr>
                        <a:t>31,</a:t>
                      </a:r>
                      <a:r>
                        <a:rPr dirty="0" sz="1100" spc="10">
                          <a:latin typeface="Calibri"/>
                          <a:cs typeface="Calibri"/>
                        </a:rPr>
                        <a:t> </a:t>
                      </a:r>
                      <a:r>
                        <a:rPr dirty="0" sz="1100">
                          <a:latin typeface="Calibri"/>
                          <a:cs typeface="Calibri"/>
                        </a:rPr>
                        <a:t>2023	$226,820.46</a:t>
                      </a:r>
                      <a:endParaRPr sz="1100">
                        <a:latin typeface="Calibri"/>
                        <a:cs typeface="Calibri"/>
                      </a:endParaRPr>
                    </a:p>
                    <a:p>
                      <a:pPr marL="743585">
                        <a:lnSpc>
                          <a:spcPct val="100000"/>
                        </a:lnSpc>
                        <a:spcBef>
                          <a:spcPts val="130"/>
                        </a:spcBef>
                      </a:pPr>
                      <a:r>
                        <a:rPr dirty="0" sz="1100" spc="-5" i="1">
                          <a:latin typeface="Calibri"/>
                          <a:cs typeface="Calibri"/>
                        </a:rPr>
                        <a:t>Above CD is held at </a:t>
                      </a:r>
                      <a:r>
                        <a:rPr dirty="0" sz="1100" i="1">
                          <a:latin typeface="Calibri"/>
                          <a:cs typeface="Calibri"/>
                        </a:rPr>
                        <a:t>First Midwest PO </a:t>
                      </a:r>
                      <a:r>
                        <a:rPr dirty="0" sz="1100" spc="-5" i="1">
                          <a:latin typeface="Calibri"/>
                          <a:cs typeface="Calibri"/>
                        </a:rPr>
                        <a:t>Box </a:t>
                      </a:r>
                      <a:r>
                        <a:rPr dirty="0" sz="1100" i="1">
                          <a:latin typeface="Calibri"/>
                          <a:cs typeface="Calibri"/>
                        </a:rPr>
                        <a:t>160, </a:t>
                      </a:r>
                      <a:r>
                        <a:rPr dirty="0" sz="1100" spc="-5" i="1">
                          <a:latin typeface="Calibri"/>
                          <a:cs typeface="Calibri"/>
                        </a:rPr>
                        <a:t>Poplar Bluff, </a:t>
                      </a:r>
                      <a:r>
                        <a:rPr dirty="0" sz="1100" i="1">
                          <a:latin typeface="Calibri"/>
                          <a:cs typeface="Calibri"/>
                        </a:rPr>
                        <a:t>MO</a:t>
                      </a:r>
                      <a:r>
                        <a:rPr dirty="0" sz="1100" spc="114" i="1">
                          <a:latin typeface="Calibri"/>
                          <a:cs typeface="Calibri"/>
                        </a:rPr>
                        <a:t> </a:t>
                      </a:r>
                      <a:r>
                        <a:rPr dirty="0" sz="1100" i="1">
                          <a:latin typeface="Calibri"/>
                          <a:cs typeface="Calibri"/>
                        </a:rPr>
                        <a:t>63902</a:t>
                      </a:r>
                      <a:endParaRPr sz="1100">
                        <a:latin typeface="Calibri"/>
                        <a:cs typeface="Calibri"/>
                      </a:endParaRPr>
                    </a:p>
                    <a:p>
                      <a:pPr>
                        <a:lnSpc>
                          <a:spcPct val="100000"/>
                        </a:lnSpc>
                        <a:spcBef>
                          <a:spcPts val="50"/>
                        </a:spcBef>
                      </a:pPr>
                      <a:endParaRPr sz="1000">
                        <a:latin typeface="Times New Roman"/>
                        <a:cs typeface="Times New Roman"/>
                      </a:endParaRPr>
                    </a:p>
                    <a:p>
                      <a:pPr marL="17780">
                        <a:lnSpc>
                          <a:spcPct val="100000"/>
                        </a:lnSpc>
                      </a:pPr>
                      <a:r>
                        <a:rPr dirty="0" sz="1100" b="1">
                          <a:latin typeface="Calibri"/>
                          <a:cs typeface="Calibri"/>
                        </a:rPr>
                        <a:t>AssetMark</a:t>
                      </a:r>
                      <a:endParaRPr sz="1100">
                        <a:latin typeface="Calibri"/>
                        <a:cs typeface="Calibri"/>
                      </a:endParaRPr>
                    </a:p>
                    <a:p>
                      <a:pPr marL="3528060">
                        <a:lnSpc>
                          <a:spcPct val="100000"/>
                        </a:lnSpc>
                        <a:spcBef>
                          <a:spcPts val="130"/>
                        </a:spcBef>
                      </a:pPr>
                      <a:r>
                        <a:rPr dirty="0" sz="1100" b="1">
                          <a:latin typeface="Calibri"/>
                          <a:cs typeface="Calibri"/>
                        </a:rPr>
                        <a:t>Beginning Balance  </a:t>
                      </a:r>
                      <a:r>
                        <a:rPr dirty="0" sz="1100" spc="-5" b="1">
                          <a:latin typeface="Calibri"/>
                          <a:cs typeface="Calibri"/>
                        </a:rPr>
                        <a:t>Current</a:t>
                      </a:r>
                      <a:r>
                        <a:rPr dirty="0" sz="1100" spc="-135" b="1">
                          <a:latin typeface="Calibri"/>
                          <a:cs typeface="Calibri"/>
                        </a:rPr>
                        <a:t> </a:t>
                      </a:r>
                      <a:r>
                        <a:rPr dirty="0" sz="1100" spc="-5" b="1">
                          <a:latin typeface="Calibri"/>
                          <a:cs typeface="Calibri"/>
                        </a:rPr>
                        <a:t>Value</a:t>
                      </a:r>
                      <a:endParaRPr sz="1100">
                        <a:latin typeface="Calibri"/>
                        <a:cs typeface="Calibri"/>
                      </a:endParaRPr>
                    </a:p>
                    <a:p>
                      <a:pPr marL="17780">
                        <a:lnSpc>
                          <a:spcPct val="100000"/>
                        </a:lnSpc>
                        <a:spcBef>
                          <a:spcPts val="130"/>
                        </a:spcBef>
                        <a:tabLst>
                          <a:tab pos="3858260" algn="l"/>
                        </a:tabLst>
                      </a:pPr>
                      <a:r>
                        <a:rPr dirty="0" sz="1100" spc="-5">
                          <a:latin typeface="Calibri"/>
                          <a:cs typeface="Calibri"/>
                        </a:rPr>
                        <a:t>Transfer </a:t>
                      </a:r>
                      <a:r>
                        <a:rPr dirty="0" sz="1100">
                          <a:latin typeface="Calibri"/>
                          <a:cs typeface="Calibri"/>
                        </a:rPr>
                        <a:t>from </a:t>
                      </a:r>
                      <a:r>
                        <a:rPr dirty="0" sz="1100" spc="-5">
                          <a:latin typeface="Calibri"/>
                          <a:cs typeface="Calibri"/>
                        </a:rPr>
                        <a:t>checking </a:t>
                      </a:r>
                      <a:r>
                        <a:rPr dirty="0" sz="1100">
                          <a:latin typeface="Calibri"/>
                          <a:cs typeface="Calibri"/>
                        </a:rPr>
                        <a:t>March</a:t>
                      </a:r>
                      <a:r>
                        <a:rPr dirty="0" sz="1100" spc="50">
                          <a:latin typeface="Calibri"/>
                          <a:cs typeface="Calibri"/>
                        </a:rPr>
                        <a:t> </a:t>
                      </a:r>
                      <a:r>
                        <a:rPr dirty="0" sz="1100">
                          <a:latin typeface="Calibri"/>
                          <a:cs typeface="Calibri"/>
                        </a:rPr>
                        <a:t>11,</a:t>
                      </a:r>
                      <a:r>
                        <a:rPr dirty="0" sz="1100" spc="10">
                          <a:latin typeface="Calibri"/>
                          <a:cs typeface="Calibri"/>
                        </a:rPr>
                        <a:t> </a:t>
                      </a:r>
                      <a:r>
                        <a:rPr dirty="0" sz="1100">
                          <a:latin typeface="Calibri"/>
                          <a:cs typeface="Calibri"/>
                        </a:rPr>
                        <a:t>2021	$300,000.00</a:t>
                      </a:r>
                      <a:endParaRPr sz="1100">
                        <a:latin typeface="Calibri"/>
                        <a:cs typeface="Calibri"/>
                      </a:endParaRPr>
                    </a:p>
                    <a:p>
                      <a:pPr marL="17780">
                        <a:lnSpc>
                          <a:spcPct val="100000"/>
                        </a:lnSpc>
                        <a:spcBef>
                          <a:spcPts val="130"/>
                        </a:spcBef>
                        <a:tabLst>
                          <a:tab pos="4748530" algn="l"/>
                        </a:tabLst>
                      </a:pPr>
                      <a:r>
                        <a:rPr dirty="0" sz="1100" spc="-5">
                          <a:latin typeface="Calibri"/>
                          <a:cs typeface="Calibri"/>
                        </a:rPr>
                        <a:t>Ending Balance April</a:t>
                      </a:r>
                      <a:r>
                        <a:rPr dirty="0" sz="1100" spc="35">
                          <a:latin typeface="Calibri"/>
                          <a:cs typeface="Calibri"/>
                        </a:rPr>
                        <a:t> </a:t>
                      </a:r>
                      <a:r>
                        <a:rPr dirty="0" sz="1100">
                          <a:latin typeface="Calibri"/>
                          <a:cs typeface="Calibri"/>
                        </a:rPr>
                        <a:t>30,</a:t>
                      </a:r>
                      <a:r>
                        <a:rPr dirty="0" sz="1100" spc="10">
                          <a:latin typeface="Calibri"/>
                          <a:cs typeface="Calibri"/>
                        </a:rPr>
                        <a:t> </a:t>
                      </a:r>
                      <a:r>
                        <a:rPr dirty="0" sz="1100">
                          <a:latin typeface="Calibri"/>
                          <a:cs typeface="Calibri"/>
                        </a:rPr>
                        <a:t>2023	$266,862.36</a:t>
                      </a:r>
                      <a:endParaRPr sz="1100">
                        <a:latin typeface="Calibri"/>
                        <a:cs typeface="Calibri"/>
                      </a:endParaRPr>
                    </a:p>
                  </a:txBody>
                  <a:tcPr marL="0" marR="0" marB="0" marT="0">
                    <a:lnL w="12191">
                      <a:solidFill>
                        <a:srgbClr val="000000"/>
                      </a:solidFill>
                      <a:prstDash val="solid"/>
                    </a:lnL>
                    <a:lnB w="12192">
                      <a:solidFill>
                        <a:srgbClr val="000000"/>
                      </a:solidFill>
                      <a:prstDash val="solid"/>
                    </a:lnB>
                  </a:tcPr>
                </a:tc>
                <a:tc hMerge="1">
                  <a:txBody>
                    <a:bodyPr/>
                    <a:lstStyle/>
                    <a:p>
                      <a:pPr/>
                    </a:p>
                  </a:txBody>
                  <a:tcPr marL="0" marR="0" marB="0" marT="0"/>
                </a:tc>
              </a:tr>
            </a:tbl>
          </a:graphicData>
        </a:graphic>
      </p:graphicFrame>
      <p:graphicFrame>
        <p:nvGraphicFramePr>
          <p:cNvPr id="12" name="object 12"/>
          <p:cNvGraphicFramePr>
            <a:graphicFrameLocks noGrp="1"/>
          </p:cNvGraphicFramePr>
          <p:nvPr/>
        </p:nvGraphicFramePr>
        <p:xfrm>
          <a:off x="913130" y="7353300"/>
          <a:ext cx="5502910" cy="822960"/>
        </p:xfrm>
        <a:graphic>
          <a:graphicData uri="http://schemas.openxmlformats.org/drawingml/2006/table">
            <a:tbl>
              <a:tblPr firstRow="1" bandRow="1">
                <a:tableStyleId>{2D5ABB26-0587-4C30-8999-92F81FD0307C}</a:tableStyleId>
              </a:tblPr>
              <a:tblGrid>
                <a:gridCol w="4611370"/>
                <a:gridCol w="891539"/>
              </a:tblGrid>
              <a:tr h="233933">
                <a:tc>
                  <a:txBody>
                    <a:bodyPr/>
                    <a:lstStyle/>
                    <a:p>
                      <a:pPr marL="31750">
                        <a:lnSpc>
                          <a:spcPts val="1050"/>
                        </a:lnSpc>
                      </a:pPr>
                      <a:r>
                        <a:rPr dirty="0" sz="1100" spc="-5" b="1" u="sng">
                          <a:latin typeface="Calibri"/>
                          <a:cs typeface="Calibri"/>
                        </a:rPr>
                        <a:t>MAESP </a:t>
                      </a:r>
                      <a:r>
                        <a:rPr dirty="0" sz="1100" b="1" u="sng">
                          <a:latin typeface="Calibri"/>
                          <a:cs typeface="Calibri"/>
                        </a:rPr>
                        <a:t>District</a:t>
                      </a:r>
                      <a:r>
                        <a:rPr dirty="0" sz="1100" spc="-55" b="1" u="sng">
                          <a:latin typeface="Calibri"/>
                          <a:cs typeface="Calibri"/>
                        </a:rPr>
                        <a:t> </a:t>
                      </a:r>
                      <a:r>
                        <a:rPr dirty="0" sz="1100" b="1" u="sng">
                          <a:latin typeface="Calibri"/>
                          <a:cs typeface="Calibri"/>
                        </a:rPr>
                        <a:t>Accounts</a:t>
                      </a:r>
                      <a:r>
                        <a:rPr dirty="0" sz="1100" spc="5" b="1" u="sng">
                          <a:latin typeface="Calibri"/>
                          <a:cs typeface="Calibri"/>
                        </a:rPr>
                        <a:t> </a:t>
                      </a:r>
                      <a:endParaRPr sz="1100">
                        <a:latin typeface="Calibri"/>
                        <a:cs typeface="Calibri"/>
                      </a:endParaRPr>
                    </a:p>
                  </a:txBody>
                  <a:tcPr marL="0" marR="0" marB="0" marT="0"/>
                </a:tc>
                <a:tc>
                  <a:txBody>
                    <a:bodyPr/>
                    <a:lstStyle/>
                    <a:p>
                      <a:pPr algn="r" marR="17780">
                        <a:lnSpc>
                          <a:spcPts val="1050"/>
                        </a:lnSpc>
                      </a:pPr>
                      <a:r>
                        <a:rPr dirty="0" sz="1100">
                          <a:latin typeface="Calibri"/>
                          <a:cs typeface="Calibri"/>
                        </a:rPr>
                        <a:t>$18,802</a:t>
                      </a:r>
                      <a:r>
                        <a:rPr dirty="0" sz="1100" spc="-5">
                          <a:latin typeface="Calibri"/>
                          <a:cs typeface="Calibri"/>
                        </a:rPr>
                        <a:t>.</a:t>
                      </a:r>
                      <a:r>
                        <a:rPr dirty="0" sz="1100">
                          <a:latin typeface="Calibri"/>
                          <a:cs typeface="Calibri"/>
                        </a:rPr>
                        <a:t>23</a:t>
                      </a:r>
                      <a:endParaRPr sz="1100">
                        <a:latin typeface="Calibri"/>
                        <a:cs typeface="Calibri"/>
                      </a:endParaRPr>
                    </a:p>
                  </a:txBody>
                  <a:tcPr marL="0" marR="0" marB="0" marT="0"/>
                </a:tc>
              </a:tr>
              <a:tr h="268985">
                <a:tc>
                  <a:txBody>
                    <a:bodyPr/>
                    <a:lstStyle/>
                    <a:p>
                      <a:pPr marL="31750">
                        <a:lnSpc>
                          <a:spcPct val="100000"/>
                        </a:lnSpc>
                        <a:spcBef>
                          <a:spcPts val="465"/>
                        </a:spcBef>
                      </a:pPr>
                      <a:r>
                        <a:rPr dirty="0" sz="1100" spc="-5" b="1" u="sng">
                          <a:latin typeface="Calibri"/>
                          <a:cs typeface="Calibri"/>
                        </a:rPr>
                        <a:t>Ending </a:t>
                      </a:r>
                      <a:r>
                        <a:rPr dirty="0" sz="1100" b="1" u="sng">
                          <a:latin typeface="Calibri"/>
                          <a:cs typeface="Calibri"/>
                        </a:rPr>
                        <a:t>Balance </a:t>
                      </a:r>
                      <a:r>
                        <a:rPr dirty="0" sz="1100" spc="-5" b="1" u="sng">
                          <a:latin typeface="Calibri"/>
                          <a:cs typeface="Calibri"/>
                        </a:rPr>
                        <a:t>June </a:t>
                      </a:r>
                      <a:r>
                        <a:rPr dirty="0" sz="1100" b="1" u="sng">
                          <a:latin typeface="Calibri"/>
                          <a:cs typeface="Calibri"/>
                        </a:rPr>
                        <a:t>30,</a:t>
                      </a:r>
                      <a:r>
                        <a:rPr dirty="0" sz="1100" spc="-35" b="1" u="sng">
                          <a:latin typeface="Calibri"/>
                          <a:cs typeface="Calibri"/>
                        </a:rPr>
                        <a:t> </a:t>
                      </a:r>
                      <a:r>
                        <a:rPr dirty="0" sz="1100" b="1" u="sng">
                          <a:latin typeface="Calibri"/>
                          <a:cs typeface="Calibri"/>
                        </a:rPr>
                        <a:t>2023</a:t>
                      </a:r>
                      <a:endParaRPr sz="1100">
                        <a:latin typeface="Calibri"/>
                        <a:cs typeface="Calibri"/>
                      </a:endParaRPr>
                    </a:p>
                  </a:txBody>
                  <a:tcPr marL="0" marR="0" marB="0" marT="59055"/>
                </a:tc>
                <a:tc>
                  <a:txBody>
                    <a:bodyPr/>
                    <a:lstStyle/>
                    <a:p>
                      <a:pPr algn="r" marR="17780">
                        <a:lnSpc>
                          <a:spcPct val="100000"/>
                        </a:lnSpc>
                        <a:spcBef>
                          <a:spcPts val="465"/>
                        </a:spcBef>
                      </a:pPr>
                      <a:r>
                        <a:rPr dirty="0" sz="1100" spc="50" b="1" u="sng">
                          <a:latin typeface="Calibri"/>
                          <a:cs typeface="Calibri"/>
                        </a:rPr>
                        <a:t> </a:t>
                      </a:r>
                      <a:r>
                        <a:rPr dirty="0" sz="1100" b="1" u="sng">
                          <a:latin typeface="Calibri"/>
                          <a:cs typeface="Calibri"/>
                        </a:rPr>
                        <a:t>$1,219,930</a:t>
                      </a:r>
                      <a:r>
                        <a:rPr dirty="0" sz="1100" spc="5" b="1" u="sng">
                          <a:latin typeface="Calibri"/>
                          <a:cs typeface="Calibri"/>
                        </a:rPr>
                        <a:t>.</a:t>
                      </a:r>
                      <a:r>
                        <a:rPr dirty="0" sz="1100" b="1" u="sng">
                          <a:latin typeface="Calibri"/>
                          <a:cs typeface="Calibri"/>
                        </a:rPr>
                        <a:t>13</a:t>
                      </a:r>
                      <a:endParaRPr sz="1100">
                        <a:latin typeface="Calibri"/>
                        <a:cs typeface="Calibri"/>
                      </a:endParaRPr>
                    </a:p>
                  </a:txBody>
                  <a:tcPr marL="0" marR="0" marB="0" marT="59055">
                    <a:lnB w="12192">
                      <a:solidFill>
                        <a:srgbClr val="000000"/>
                      </a:solidFill>
                      <a:prstDash val="solid"/>
                    </a:lnB>
                  </a:tcPr>
                </a:tc>
              </a:tr>
              <a:tr h="320039">
                <a:tc>
                  <a:txBody>
                    <a:bodyPr/>
                    <a:lstStyle/>
                    <a:p>
                      <a:pPr>
                        <a:lnSpc>
                          <a:spcPct val="100000"/>
                        </a:lnSpc>
                        <a:spcBef>
                          <a:spcPts val="50"/>
                        </a:spcBef>
                      </a:pPr>
                      <a:endParaRPr sz="950">
                        <a:latin typeface="Times New Roman"/>
                        <a:cs typeface="Times New Roman"/>
                      </a:endParaRPr>
                    </a:p>
                    <a:p>
                      <a:pPr marL="31750">
                        <a:lnSpc>
                          <a:spcPct val="100000"/>
                        </a:lnSpc>
                      </a:pPr>
                      <a:r>
                        <a:rPr dirty="0" sz="1100" u="sng">
                          <a:latin typeface="Calibri"/>
                          <a:cs typeface="Calibri"/>
                        </a:rPr>
                        <a:t>Total </a:t>
                      </a:r>
                      <a:r>
                        <a:rPr dirty="0" sz="1100" spc="-5" u="sng">
                          <a:latin typeface="Calibri"/>
                          <a:cs typeface="Calibri"/>
                        </a:rPr>
                        <a:t>all </a:t>
                      </a:r>
                      <a:r>
                        <a:rPr dirty="0" sz="1100" u="sng">
                          <a:latin typeface="Calibri"/>
                          <a:cs typeface="Calibri"/>
                        </a:rPr>
                        <a:t>accounts - </a:t>
                      </a:r>
                      <a:r>
                        <a:rPr dirty="0" sz="1100" spc="-5" u="sng">
                          <a:latin typeface="Calibri"/>
                          <a:cs typeface="Calibri"/>
                        </a:rPr>
                        <a:t>June </a:t>
                      </a:r>
                      <a:r>
                        <a:rPr dirty="0" sz="1100" u="sng">
                          <a:latin typeface="Calibri"/>
                          <a:cs typeface="Calibri"/>
                        </a:rPr>
                        <a:t>30,</a:t>
                      </a:r>
                      <a:r>
                        <a:rPr dirty="0" sz="1100" spc="-40" u="sng">
                          <a:latin typeface="Calibri"/>
                          <a:cs typeface="Calibri"/>
                        </a:rPr>
                        <a:t> </a:t>
                      </a:r>
                      <a:r>
                        <a:rPr dirty="0" sz="1100" u="sng">
                          <a:latin typeface="Calibri"/>
                          <a:cs typeface="Calibri"/>
                        </a:rPr>
                        <a:t>2022</a:t>
                      </a:r>
                      <a:endParaRPr sz="1100">
                        <a:latin typeface="Calibri"/>
                        <a:cs typeface="Calibri"/>
                      </a:endParaRPr>
                    </a:p>
                  </a:txBody>
                  <a:tcPr marL="0" marR="0" marB="0" marT="6350"/>
                </a:tc>
                <a:tc>
                  <a:txBody>
                    <a:bodyPr/>
                    <a:lstStyle/>
                    <a:p>
                      <a:pPr>
                        <a:lnSpc>
                          <a:spcPct val="100000"/>
                        </a:lnSpc>
                      </a:pPr>
                      <a:endParaRPr sz="950">
                        <a:latin typeface="Times New Roman"/>
                        <a:cs typeface="Times New Roman"/>
                      </a:endParaRPr>
                    </a:p>
                    <a:p>
                      <a:pPr algn="r" marR="17780">
                        <a:lnSpc>
                          <a:spcPct val="100000"/>
                        </a:lnSpc>
                      </a:pPr>
                      <a:r>
                        <a:rPr dirty="0" sz="1100">
                          <a:latin typeface="Calibri"/>
                          <a:cs typeface="Calibri"/>
                        </a:rPr>
                        <a:t>$1,078,280</a:t>
                      </a:r>
                      <a:r>
                        <a:rPr dirty="0" sz="1100" spc="-5">
                          <a:latin typeface="Calibri"/>
                          <a:cs typeface="Calibri"/>
                        </a:rPr>
                        <a:t>.</a:t>
                      </a:r>
                      <a:r>
                        <a:rPr dirty="0" sz="1100">
                          <a:latin typeface="Calibri"/>
                          <a:cs typeface="Calibri"/>
                        </a:rPr>
                        <a:t>44</a:t>
                      </a:r>
                      <a:endParaRPr sz="1100">
                        <a:latin typeface="Calibri"/>
                        <a:cs typeface="Calibri"/>
                      </a:endParaRPr>
                    </a:p>
                  </a:txBody>
                  <a:tcPr marL="0" marR="0" marB="0" marT="0">
                    <a:lnT w="12192">
                      <a:solidFill>
                        <a:srgbClr val="000000"/>
                      </a:solidFill>
                      <a:prstDash val="solid"/>
                    </a:lnT>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640080" y="685799"/>
          <a:ext cx="5299075" cy="8392795"/>
        </p:xfrm>
        <a:graphic>
          <a:graphicData uri="http://schemas.openxmlformats.org/drawingml/2006/table">
            <a:tbl>
              <a:tblPr firstRow="1" bandRow="1">
                <a:tableStyleId>{2D5ABB26-0587-4C30-8999-92F81FD0307C}</a:tableStyleId>
              </a:tblPr>
              <a:tblGrid>
                <a:gridCol w="2446020"/>
                <a:gridCol w="685799"/>
                <a:gridCol w="685800"/>
                <a:gridCol w="685800"/>
                <a:gridCol w="91439"/>
                <a:gridCol w="685800"/>
              </a:tblGrid>
              <a:tr h="577595">
                <a:tc gridSpan="6">
                  <a:txBody>
                    <a:bodyPr/>
                    <a:lstStyle/>
                    <a:p>
                      <a:pPr algn="ctr">
                        <a:lnSpc>
                          <a:spcPts val="1270"/>
                        </a:lnSpc>
                      </a:pPr>
                      <a:r>
                        <a:rPr dirty="0" sz="1200" b="1">
                          <a:latin typeface="Calibri"/>
                          <a:cs typeface="Calibri"/>
                        </a:rPr>
                        <a:t>Missouri Association of Elementary School</a:t>
                      </a:r>
                      <a:r>
                        <a:rPr dirty="0" sz="1200" spc="-95" b="1">
                          <a:latin typeface="Calibri"/>
                          <a:cs typeface="Calibri"/>
                        </a:rPr>
                        <a:t> </a:t>
                      </a:r>
                      <a:r>
                        <a:rPr dirty="0" sz="1200" b="1">
                          <a:latin typeface="Calibri"/>
                          <a:cs typeface="Calibri"/>
                        </a:rPr>
                        <a:t>Principals</a:t>
                      </a:r>
                      <a:endParaRPr sz="1200">
                        <a:latin typeface="Calibri"/>
                        <a:cs typeface="Calibri"/>
                      </a:endParaRPr>
                    </a:p>
                    <a:p>
                      <a:pPr algn="ctr" marL="10795">
                        <a:lnSpc>
                          <a:spcPct val="100000"/>
                        </a:lnSpc>
                        <a:spcBef>
                          <a:spcPts val="10"/>
                        </a:spcBef>
                      </a:pPr>
                      <a:r>
                        <a:rPr dirty="0" sz="1200" b="1">
                          <a:latin typeface="Calibri"/>
                          <a:cs typeface="Calibri"/>
                        </a:rPr>
                        <a:t>Budget</a:t>
                      </a:r>
                      <a:r>
                        <a:rPr dirty="0" sz="1200" spc="-100" b="1">
                          <a:latin typeface="Calibri"/>
                          <a:cs typeface="Calibri"/>
                        </a:rPr>
                        <a:t> </a:t>
                      </a:r>
                      <a:r>
                        <a:rPr dirty="0" sz="1200" b="1">
                          <a:latin typeface="Calibri"/>
                          <a:cs typeface="Calibri"/>
                        </a:rPr>
                        <a:t>Summary</a:t>
                      </a:r>
                      <a:endParaRPr sz="1200">
                        <a:latin typeface="Calibri"/>
                        <a:cs typeface="Calibri"/>
                      </a:endParaRPr>
                    </a:p>
                    <a:p>
                      <a:pPr algn="ctr" marL="8255">
                        <a:lnSpc>
                          <a:spcPct val="100000"/>
                        </a:lnSpc>
                        <a:spcBef>
                          <a:spcPts val="180"/>
                        </a:spcBef>
                      </a:pPr>
                      <a:r>
                        <a:rPr dirty="0" sz="1100" b="1">
                          <a:latin typeface="Calibri"/>
                          <a:cs typeface="Calibri"/>
                        </a:rPr>
                        <a:t>June 30,</a:t>
                      </a:r>
                      <a:r>
                        <a:rPr dirty="0" sz="1100" spc="-80" b="1">
                          <a:latin typeface="Calibri"/>
                          <a:cs typeface="Calibri"/>
                        </a:rPr>
                        <a:t> </a:t>
                      </a:r>
                      <a:r>
                        <a:rPr dirty="0" sz="1100" b="1">
                          <a:latin typeface="Calibri"/>
                          <a:cs typeface="Calibri"/>
                        </a:rPr>
                        <a:t>2023</a:t>
                      </a:r>
                      <a:endParaRPr sz="11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3">
                      <a:solidFill>
                        <a:srgbClr val="000000"/>
                      </a:solidFill>
                      <a:prstDash val="solid"/>
                    </a:lnB>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r>
              <a:tr h="243840">
                <a:tc>
                  <a:txBody>
                    <a:bodyPr/>
                    <a:lstStyle/>
                    <a:p>
                      <a:pPr algn="ctr" marL="9525">
                        <a:lnSpc>
                          <a:spcPct val="100000"/>
                        </a:lnSpc>
                        <a:spcBef>
                          <a:spcPts val="340"/>
                        </a:spcBef>
                      </a:pPr>
                      <a:r>
                        <a:rPr dirty="0" sz="800" b="1">
                          <a:latin typeface="Calibri"/>
                          <a:cs typeface="Calibri"/>
                        </a:rPr>
                        <a:t>Receipts</a:t>
                      </a:r>
                      <a:endParaRPr sz="800">
                        <a:latin typeface="Calibri"/>
                        <a:cs typeface="Calibri"/>
                      </a:endParaRPr>
                    </a:p>
                  </a:txBody>
                  <a:tcPr marL="0" marR="0" marB="0" marT="43180">
                    <a:lnL w="12191">
                      <a:solidFill>
                        <a:srgbClr val="000000"/>
                      </a:solidFill>
                      <a:prstDash val="solid"/>
                    </a:lnL>
                    <a:lnR w="12192">
                      <a:solidFill>
                        <a:srgbClr val="000000"/>
                      </a:solidFill>
                      <a:prstDash val="solid"/>
                    </a:lnR>
                    <a:lnT w="12193">
                      <a:solidFill>
                        <a:srgbClr val="000000"/>
                      </a:solidFill>
                      <a:prstDash val="solid"/>
                    </a:lnT>
                    <a:lnB w="12191">
                      <a:solidFill>
                        <a:srgbClr val="000000"/>
                      </a:solidFill>
                      <a:prstDash val="solid"/>
                    </a:lnB>
                  </a:tcPr>
                </a:tc>
                <a:tc>
                  <a:txBody>
                    <a:bodyPr/>
                    <a:lstStyle/>
                    <a:p>
                      <a:pPr marL="189865">
                        <a:lnSpc>
                          <a:spcPct val="100000"/>
                        </a:lnSpc>
                        <a:spcBef>
                          <a:spcPts val="340"/>
                        </a:spcBef>
                      </a:pPr>
                      <a:r>
                        <a:rPr dirty="0" sz="800" b="1">
                          <a:latin typeface="Calibri"/>
                          <a:cs typeface="Calibri"/>
                        </a:rPr>
                        <a:t>Budget</a:t>
                      </a:r>
                      <a:endParaRPr sz="800">
                        <a:latin typeface="Calibri"/>
                        <a:cs typeface="Calibri"/>
                      </a:endParaRPr>
                    </a:p>
                  </a:txBody>
                  <a:tcPr marL="0" marR="0" marB="0" marT="43180">
                    <a:lnL w="12192">
                      <a:solidFill>
                        <a:srgbClr val="000000"/>
                      </a:solidFill>
                      <a:prstDash val="solid"/>
                    </a:lnL>
                    <a:lnR w="12191">
                      <a:solidFill>
                        <a:srgbClr val="000000"/>
                      </a:solidFill>
                      <a:prstDash val="solid"/>
                    </a:lnR>
                    <a:lnT w="12193">
                      <a:solidFill>
                        <a:srgbClr val="000000"/>
                      </a:solidFill>
                      <a:prstDash val="solid"/>
                    </a:lnT>
                    <a:lnB w="12191">
                      <a:solidFill>
                        <a:srgbClr val="000000"/>
                      </a:solidFill>
                      <a:prstDash val="solid"/>
                    </a:lnB>
                  </a:tcPr>
                </a:tc>
                <a:tc>
                  <a:txBody>
                    <a:bodyPr/>
                    <a:lstStyle/>
                    <a:p>
                      <a:pPr algn="r" marR="54610">
                        <a:lnSpc>
                          <a:spcPct val="100000"/>
                        </a:lnSpc>
                        <a:spcBef>
                          <a:spcPts val="340"/>
                        </a:spcBef>
                      </a:pPr>
                      <a:r>
                        <a:rPr dirty="0" sz="800" b="1">
                          <a:latin typeface="Calibri"/>
                          <a:cs typeface="Calibri"/>
                        </a:rPr>
                        <a:t>Carried</a:t>
                      </a:r>
                      <a:r>
                        <a:rPr dirty="0" sz="800" spc="-85" b="1">
                          <a:latin typeface="Calibri"/>
                          <a:cs typeface="Calibri"/>
                        </a:rPr>
                        <a:t> </a:t>
                      </a:r>
                      <a:r>
                        <a:rPr dirty="0" sz="800" b="1">
                          <a:latin typeface="Calibri"/>
                          <a:cs typeface="Calibri"/>
                        </a:rPr>
                        <a:t>Over</a:t>
                      </a:r>
                      <a:endParaRPr sz="800">
                        <a:latin typeface="Calibri"/>
                        <a:cs typeface="Calibri"/>
                      </a:endParaRPr>
                    </a:p>
                  </a:txBody>
                  <a:tcPr marL="0" marR="0" marB="0" marT="43180">
                    <a:lnL w="12191">
                      <a:solidFill>
                        <a:srgbClr val="000000"/>
                      </a:solidFill>
                      <a:prstDash val="solid"/>
                    </a:lnL>
                    <a:lnR w="12191">
                      <a:solidFill>
                        <a:srgbClr val="000000"/>
                      </a:solidFill>
                      <a:prstDash val="solid"/>
                    </a:lnR>
                    <a:lnT w="12193">
                      <a:solidFill>
                        <a:srgbClr val="000000"/>
                      </a:solidFill>
                      <a:prstDash val="solid"/>
                    </a:lnT>
                    <a:lnB w="12191">
                      <a:solidFill>
                        <a:srgbClr val="000000"/>
                      </a:solidFill>
                      <a:prstDash val="solid"/>
                    </a:lnB>
                  </a:tcPr>
                </a:tc>
                <a:tc>
                  <a:txBody>
                    <a:bodyPr/>
                    <a:lstStyle/>
                    <a:p>
                      <a:pPr algn="ctr" marL="9525">
                        <a:lnSpc>
                          <a:spcPts val="869"/>
                        </a:lnSpc>
                      </a:pPr>
                      <a:r>
                        <a:rPr dirty="0" sz="800" b="1">
                          <a:latin typeface="Calibri"/>
                          <a:cs typeface="Calibri"/>
                        </a:rPr>
                        <a:t>2022-2023</a:t>
                      </a:r>
                      <a:endParaRPr sz="800">
                        <a:latin typeface="Calibri"/>
                        <a:cs typeface="Calibri"/>
                      </a:endParaRPr>
                    </a:p>
                    <a:p>
                      <a:pPr algn="ctr" marL="12065">
                        <a:lnSpc>
                          <a:spcPct val="100000"/>
                        </a:lnSpc>
                      </a:pPr>
                      <a:r>
                        <a:rPr dirty="0" sz="800" b="1">
                          <a:latin typeface="Calibri"/>
                          <a:cs typeface="Calibri"/>
                        </a:rPr>
                        <a:t>YTD</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3">
                      <a:solidFill>
                        <a:srgbClr val="000000"/>
                      </a:solidFill>
                      <a:prstDash val="solid"/>
                    </a:lnT>
                    <a:lnB w="12191">
                      <a:solidFill>
                        <a:srgbClr val="000000"/>
                      </a:solidFill>
                      <a:prstDash val="solid"/>
                    </a:lnB>
                  </a:tcPr>
                </a:tc>
                <a:tc rowSpan="27">
                  <a:txBody>
                    <a:bodyPr/>
                    <a:lstStyle/>
                    <a:p>
                      <a:pP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3">
                      <a:solidFill>
                        <a:srgbClr val="000000"/>
                      </a:solidFill>
                      <a:prstDash val="solid"/>
                    </a:lnT>
                  </a:tcPr>
                </a:tc>
                <a:tc>
                  <a:txBody>
                    <a:bodyPr/>
                    <a:lstStyle/>
                    <a:p>
                      <a:pPr marL="115570">
                        <a:lnSpc>
                          <a:spcPts val="760"/>
                        </a:lnSpc>
                      </a:pPr>
                      <a:r>
                        <a:rPr dirty="0" sz="800" b="1">
                          <a:latin typeface="Calibri"/>
                          <a:cs typeface="Calibri"/>
                        </a:rPr>
                        <a:t>2021-2022</a:t>
                      </a:r>
                      <a:endParaRPr sz="800">
                        <a:latin typeface="Calibri"/>
                        <a:cs typeface="Calibri"/>
                      </a:endParaRPr>
                    </a:p>
                    <a:p>
                      <a:pPr marL="95885">
                        <a:lnSpc>
                          <a:spcPct val="100000"/>
                        </a:lnSpc>
                        <a:spcBef>
                          <a:spcPts val="120"/>
                        </a:spcBef>
                      </a:pPr>
                      <a:r>
                        <a:rPr dirty="0" sz="800" b="1">
                          <a:latin typeface="Calibri"/>
                          <a:cs typeface="Calibri"/>
                        </a:rPr>
                        <a:t>End of</a:t>
                      </a:r>
                      <a:r>
                        <a:rPr dirty="0" sz="800" spc="-85" b="1">
                          <a:latin typeface="Calibri"/>
                          <a:cs typeface="Calibri"/>
                        </a:rPr>
                        <a:t> </a:t>
                      </a:r>
                      <a:r>
                        <a:rPr dirty="0" sz="800" b="1">
                          <a:latin typeface="Calibri"/>
                          <a:cs typeface="Calibri"/>
                        </a:rPr>
                        <a:t>Year</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3">
                      <a:solidFill>
                        <a:srgbClr val="000000"/>
                      </a:solidFill>
                      <a:prstDash val="solid"/>
                    </a:lnT>
                    <a:lnB w="12191">
                      <a:solidFill>
                        <a:srgbClr val="000000"/>
                      </a:solidFill>
                      <a:prstDash val="solid"/>
                    </a:lnB>
                  </a:tcPr>
                </a:tc>
              </a:tr>
              <a:tr h="121919">
                <a:tc>
                  <a:txBody>
                    <a:bodyPr/>
                    <a:lstStyle/>
                    <a:p>
                      <a:pPr marL="13335">
                        <a:lnSpc>
                          <a:spcPts val="869"/>
                        </a:lnSpc>
                      </a:pPr>
                      <a:r>
                        <a:rPr dirty="0" sz="800">
                          <a:latin typeface="Calibri"/>
                          <a:cs typeface="Calibri"/>
                        </a:rPr>
                        <a:t>MAESP Membership</a:t>
                      </a:r>
                      <a:r>
                        <a:rPr dirty="0" sz="800" spc="-60">
                          <a:latin typeface="Calibri"/>
                          <a:cs typeface="Calibri"/>
                        </a:rPr>
                        <a:t> </a:t>
                      </a:r>
                      <a:r>
                        <a:rPr dirty="0" sz="800">
                          <a:latin typeface="Calibri"/>
                          <a:cs typeface="Calibri"/>
                        </a:rPr>
                        <a:t>Dues</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algn="r" marR="6985">
                        <a:lnSpc>
                          <a:spcPts val="869"/>
                        </a:lnSpc>
                      </a:pPr>
                      <a:r>
                        <a:rPr dirty="0" sz="800">
                          <a:latin typeface="Calibri"/>
                          <a:cs typeface="Calibri"/>
                        </a:rPr>
                        <a:t>$276,000.00</a:t>
                      </a: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algn="r" marR="6350">
                        <a:lnSpc>
                          <a:spcPts val="869"/>
                        </a:lnSpc>
                      </a:pPr>
                      <a:r>
                        <a:rPr dirty="0" sz="800">
                          <a:latin typeface="Calibri"/>
                          <a:cs typeface="Calibri"/>
                        </a:rPr>
                        <a:t>$43,969.00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algn="r" marR="6350">
                        <a:lnSpc>
                          <a:spcPts val="869"/>
                        </a:lnSpc>
                      </a:pPr>
                      <a:r>
                        <a:rPr dirty="0" sz="800">
                          <a:latin typeface="Calibri"/>
                          <a:cs typeface="Calibri"/>
                        </a:rPr>
                        <a:t>$312,422.50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vMerge="1">
                  <a:txBody>
                    <a:bodyPr/>
                    <a:lstStyle/>
                    <a:p>
                      <a:pPr/>
                    </a:p>
                  </a:txBody>
                  <a:tcPr marL="0" marR="0" marB="0" marT="0">
                    <a:lnL w="12191">
                      <a:solidFill>
                        <a:srgbClr val="000000"/>
                      </a:solidFill>
                      <a:prstDash val="solid"/>
                    </a:lnL>
                    <a:lnR w="12191">
                      <a:solidFill>
                        <a:srgbClr val="000000"/>
                      </a:solidFill>
                      <a:prstDash val="solid"/>
                    </a:lnR>
                    <a:lnT w="12193">
                      <a:solidFill>
                        <a:srgbClr val="000000"/>
                      </a:solidFill>
                      <a:prstDash val="solid"/>
                    </a:lnT>
                  </a:tcPr>
                </a:tc>
                <a:tc>
                  <a:txBody>
                    <a:bodyPr/>
                    <a:lstStyle/>
                    <a:p>
                      <a:pPr algn="r" marR="6985">
                        <a:lnSpc>
                          <a:spcPts val="869"/>
                        </a:lnSpc>
                      </a:pPr>
                      <a:r>
                        <a:rPr dirty="0" sz="800">
                          <a:latin typeface="Calibri"/>
                          <a:cs typeface="Calibri"/>
                        </a:rPr>
                        <a:t>$292,317.</a:t>
                      </a:r>
                      <a:r>
                        <a:rPr dirty="0" sz="800" spc="-5">
                          <a:latin typeface="Calibri"/>
                          <a:cs typeface="Calibri"/>
                        </a:rPr>
                        <a:t>5</a:t>
                      </a:r>
                      <a:r>
                        <a:rPr dirty="0" sz="800">
                          <a:latin typeface="Calibri"/>
                          <a:cs typeface="Calibri"/>
                        </a:rPr>
                        <a:t>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r>
              <a:tr h="121919">
                <a:tc>
                  <a:txBody>
                    <a:bodyPr/>
                    <a:lstStyle/>
                    <a:p>
                      <a:pPr marL="973455">
                        <a:lnSpc>
                          <a:spcPts val="869"/>
                        </a:lnSpc>
                      </a:pPr>
                      <a:r>
                        <a:rPr dirty="0" sz="800">
                          <a:latin typeface="Calibri"/>
                          <a:cs typeface="Calibri"/>
                        </a:rPr>
                        <a:t>Designated for next</a:t>
                      </a:r>
                      <a:r>
                        <a:rPr dirty="0" sz="800" spc="-65">
                          <a:latin typeface="Calibri"/>
                          <a:cs typeface="Calibri"/>
                        </a:rPr>
                        <a:t> </a:t>
                      </a:r>
                      <a:r>
                        <a:rPr dirty="0" sz="800">
                          <a:latin typeface="Calibri"/>
                          <a:cs typeface="Calibri"/>
                        </a:rPr>
                        <a:t>year</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pP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algn="r" marR="6985">
                        <a:lnSpc>
                          <a:spcPts val="869"/>
                        </a:lnSpc>
                      </a:pPr>
                      <a:r>
                        <a:rPr dirty="0" sz="800">
                          <a:latin typeface="Calibri"/>
                          <a:cs typeface="Calibri"/>
                        </a:rPr>
                        <a:t>$65,131.00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vMerge="1">
                  <a:txBody>
                    <a:bodyPr/>
                    <a:lstStyle/>
                    <a:p>
                      <a:pPr/>
                    </a:p>
                  </a:txBody>
                  <a:tcPr marL="0" marR="0" marB="0" marT="0">
                    <a:lnL w="12191">
                      <a:solidFill>
                        <a:srgbClr val="000000"/>
                      </a:solidFill>
                      <a:prstDash val="solid"/>
                    </a:lnL>
                    <a:lnR w="12191">
                      <a:solidFill>
                        <a:srgbClr val="000000"/>
                      </a:solidFill>
                      <a:prstDash val="solid"/>
                    </a:lnR>
                    <a:lnT w="12193">
                      <a:solidFill>
                        <a:srgbClr val="000000"/>
                      </a:solidFill>
                      <a:prstDash val="solid"/>
                    </a:lnT>
                  </a:tcPr>
                </a:tc>
                <a:tc>
                  <a:txBody>
                    <a:bodyPr/>
                    <a:lstStyle/>
                    <a:p>
                      <a:pPr algn="r" marR="6350">
                        <a:lnSpc>
                          <a:spcPts val="869"/>
                        </a:lnSpc>
                      </a:pPr>
                      <a:r>
                        <a:rPr dirty="0" sz="800">
                          <a:latin typeface="Calibri"/>
                          <a:cs typeface="Calibri"/>
                        </a:rPr>
                        <a:t>$43,969.00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r>
              <a:tr h="121920">
                <a:tc>
                  <a:txBody>
                    <a:bodyPr/>
                    <a:lstStyle/>
                    <a:p>
                      <a:pPr marL="13335">
                        <a:lnSpc>
                          <a:spcPts val="869"/>
                        </a:lnSpc>
                      </a:pPr>
                      <a:r>
                        <a:rPr dirty="0" sz="800">
                          <a:latin typeface="Calibri"/>
                          <a:cs typeface="Calibri"/>
                        </a:rPr>
                        <a:t>MAESP District</a:t>
                      </a:r>
                      <a:r>
                        <a:rPr dirty="0" sz="800" spc="-60">
                          <a:latin typeface="Calibri"/>
                          <a:cs typeface="Calibri"/>
                        </a:rPr>
                        <a:t> </a:t>
                      </a:r>
                      <a:r>
                        <a:rPr dirty="0" sz="800">
                          <a:latin typeface="Calibri"/>
                          <a:cs typeface="Calibri"/>
                        </a:rPr>
                        <a:t>Membership</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algn="r" marR="6985">
                        <a:lnSpc>
                          <a:spcPts val="869"/>
                        </a:lnSpc>
                      </a:pPr>
                      <a:r>
                        <a:rPr dirty="0" sz="800">
                          <a:latin typeface="Calibri"/>
                          <a:cs typeface="Calibri"/>
                        </a:rPr>
                        <a:t>$10,000.00</a:t>
                      </a: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algn="r" marR="6350">
                        <a:lnSpc>
                          <a:spcPts val="869"/>
                        </a:lnSpc>
                      </a:pPr>
                      <a:r>
                        <a:rPr dirty="0" sz="800">
                          <a:latin typeface="Calibri"/>
                          <a:cs typeface="Calibri"/>
                        </a:rPr>
                        <a:t>$2,845.00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algn="r" marR="6350">
                        <a:lnSpc>
                          <a:spcPts val="869"/>
                        </a:lnSpc>
                      </a:pPr>
                      <a:r>
                        <a:rPr dirty="0" sz="800">
                          <a:latin typeface="Calibri"/>
                          <a:cs typeface="Calibri"/>
                        </a:rPr>
                        <a:t>$20,945.00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vMerge="1">
                  <a:txBody>
                    <a:bodyPr/>
                    <a:lstStyle/>
                    <a:p>
                      <a:pPr/>
                    </a:p>
                  </a:txBody>
                  <a:tcPr marL="0" marR="0" marB="0" marT="0">
                    <a:lnL w="12191">
                      <a:solidFill>
                        <a:srgbClr val="000000"/>
                      </a:solidFill>
                      <a:prstDash val="solid"/>
                    </a:lnL>
                    <a:lnR w="12191">
                      <a:solidFill>
                        <a:srgbClr val="000000"/>
                      </a:solidFill>
                      <a:prstDash val="solid"/>
                    </a:lnR>
                    <a:lnT w="12193">
                      <a:solidFill>
                        <a:srgbClr val="000000"/>
                      </a:solidFill>
                      <a:prstDash val="solid"/>
                    </a:lnT>
                  </a:tcPr>
                </a:tc>
                <a:tc>
                  <a:txBody>
                    <a:bodyPr/>
                    <a:lstStyle/>
                    <a:p>
                      <a:pPr algn="r" marR="6350">
                        <a:lnSpc>
                          <a:spcPts val="869"/>
                        </a:lnSpc>
                      </a:pPr>
                      <a:r>
                        <a:rPr dirty="0" sz="800">
                          <a:latin typeface="Calibri"/>
                          <a:cs typeface="Calibri"/>
                        </a:rPr>
                        <a:t>$14,743.53</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r>
              <a:tr h="121919">
                <a:tc>
                  <a:txBody>
                    <a:bodyPr/>
                    <a:lstStyle/>
                    <a:p>
                      <a:pPr marL="973455">
                        <a:lnSpc>
                          <a:spcPts val="869"/>
                        </a:lnSpc>
                      </a:pPr>
                      <a:r>
                        <a:rPr dirty="0" sz="800">
                          <a:latin typeface="Calibri"/>
                          <a:cs typeface="Calibri"/>
                        </a:rPr>
                        <a:t>Designated for next</a:t>
                      </a:r>
                      <a:r>
                        <a:rPr dirty="0" sz="800" spc="-65">
                          <a:latin typeface="Calibri"/>
                          <a:cs typeface="Calibri"/>
                        </a:rPr>
                        <a:t> </a:t>
                      </a:r>
                      <a:r>
                        <a:rPr dirty="0" sz="800">
                          <a:latin typeface="Calibri"/>
                          <a:cs typeface="Calibri"/>
                        </a:rPr>
                        <a:t>year</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pP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algn="r" marR="7620">
                        <a:lnSpc>
                          <a:spcPts val="869"/>
                        </a:lnSpc>
                      </a:pPr>
                      <a:r>
                        <a:rPr dirty="0" sz="800">
                          <a:latin typeface="Calibri"/>
                          <a:cs typeface="Calibri"/>
                        </a:rPr>
                        <a:t>$3,765.00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vMerge="1">
                  <a:txBody>
                    <a:bodyPr/>
                    <a:lstStyle/>
                    <a:p>
                      <a:pPr/>
                    </a:p>
                  </a:txBody>
                  <a:tcPr marL="0" marR="0" marB="0" marT="0">
                    <a:lnL w="12191">
                      <a:solidFill>
                        <a:srgbClr val="000000"/>
                      </a:solidFill>
                      <a:prstDash val="solid"/>
                    </a:lnL>
                    <a:lnR w="12191">
                      <a:solidFill>
                        <a:srgbClr val="000000"/>
                      </a:solidFill>
                      <a:prstDash val="solid"/>
                    </a:lnR>
                    <a:lnT w="12193">
                      <a:solidFill>
                        <a:srgbClr val="000000"/>
                      </a:solidFill>
                      <a:prstDash val="solid"/>
                    </a:lnT>
                  </a:tcPr>
                </a:tc>
                <a:tc>
                  <a:txBody>
                    <a:bodyPr/>
                    <a:lstStyle/>
                    <a:p>
                      <a:pPr algn="r" marR="6350">
                        <a:lnSpc>
                          <a:spcPts val="869"/>
                        </a:lnSpc>
                      </a:pPr>
                      <a:r>
                        <a:rPr dirty="0" sz="800">
                          <a:latin typeface="Calibri"/>
                          <a:cs typeface="Calibri"/>
                        </a:rPr>
                        <a:t>$2,845.00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r>
              <a:tr h="121920">
                <a:tc>
                  <a:txBody>
                    <a:bodyPr/>
                    <a:lstStyle/>
                    <a:p>
                      <a:pPr marL="13335">
                        <a:lnSpc>
                          <a:spcPts val="869"/>
                        </a:lnSpc>
                      </a:pPr>
                      <a:r>
                        <a:rPr dirty="0" sz="800">
                          <a:latin typeface="Calibri"/>
                          <a:cs typeface="Calibri"/>
                        </a:rPr>
                        <a:t>NAESP Membership</a:t>
                      </a:r>
                      <a:r>
                        <a:rPr dirty="0" sz="800" spc="-65">
                          <a:latin typeface="Calibri"/>
                          <a:cs typeface="Calibri"/>
                        </a:rPr>
                        <a:t> </a:t>
                      </a:r>
                      <a:r>
                        <a:rPr dirty="0" sz="800">
                          <a:latin typeface="Calibri"/>
                          <a:cs typeface="Calibri"/>
                        </a:rPr>
                        <a:t>Dues</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algn="r" marR="6985">
                        <a:lnSpc>
                          <a:spcPts val="869"/>
                        </a:lnSpc>
                      </a:pPr>
                      <a:r>
                        <a:rPr dirty="0" sz="800">
                          <a:latin typeface="Calibri"/>
                          <a:cs typeface="Calibri"/>
                        </a:rPr>
                        <a:t>$85,000.00</a:t>
                      </a: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c>
                  <a:txBody>
                    <a:bodyPr/>
                    <a:lstStyle/>
                    <a:p>
                      <a:pPr algn="r" marR="6350">
                        <a:lnSpc>
                          <a:spcPts val="869"/>
                        </a:lnSpc>
                      </a:pPr>
                      <a:r>
                        <a:rPr dirty="0" sz="800">
                          <a:latin typeface="Calibri"/>
                          <a:cs typeface="Calibri"/>
                        </a:rPr>
                        <a:t>$12,703.00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c>
                  <a:txBody>
                    <a:bodyPr/>
                    <a:lstStyle/>
                    <a:p>
                      <a:pPr algn="r" marR="6350">
                        <a:lnSpc>
                          <a:spcPts val="869"/>
                        </a:lnSpc>
                      </a:pPr>
                      <a:r>
                        <a:rPr dirty="0" sz="800">
                          <a:latin typeface="Calibri"/>
                          <a:cs typeface="Calibri"/>
                        </a:rPr>
                        <a:t>$105,669.00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c vMerge="1">
                  <a:txBody>
                    <a:bodyPr/>
                    <a:lstStyle/>
                    <a:p>
                      <a:pPr/>
                    </a:p>
                  </a:txBody>
                  <a:tcPr marL="0" marR="0" marB="0" marT="0">
                    <a:lnL w="12191">
                      <a:solidFill>
                        <a:srgbClr val="000000"/>
                      </a:solidFill>
                      <a:prstDash val="solid"/>
                    </a:lnL>
                    <a:lnR w="12191">
                      <a:solidFill>
                        <a:srgbClr val="000000"/>
                      </a:solidFill>
                      <a:prstDash val="solid"/>
                    </a:lnR>
                    <a:lnT w="12193">
                      <a:solidFill>
                        <a:srgbClr val="000000"/>
                      </a:solidFill>
                      <a:prstDash val="solid"/>
                    </a:lnT>
                  </a:tcPr>
                </a:tc>
                <a:tc>
                  <a:txBody>
                    <a:bodyPr/>
                    <a:lstStyle/>
                    <a:p>
                      <a:pPr algn="r" marR="6350">
                        <a:lnSpc>
                          <a:spcPts val="869"/>
                        </a:lnSpc>
                      </a:pPr>
                      <a:r>
                        <a:rPr dirty="0" sz="800">
                          <a:latin typeface="Calibri"/>
                          <a:cs typeface="Calibri"/>
                        </a:rPr>
                        <a:t>$89,285.00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r>
              <a:tr h="121920">
                <a:tc>
                  <a:txBody>
                    <a:bodyPr/>
                    <a:lstStyle/>
                    <a:p>
                      <a:pPr marL="973455">
                        <a:lnSpc>
                          <a:spcPts val="869"/>
                        </a:lnSpc>
                      </a:pPr>
                      <a:r>
                        <a:rPr dirty="0" sz="800">
                          <a:latin typeface="Calibri"/>
                          <a:cs typeface="Calibri"/>
                        </a:rPr>
                        <a:t>Designated for next</a:t>
                      </a:r>
                      <a:r>
                        <a:rPr dirty="0" sz="800" spc="-65">
                          <a:latin typeface="Calibri"/>
                          <a:cs typeface="Calibri"/>
                        </a:rPr>
                        <a:t> </a:t>
                      </a:r>
                      <a:r>
                        <a:rPr dirty="0" sz="800">
                          <a:latin typeface="Calibri"/>
                          <a:cs typeface="Calibri"/>
                        </a:rPr>
                        <a:t>year</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algn="r" marR="6350">
                        <a:lnSpc>
                          <a:spcPts val="869"/>
                        </a:lnSpc>
                      </a:pPr>
                      <a:r>
                        <a:rPr dirty="0" sz="800">
                          <a:latin typeface="Calibri"/>
                          <a:cs typeface="Calibri"/>
                        </a:rPr>
                        <a:t>$0.00</a:t>
                      </a: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algn="r" marR="6985">
                        <a:lnSpc>
                          <a:spcPts val="869"/>
                        </a:lnSpc>
                      </a:pPr>
                      <a:r>
                        <a:rPr dirty="0" sz="800">
                          <a:latin typeface="Calibri"/>
                          <a:cs typeface="Calibri"/>
                        </a:rPr>
                        <a:t>$20,758.00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vMerge="1">
                  <a:txBody>
                    <a:bodyPr/>
                    <a:lstStyle/>
                    <a:p>
                      <a:pPr/>
                    </a:p>
                  </a:txBody>
                  <a:tcPr marL="0" marR="0" marB="0" marT="0">
                    <a:lnL w="12191">
                      <a:solidFill>
                        <a:srgbClr val="000000"/>
                      </a:solidFill>
                      <a:prstDash val="solid"/>
                    </a:lnL>
                    <a:lnR w="12191">
                      <a:solidFill>
                        <a:srgbClr val="000000"/>
                      </a:solidFill>
                      <a:prstDash val="solid"/>
                    </a:lnR>
                    <a:lnT w="12193">
                      <a:solidFill>
                        <a:srgbClr val="000000"/>
                      </a:solidFill>
                      <a:prstDash val="solid"/>
                    </a:lnT>
                  </a:tcPr>
                </a:tc>
                <a:tc>
                  <a:txBody>
                    <a:bodyPr/>
                    <a:lstStyle/>
                    <a:p>
                      <a:pPr algn="r" marR="6350">
                        <a:lnSpc>
                          <a:spcPts val="869"/>
                        </a:lnSpc>
                      </a:pPr>
                      <a:r>
                        <a:rPr dirty="0" sz="800">
                          <a:latin typeface="Calibri"/>
                          <a:cs typeface="Calibri"/>
                        </a:rPr>
                        <a:t>$12,703.00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r>
              <a:tr h="121919">
                <a:tc>
                  <a:txBody>
                    <a:bodyPr/>
                    <a:lstStyle/>
                    <a:p>
                      <a:pPr marL="13335">
                        <a:lnSpc>
                          <a:spcPts val="869"/>
                        </a:lnSpc>
                      </a:pPr>
                      <a:r>
                        <a:rPr dirty="0" sz="800">
                          <a:latin typeface="Calibri"/>
                          <a:cs typeface="Calibri"/>
                        </a:rPr>
                        <a:t>NAESP Processing</a:t>
                      </a:r>
                      <a:r>
                        <a:rPr dirty="0" sz="800" spc="-60">
                          <a:latin typeface="Calibri"/>
                          <a:cs typeface="Calibri"/>
                        </a:rPr>
                        <a:t> </a:t>
                      </a:r>
                      <a:r>
                        <a:rPr dirty="0" sz="800">
                          <a:latin typeface="Calibri"/>
                          <a:cs typeface="Calibri"/>
                        </a:rPr>
                        <a:t>Rebate</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pPr algn="r" marR="6350">
                        <a:lnSpc>
                          <a:spcPts val="869"/>
                        </a:lnSpc>
                      </a:pPr>
                      <a:r>
                        <a:rPr dirty="0" sz="800">
                          <a:latin typeface="Calibri"/>
                          <a:cs typeface="Calibri"/>
                        </a:rPr>
                        <a:t>$4,000.00</a:t>
                      </a: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algn="r" marR="6350">
                        <a:lnSpc>
                          <a:spcPts val="869"/>
                        </a:lnSpc>
                      </a:pPr>
                      <a:r>
                        <a:rPr dirty="0" sz="800">
                          <a:latin typeface="Calibri"/>
                          <a:cs typeface="Calibri"/>
                        </a:rPr>
                        <a:t>$6,048.00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vMerge="1">
                  <a:txBody>
                    <a:bodyPr/>
                    <a:lstStyle/>
                    <a:p>
                      <a:pPr/>
                    </a:p>
                  </a:txBody>
                  <a:tcPr marL="0" marR="0" marB="0" marT="0">
                    <a:lnL w="12191">
                      <a:solidFill>
                        <a:srgbClr val="000000"/>
                      </a:solidFill>
                      <a:prstDash val="solid"/>
                    </a:lnL>
                    <a:lnR w="12191">
                      <a:solidFill>
                        <a:srgbClr val="000000"/>
                      </a:solidFill>
                      <a:prstDash val="solid"/>
                    </a:lnR>
                    <a:lnT w="12193">
                      <a:solidFill>
                        <a:srgbClr val="000000"/>
                      </a:solidFill>
                      <a:prstDash val="solid"/>
                    </a:lnT>
                  </a:tcPr>
                </a:tc>
                <a:tc>
                  <a:txBody>
                    <a:bodyPr/>
                    <a:lstStyle/>
                    <a:p>
                      <a:pPr algn="r" marR="6350">
                        <a:lnSpc>
                          <a:spcPts val="869"/>
                        </a:lnSpc>
                      </a:pPr>
                      <a:r>
                        <a:rPr dirty="0" sz="800">
                          <a:latin typeface="Calibri"/>
                          <a:cs typeface="Calibri"/>
                        </a:rPr>
                        <a:t>$4,468.00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r>
              <a:tr h="121920">
                <a:tc>
                  <a:txBody>
                    <a:bodyPr/>
                    <a:lstStyle/>
                    <a:p>
                      <a:pPr marL="13335">
                        <a:lnSpc>
                          <a:spcPts val="869"/>
                        </a:lnSpc>
                      </a:pPr>
                      <a:r>
                        <a:rPr dirty="0" sz="800">
                          <a:latin typeface="Calibri"/>
                          <a:cs typeface="Calibri"/>
                        </a:rPr>
                        <a:t>Aspiring Principal</a:t>
                      </a:r>
                      <a:r>
                        <a:rPr dirty="0" sz="800" spc="-60">
                          <a:latin typeface="Calibri"/>
                          <a:cs typeface="Calibri"/>
                        </a:rPr>
                        <a:t> </a:t>
                      </a:r>
                      <a:r>
                        <a:rPr dirty="0" sz="800">
                          <a:latin typeface="Calibri"/>
                          <a:cs typeface="Calibri"/>
                        </a:rPr>
                        <a:t>Workshops</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algn="r" marR="7620">
                        <a:lnSpc>
                          <a:spcPts val="869"/>
                        </a:lnSpc>
                      </a:pPr>
                      <a:r>
                        <a:rPr dirty="0" sz="800">
                          <a:latin typeface="Calibri"/>
                          <a:cs typeface="Calibri"/>
                        </a:rPr>
                        <a:t>$4,000.00</a:t>
                      </a: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c>
                  <a:txBody>
                    <a:bodyPr/>
                    <a:lstStyle/>
                    <a:p>
                      <a:pP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c>
                  <a:txBody>
                    <a:bodyPr/>
                    <a:lstStyle/>
                    <a:p>
                      <a:pPr algn="r" marR="6350">
                        <a:lnSpc>
                          <a:spcPts val="869"/>
                        </a:lnSpc>
                      </a:pPr>
                      <a:r>
                        <a:rPr dirty="0" sz="800">
                          <a:latin typeface="Calibri"/>
                          <a:cs typeface="Calibri"/>
                        </a:rPr>
                        <a:t>$7,028.00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c vMerge="1">
                  <a:txBody>
                    <a:bodyPr/>
                    <a:lstStyle/>
                    <a:p>
                      <a:pPr/>
                    </a:p>
                  </a:txBody>
                  <a:tcPr marL="0" marR="0" marB="0" marT="0">
                    <a:lnL w="12191">
                      <a:solidFill>
                        <a:srgbClr val="000000"/>
                      </a:solidFill>
                      <a:prstDash val="solid"/>
                    </a:lnL>
                    <a:lnR w="12191">
                      <a:solidFill>
                        <a:srgbClr val="000000"/>
                      </a:solidFill>
                      <a:prstDash val="solid"/>
                    </a:lnR>
                    <a:lnT w="12193">
                      <a:solidFill>
                        <a:srgbClr val="000000"/>
                      </a:solidFill>
                      <a:prstDash val="solid"/>
                    </a:lnT>
                  </a:tcPr>
                </a:tc>
                <a:tc>
                  <a:txBody>
                    <a:bodyPr/>
                    <a:lstStyle/>
                    <a:p>
                      <a:pPr algn="r" marR="6350">
                        <a:lnSpc>
                          <a:spcPts val="869"/>
                        </a:lnSpc>
                      </a:pPr>
                      <a:r>
                        <a:rPr dirty="0" sz="800">
                          <a:latin typeface="Calibri"/>
                          <a:cs typeface="Calibri"/>
                        </a:rPr>
                        <a:t>$6,300.00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r>
              <a:tr h="121919">
                <a:tc>
                  <a:txBody>
                    <a:bodyPr/>
                    <a:lstStyle/>
                    <a:p>
                      <a:pPr marL="13335">
                        <a:lnSpc>
                          <a:spcPts val="869"/>
                        </a:lnSpc>
                      </a:pPr>
                      <a:r>
                        <a:rPr dirty="0" sz="800">
                          <a:latin typeface="Calibri"/>
                          <a:cs typeface="Calibri"/>
                        </a:rPr>
                        <a:t>Beginning Teachers</a:t>
                      </a:r>
                      <a:r>
                        <a:rPr dirty="0" sz="800" spc="-55">
                          <a:latin typeface="Calibri"/>
                          <a:cs typeface="Calibri"/>
                        </a:rPr>
                        <a:t> </a:t>
                      </a:r>
                      <a:r>
                        <a:rPr dirty="0" sz="800">
                          <a:latin typeface="Calibri"/>
                          <a:cs typeface="Calibri"/>
                        </a:rPr>
                        <a:t>Conference</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algn="r" marR="7620">
                        <a:lnSpc>
                          <a:spcPts val="869"/>
                        </a:lnSpc>
                      </a:pPr>
                      <a:r>
                        <a:rPr dirty="0" sz="800">
                          <a:latin typeface="Calibri"/>
                          <a:cs typeface="Calibri"/>
                        </a:rPr>
                        <a:t>$1,000.00</a:t>
                      </a: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c>
                  <a:txBody>
                    <a:bodyPr/>
                    <a:lstStyle/>
                    <a:p>
                      <a:pP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c>
                  <a:txBody>
                    <a:bodyPr/>
                    <a:lstStyle/>
                    <a:p>
                      <a:pPr algn="r" marR="5715">
                        <a:lnSpc>
                          <a:spcPts val="869"/>
                        </a:lnSpc>
                      </a:pPr>
                      <a:r>
                        <a:rPr dirty="0" sz="800">
                          <a:latin typeface="Calibri"/>
                          <a:cs typeface="Calibri"/>
                        </a:rPr>
                        <a:t>$0.00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c vMerge="1">
                  <a:txBody>
                    <a:bodyPr/>
                    <a:lstStyle/>
                    <a:p>
                      <a:pPr/>
                    </a:p>
                  </a:txBody>
                  <a:tcPr marL="0" marR="0" marB="0" marT="0">
                    <a:lnL w="12191">
                      <a:solidFill>
                        <a:srgbClr val="000000"/>
                      </a:solidFill>
                      <a:prstDash val="solid"/>
                    </a:lnL>
                    <a:lnR w="12191">
                      <a:solidFill>
                        <a:srgbClr val="000000"/>
                      </a:solidFill>
                      <a:prstDash val="solid"/>
                    </a:lnR>
                    <a:lnT w="12193">
                      <a:solidFill>
                        <a:srgbClr val="000000"/>
                      </a:solidFill>
                      <a:prstDash val="solid"/>
                    </a:lnT>
                  </a:tcPr>
                </a:tc>
                <a:tc>
                  <a:txBody>
                    <a:bodyPr/>
                    <a:lstStyle/>
                    <a:p>
                      <a:pPr algn="r" marR="6350">
                        <a:lnSpc>
                          <a:spcPts val="869"/>
                        </a:lnSpc>
                      </a:pPr>
                      <a:r>
                        <a:rPr dirty="0" sz="800">
                          <a:latin typeface="Calibri"/>
                          <a:cs typeface="Calibri"/>
                        </a:rPr>
                        <a:t>$1,382.28</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r>
              <a:tr h="121920">
                <a:tc>
                  <a:txBody>
                    <a:bodyPr/>
                    <a:lstStyle/>
                    <a:p>
                      <a:pPr marL="13335">
                        <a:lnSpc>
                          <a:spcPts val="869"/>
                        </a:lnSpc>
                      </a:pPr>
                      <a:r>
                        <a:rPr dirty="0" sz="800">
                          <a:latin typeface="Calibri"/>
                          <a:cs typeface="Calibri"/>
                        </a:rPr>
                        <a:t>Educational Office Personnel Conference</a:t>
                      </a:r>
                      <a:r>
                        <a:rPr dirty="0" sz="800" spc="-35">
                          <a:latin typeface="Calibri"/>
                          <a:cs typeface="Calibri"/>
                        </a:rPr>
                        <a:t> </a:t>
                      </a:r>
                      <a:r>
                        <a:rPr dirty="0" sz="800">
                          <a:latin typeface="Calibri"/>
                          <a:cs typeface="Calibri"/>
                        </a:rPr>
                        <a:t>(EOP</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algn="r" marR="6985">
                        <a:lnSpc>
                          <a:spcPts val="869"/>
                        </a:lnSpc>
                      </a:pPr>
                      <a:r>
                        <a:rPr dirty="0" sz="800">
                          <a:latin typeface="Calibri"/>
                          <a:cs typeface="Calibri"/>
                        </a:rPr>
                        <a:t>$30,000.00</a:t>
                      </a: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c>
                  <a:txBody>
                    <a:bodyPr/>
                    <a:lstStyle/>
                    <a:p>
                      <a:pPr algn="r" marR="6350">
                        <a:lnSpc>
                          <a:spcPts val="869"/>
                        </a:lnSpc>
                      </a:pPr>
                      <a:r>
                        <a:rPr dirty="0" sz="800">
                          <a:latin typeface="Calibri"/>
                          <a:cs typeface="Calibri"/>
                        </a:rPr>
                        <a:t>$25,868.00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c>
                  <a:txBody>
                    <a:bodyPr/>
                    <a:lstStyle/>
                    <a:p>
                      <a:pPr algn="r" marR="6350">
                        <a:lnSpc>
                          <a:spcPts val="869"/>
                        </a:lnSpc>
                      </a:pPr>
                      <a:r>
                        <a:rPr dirty="0" sz="800">
                          <a:latin typeface="Calibri"/>
                          <a:cs typeface="Calibri"/>
                        </a:rPr>
                        <a:t>$34,583.00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c vMerge="1">
                  <a:txBody>
                    <a:bodyPr/>
                    <a:lstStyle/>
                    <a:p>
                      <a:pPr/>
                    </a:p>
                  </a:txBody>
                  <a:tcPr marL="0" marR="0" marB="0" marT="0">
                    <a:lnL w="12191">
                      <a:solidFill>
                        <a:srgbClr val="000000"/>
                      </a:solidFill>
                      <a:prstDash val="solid"/>
                    </a:lnL>
                    <a:lnR w="12191">
                      <a:solidFill>
                        <a:srgbClr val="000000"/>
                      </a:solidFill>
                      <a:prstDash val="solid"/>
                    </a:lnR>
                    <a:lnT w="12193">
                      <a:solidFill>
                        <a:srgbClr val="000000"/>
                      </a:solidFill>
                      <a:prstDash val="solid"/>
                    </a:lnT>
                  </a:tcPr>
                </a:tc>
                <a:tc>
                  <a:txBody>
                    <a:bodyPr/>
                    <a:lstStyle/>
                    <a:p>
                      <a:pPr algn="r" marR="6350">
                        <a:lnSpc>
                          <a:spcPts val="869"/>
                        </a:lnSpc>
                      </a:pPr>
                      <a:r>
                        <a:rPr dirty="0" sz="800">
                          <a:latin typeface="Calibri"/>
                          <a:cs typeface="Calibri"/>
                        </a:rPr>
                        <a:t>$31,664.00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r>
              <a:tr h="121920">
                <a:tc>
                  <a:txBody>
                    <a:bodyPr/>
                    <a:lstStyle/>
                    <a:p>
                      <a:pPr marL="973455">
                        <a:lnSpc>
                          <a:spcPts val="869"/>
                        </a:lnSpc>
                      </a:pPr>
                      <a:r>
                        <a:rPr dirty="0" sz="800">
                          <a:latin typeface="Calibri"/>
                          <a:cs typeface="Calibri"/>
                        </a:rPr>
                        <a:t>Designated for next</a:t>
                      </a:r>
                      <a:r>
                        <a:rPr dirty="0" sz="800" spc="-65">
                          <a:latin typeface="Calibri"/>
                          <a:cs typeface="Calibri"/>
                        </a:rPr>
                        <a:t> </a:t>
                      </a:r>
                      <a:r>
                        <a:rPr dirty="0" sz="800">
                          <a:latin typeface="Calibri"/>
                          <a:cs typeface="Calibri"/>
                        </a:rPr>
                        <a:t>year</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algn="r" marR="6350">
                        <a:lnSpc>
                          <a:spcPts val="869"/>
                        </a:lnSpc>
                      </a:pPr>
                      <a:r>
                        <a:rPr dirty="0" sz="800">
                          <a:latin typeface="Calibri"/>
                          <a:cs typeface="Calibri"/>
                        </a:rPr>
                        <a:t>$0.00</a:t>
                      </a: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algn="r" marR="6985">
                        <a:lnSpc>
                          <a:spcPts val="869"/>
                        </a:lnSpc>
                      </a:pPr>
                      <a:r>
                        <a:rPr dirty="0" sz="800">
                          <a:latin typeface="Calibri"/>
                          <a:cs typeface="Calibri"/>
                        </a:rPr>
                        <a:t>$28,992.00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vMerge="1">
                  <a:txBody>
                    <a:bodyPr/>
                    <a:lstStyle/>
                    <a:p>
                      <a:pPr/>
                    </a:p>
                  </a:txBody>
                  <a:tcPr marL="0" marR="0" marB="0" marT="0">
                    <a:lnL w="12191">
                      <a:solidFill>
                        <a:srgbClr val="000000"/>
                      </a:solidFill>
                      <a:prstDash val="solid"/>
                    </a:lnL>
                    <a:lnR w="12191">
                      <a:solidFill>
                        <a:srgbClr val="000000"/>
                      </a:solidFill>
                      <a:prstDash val="solid"/>
                    </a:lnR>
                    <a:lnT w="12193">
                      <a:solidFill>
                        <a:srgbClr val="000000"/>
                      </a:solidFill>
                      <a:prstDash val="solid"/>
                    </a:lnT>
                  </a:tcPr>
                </a:tc>
                <a:tc>
                  <a:txBody>
                    <a:bodyPr/>
                    <a:lstStyle/>
                    <a:p>
                      <a:pPr algn="r" marR="6350">
                        <a:lnSpc>
                          <a:spcPts val="869"/>
                        </a:lnSpc>
                      </a:pPr>
                      <a:r>
                        <a:rPr dirty="0" sz="800">
                          <a:latin typeface="Calibri"/>
                          <a:cs typeface="Calibri"/>
                        </a:rPr>
                        <a:t>$25,669.00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r>
              <a:tr h="121919">
                <a:tc>
                  <a:txBody>
                    <a:bodyPr/>
                    <a:lstStyle/>
                    <a:p>
                      <a:pPr marL="13335">
                        <a:lnSpc>
                          <a:spcPts val="869"/>
                        </a:lnSpc>
                      </a:pPr>
                      <a:r>
                        <a:rPr dirty="0" sz="800">
                          <a:latin typeface="Calibri"/>
                          <a:cs typeface="Calibri"/>
                        </a:rPr>
                        <a:t>Leadership</a:t>
                      </a:r>
                      <a:r>
                        <a:rPr dirty="0" sz="800" spc="-65">
                          <a:latin typeface="Calibri"/>
                          <a:cs typeface="Calibri"/>
                        </a:rPr>
                        <a:t> </a:t>
                      </a:r>
                      <a:r>
                        <a:rPr dirty="0" sz="800">
                          <a:latin typeface="Calibri"/>
                          <a:cs typeface="Calibri"/>
                        </a:rPr>
                        <a:t>Conference</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pPr algn="r" marR="6985">
                        <a:lnSpc>
                          <a:spcPts val="869"/>
                        </a:lnSpc>
                      </a:pPr>
                      <a:r>
                        <a:rPr dirty="0" sz="800">
                          <a:latin typeface="Calibri"/>
                          <a:cs typeface="Calibri"/>
                        </a:rPr>
                        <a:t>$200,000.00</a:t>
                      </a: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algn="r" marR="6350">
                        <a:lnSpc>
                          <a:spcPts val="869"/>
                        </a:lnSpc>
                      </a:pPr>
                      <a:r>
                        <a:rPr dirty="0" sz="800">
                          <a:latin typeface="Calibri"/>
                          <a:cs typeface="Calibri"/>
                        </a:rPr>
                        <a:t>$16,029.00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algn="r" marR="6350">
                        <a:lnSpc>
                          <a:spcPts val="869"/>
                        </a:lnSpc>
                      </a:pPr>
                      <a:r>
                        <a:rPr dirty="0" sz="800">
                          <a:latin typeface="Calibri"/>
                          <a:cs typeface="Calibri"/>
                        </a:rPr>
                        <a:t>$263,582.00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vMerge="1">
                  <a:txBody>
                    <a:bodyPr/>
                    <a:lstStyle/>
                    <a:p>
                      <a:pPr/>
                    </a:p>
                  </a:txBody>
                  <a:tcPr marL="0" marR="0" marB="0" marT="0">
                    <a:lnL w="12191">
                      <a:solidFill>
                        <a:srgbClr val="000000"/>
                      </a:solidFill>
                      <a:prstDash val="solid"/>
                    </a:lnL>
                    <a:lnR w="12191">
                      <a:solidFill>
                        <a:srgbClr val="000000"/>
                      </a:solidFill>
                      <a:prstDash val="solid"/>
                    </a:lnR>
                    <a:lnT w="12193">
                      <a:solidFill>
                        <a:srgbClr val="000000"/>
                      </a:solidFill>
                      <a:prstDash val="solid"/>
                    </a:lnT>
                  </a:tcPr>
                </a:tc>
                <a:tc>
                  <a:txBody>
                    <a:bodyPr/>
                    <a:lstStyle/>
                    <a:p>
                      <a:pPr algn="r" marR="6350">
                        <a:lnSpc>
                          <a:spcPts val="869"/>
                        </a:lnSpc>
                      </a:pPr>
                      <a:r>
                        <a:rPr dirty="0" sz="800">
                          <a:latin typeface="Calibri"/>
                          <a:cs typeface="Calibri"/>
                        </a:rPr>
                        <a:t>$238,767.00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r>
              <a:tr h="121920">
                <a:tc>
                  <a:txBody>
                    <a:bodyPr/>
                    <a:lstStyle/>
                    <a:p>
                      <a:pPr marL="973455">
                        <a:lnSpc>
                          <a:spcPts val="869"/>
                        </a:lnSpc>
                      </a:pPr>
                      <a:r>
                        <a:rPr dirty="0" sz="800">
                          <a:latin typeface="Calibri"/>
                          <a:cs typeface="Calibri"/>
                        </a:rPr>
                        <a:t>Designated for next</a:t>
                      </a:r>
                      <a:r>
                        <a:rPr dirty="0" sz="800" spc="-65">
                          <a:latin typeface="Calibri"/>
                          <a:cs typeface="Calibri"/>
                        </a:rPr>
                        <a:t> </a:t>
                      </a:r>
                      <a:r>
                        <a:rPr dirty="0" sz="800">
                          <a:latin typeface="Calibri"/>
                          <a:cs typeface="Calibri"/>
                        </a:rPr>
                        <a:t>year</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algn="r" marR="6350">
                        <a:lnSpc>
                          <a:spcPts val="869"/>
                        </a:lnSpc>
                      </a:pPr>
                      <a:r>
                        <a:rPr dirty="0" sz="800">
                          <a:latin typeface="Calibri"/>
                          <a:cs typeface="Calibri"/>
                        </a:rPr>
                        <a:t>$0.00</a:t>
                      </a: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c>
                  <a:txBody>
                    <a:bodyPr/>
                    <a:lstStyle/>
                    <a:p>
                      <a:pP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c>
                  <a:txBody>
                    <a:bodyPr/>
                    <a:lstStyle/>
                    <a:p>
                      <a:pPr algn="r" marR="6985">
                        <a:lnSpc>
                          <a:spcPts val="869"/>
                        </a:lnSpc>
                      </a:pPr>
                      <a:r>
                        <a:rPr dirty="0" sz="800">
                          <a:latin typeface="Calibri"/>
                          <a:cs typeface="Calibri"/>
                        </a:rPr>
                        <a:t>$17,617.00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c vMerge="1">
                  <a:txBody>
                    <a:bodyPr/>
                    <a:lstStyle/>
                    <a:p>
                      <a:pPr/>
                    </a:p>
                  </a:txBody>
                  <a:tcPr marL="0" marR="0" marB="0" marT="0">
                    <a:lnL w="12191">
                      <a:solidFill>
                        <a:srgbClr val="000000"/>
                      </a:solidFill>
                      <a:prstDash val="solid"/>
                    </a:lnL>
                    <a:lnR w="12191">
                      <a:solidFill>
                        <a:srgbClr val="000000"/>
                      </a:solidFill>
                      <a:prstDash val="solid"/>
                    </a:lnR>
                    <a:lnT w="12193">
                      <a:solidFill>
                        <a:srgbClr val="000000"/>
                      </a:solidFill>
                      <a:prstDash val="solid"/>
                    </a:lnT>
                  </a:tcPr>
                </a:tc>
                <a:tc>
                  <a:txBody>
                    <a:bodyPr/>
                    <a:lstStyle/>
                    <a:p>
                      <a:pPr algn="r" marR="6350">
                        <a:lnSpc>
                          <a:spcPts val="869"/>
                        </a:lnSpc>
                      </a:pPr>
                      <a:r>
                        <a:rPr dirty="0" sz="800">
                          <a:latin typeface="Calibri"/>
                          <a:cs typeface="Calibri"/>
                        </a:rPr>
                        <a:t>$16,079.00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r>
              <a:tr h="121920">
                <a:tc>
                  <a:txBody>
                    <a:bodyPr/>
                    <a:lstStyle/>
                    <a:p>
                      <a:pPr marL="13335">
                        <a:lnSpc>
                          <a:spcPts val="869"/>
                        </a:lnSpc>
                      </a:pPr>
                      <a:r>
                        <a:rPr dirty="0" sz="800">
                          <a:latin typeface="Calibri"/>
                          <a:cs typeface="Calibri"/>
                        </a:rPr>
                        <a:t>New Principals</a:t>
                      </a:r>
                      <a:r>
                        <a:rPr dirty="0" sz="800" spc="-60">
                          <a:latin typeface="Calibri"/>
                          <a:cs typeface="Calibri"/>
                        </a:rPr>
                        <a:t> </a:t>
                      </a:r>
                      <a:r>
                        <a:rPr dirty="0" sz="800">
                          <a:latin typeface="Calibri"/>
                          <a:cs typeface="Calibri"/>
                        </a:rPr>
                        <a:t>Conference</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algn="r" marR="6985">
                        <a:lnSpc>
                          <a:spcPts val="869"/>
                        </a:lnSpc>
                      </a:pPr>
                      <a:r>
                        <a:rPr dirty="0" sz="800">
                          <a:latin typeface="Calibri"/>
                          <a:cs typeface="Calibri"/>
                        </a:rPr>
                        <a:t>$10,500.00</a:t>
                      </a: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algn="r" marR="6350">
                        <a:lnSpc>
                          <a:spcPts val="869"/>
                        </a:lnSpc>
                      </a:pPr>
                      <a:r>
                        <a:rPr dirty="0" sz="800">
                          <a:latin typeface="Calibri"/>
                          <a:cs typeface="Calibri"/>
                        </a:rPr>
                        <a:t>$9,168.00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algn="r" marR="6350">
                        <a:lnSpc>
                          <a:spcPts val="869"/>
                        </a:lnSpc>
                      </a:pPr>
                      <a:r>
                        <a:rPr dirty="0" sz="800">
                          <a:latin typeface="Calibri"/>
                          <a:cs typeface="Calibri"/>
                        </a:rPr>
                        <a:t>$12,358.00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vMerge="1">
                  <a:txBody>
                    <a:bodyPr/>
                    <a:lstStyle/>
                    <a:p>
                      <a:pPr/>
                    </a:p>
                  </a:txBody>
                  <a:tcPr marL="0" marR="0" marB="0" marT="0">
                    <a:lnL w="12191">
                      <a:solidFill>
                        <a:srgbClr val="000000"/>
                      </a:solidFill>
                      <a:prstDash val="solid"/>
                    </a:lnL>
                    <a:lnR w="12191">
                      <a:solidFill>
                        <a:srgbClr val="000000"/>
                      </a:solidFill>
                      <a:prstDash val="solid"/>
                    </a:lnR>
                    <a:lnT w="12193">
                      <a:solidFill>
                        <a:srgbClr val="000000"/>
                      </a:solidFill>
                      <a:prstDash val="solid"/>
                    </a:lnT>
                  </a:tcPr>
                </a:tc>
                <a:tc>
                  <a:txBody>
                    <a:bodyPr/>
                    <a:lstStyle/>
                    <a:p>
                      <a:pPr algn="r" marR="6350">
                        <a:lnSpc>
                          <a:spcPts val="869"/>
                        </a:lnSpc>
                      </a:pPr>
                      <a:r>
                        <a:rPr dirty="0" sz="800">
                          <a:latin typeface="Calibri"/>
                          <a:cs typeface="Calibri"/>
                        </a:rPr>
                        <a:t>$21,485.88</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r>
              <a:tr h="121919">
                <a:tc>
                  <a:txBody>
                    <a:bodyPr/>
                    <a:lstStyle/>
                    <a:p>
                      <a:pPr marL="973455">
                        <a:lnSpc>
                          <a:spcPts val="869"/>
                        </a:lnSpc>
                      </a:pPr>
                      <a:r>
                        <a:rPr dirty="0" sz="800">
                          <a:latin typeface="Calibri"/>
                          <a:cs typeface="Calibri"/>
                        </a:rPr>
                        <a:t>Designated for next</a:t>
                      </a:r>
                      <a:r>
                        <a:rPr dirty="0" sz="800" spc="-65">
                          <a:latin typeface="Calibri"/>
                          <a:cs typeface="Calibri"/>
                        </a:rPr>
                        <a:t> </a:t>
                      </a:r>
                      <a:r>
                        <a:rPr dirty="0" sz="800">
                          <a:latin typeface="Calibri"/>
                          <a:cs typeface="Calibri"/>
                        </a:rPr>
                        <a:t>year</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pP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algn="r" marR="6985">
                        <a:lnSpc>
                          <a:spcPts val="869"/>
                        </a:lnSpc>
                      </a:pPr>
                      <a:r>
                        <a:rPr dirty="0" sz="800">
                          <a:latin typeface="Calibri"/>
                          <a:cs typeface="Calibri"/>
                        </a:rPr>
                        <a:t>$17,430.00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vMerge="1">
                  <a:txBody>
                    <a:bodyPr/>
                    <a:lstStyle/>
                    <a:p>
                      <a:pPr/>
                    </a:p>
                  </a:txBody>
                  <a:tcPr marL="0" marR="0" marB="0" marT="0">
                    <a:lnL w="12191">
                      <a:solidFill>
                        <a:srgbClr val="000000"/>
                      </a:solidFill>
                      <a:prstDash val="solid"/>
                    </a:lnL>
                    <a:lnR w="12191">
                      <a:solidFill>
                        <a:srgbClr val="000000"/>
                      </a:solidFill>
                      <a:prstDash val="solid"/>
                    </a:lnR>
                    <a:lnT w="12193">
                      <a:solidFill>
                        <a:srgbClr val="000000"/>
                      </a:solidFill>
                      <a:prstDash val="solid"/>
                    </a:lnT>
                  </a:tcPr>
                </a:tc>
                <a:tc>
                  <a:txBody>
                    <a:bodyPr/>
                    <a:lstStyle/>
                    <a:p>
                      <a:pPr algn="r" marR="6350">
                        <a:lnSpc>
                          <a:spcPts val="869"/>
                        </a:lnSpc>
                      </a:pPr>
                      <a:r>
                        <a:rPr dirty="0" sz="800">
                          <a:latin typeface="Calibri"/>
                          <a:cs typeface="Calibri"/>
                        </a:rPr>
                        <a:t>$9,168.00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r>
              <a:tr h="121920">
                <a:tc>
                  <a:txBody>
                    <a:bodyPr/>
                    <a:lstStyle/>
                    <a:p>
                      <a:pPr marL="13335">
                        <a:lnSpc>
                          <a:spcPts val="869"/>
                        </a:lnSpc>
                      </a:pPr>
                      <a:r>
                        <a:rPr dirty="0" sz="800">
                          <a:latin typeface="Calibri"/>
                          <a:cs typeface="Calibri"/>
                        </a:rPr>
                        <a:t>Professional Development</a:t>
                      </a:r>
                      <a:r>
                        <a:rPr dirty="0" sz="800" spc="-45">
                          <a:latin typeface="Calibri"/>
                          <a:cs typeface="Calibri"/>
                        </a:rPr>
                        <a:t> </a:t>
                      </a:r>
                      <a:r>
                        <a:rPr dirty="0" sz="800">
                          <a:latin typeface="Calibri"/>
                          <a:cs typeface="Calibri"/>
                        </a:rPr>
                        <a:t>Workshops</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algn="r" marR="6985">
                        <a:lnSpc>
                          <a:spcPts val="869"/>
                        </a:lnSpc>
                      </a:pPr>
                      <a:r>
                        <a:rPr dirty="0" sz="800">
                          <a:latin typeface="Calibri"/>
                          <a:cs typeface="Calibri"/>
                        </a:rPr>
                        <a:t>$19,000.00</a:t>
                      </a: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algn="r" marR="6350">
                        <a:lnSpc>
                          <a:spcPts val="869"/>
                        </a:lnSpc>
                      </a:pPr>
                      <a:r>
                        <a:rPr dirty="0" sz="800">
                          <a:latin typeface="Calibri"/>
                          <a:cs typeface="Calibri"/>
                        </a:rPr>
                        <a:t>$16,984.59</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vMerge="1">
                  <a:txBody>
                    <a:bodyPr/>
                    <a:lstStyle/>
                    <a:p>
                      <a:pPr/>
                    </a:p>
                  </a:txBody>
                  <a:tcPr marL="0" marR="0" marB="0" marT="0">
                    <a:lnL w="12191">
                      <a:solidFill>
                        <a:srgbClr val="000000"/>
                      </a:solidFill>
                      <a:prstDash val="solid"/>
                    </a:lnL>
                    <a:lnR w="12191">
                      <a:solidFill>
                        <a:srgbClr val="000000"/>
                      </a:solidFill>
                      <a:prstDash val="solid"/>
                    </a:lnR>
                    <a:lnT w="12193">
                      <a:solidFill>
                        <a:srgbClr val="000000"/>
                      </a:solidFill>
                      <a:prstDash val="solid"/>
                    </a:lnT>
                  </a:tcPr>
                </a:tc>
                <a:tc>
                  <a:txBody>
                    <a:bodyPr/>
                    <a:lstStyle/>
                    <a:p>
                      <a:pPr algn="r" marR="6350">
                        <a:lnSpc>
                          <a:spcPts val="869"/>
                        </a:lnSpc>
                      </a:pPr>
                      <a:r>
                        <a:rPr dirty="0" sz="800">
                          <a:latin typeface="Calibri"/>
                          <a:cs typeface="Calibri"/>
                        </a:rPr>
                        <a:t>$19,338.00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r>
              <a:tr h="121919">
                <a:tc>
                  <a:txBody>
                    <a:bodyPr/>
                    <a:lstStyle/>
                    <a:p>
                      <a:pPr marL="973455">
                        <a:lnSpc>
                          <a:spcPts val="869"/>
                        </a:lnSpc>
                      </a:pPr>
                      <a:r>
                        <a:rPr dirty="0" sz="800">
                          <a:latin typeface="Calibri"/>
                          <a:cs typeface="Calibri"/>
                        </a:rPr>
                        <a:t>Designated for next</a:t>
                      </a:r>
                      <a:r>
                        <a:rPr dirty="0" sz="800" spc="-65">
                          <a:latin typeface="Calibri"/>
                          <a:cs typeface="Calibri"/>
                        </a:rPr>
                        <a:t> </a:t>
                      </a:r>
                      <a:r>
                        <a:rPr dirty="0" sz="800">
                          <a:latin typeface="Calibri"/>
                          <a:cs typeface="Calibri"/>
                        </a:rPr>
                        <a:t>year</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algn="r" marR="6350">
                        <a:lnSpc>
                          <a:spcPts val="869"/>
                        </a:lnSpc>
                      </a:pPr>
                      <a:r>
                        <a:rPr dirty="0" sz="800">
                          <a:latin typeface="Calibri"/>
                          <a:cs typeface="Calibri"/>
                        </a:rPr>
                        <a:t>$0.00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vMerge="1">
                  <a:txBody>
                    <a:bodyPr/>
                    <a:lstStyle/>
                    <a:p>
                      <a:pPr/>
                    </a:p>
                  </a:txBody>
                  <a:tcPr marL="0" marR="0" marB="0" marT="0">
                    <a:lnL w="12191">
                      <a:solidFill>
                        <a:srgbClr val="000000"/>
                      </a:solidFill>
                      <a:prstDash val="solid"/>
                    </a:lnL>
                    <a:lnR w="12191">
                      <a:solidFill>
                        <a:srgbClr val="000000"/>
                      </a:solidFill>
                      <a:prstDash val="solid"/>
                    </a:lnR>
                    <a:lnT w="12193">
                      <a:solidFill>
                        <a:srgbClr val="000000"/>
                      </a:solidFill>
                      <a:prstDash val="solid"/>
                    </a:lnT>
                  </a:tcPr>
                </a:tc>
                <a:tc>
                  <a:txBody>
                    <a:bodyPr/>
                    <a:lstStyle/>
                    <a:p>
                      <a:pPr algn="r" marR="6350">
                        <a:lnSpc>
                          <a:spcPts val="869"/>
                        </a:lnSpc>
                      </a:pPr>
                      <a:r>
                        <a:rPr dirty="0" sz="800">
                          <a:latin typeface="Calibri"/>
                          <a:cs typeface="Calibri"/>
                        </a:rPr>
                        <a:t>$0.00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r>
              <a:tr h="121919">
                <a:tc>
                  <a:txBody>
                    <a:bodyPr/>
                    <a:lstStyle/>
                    <a:p>
                      <a:pPr marL="13335">
                        <a:lnSpc>
                          <a:spcPts val="869"/>
                        </a:lnSpc>
                      </a:pPr>
                      <a:r>
                        <a:rPr dirty="0" sz="800">
                          <a:latin typeface="Calibri"/>
                          <a:cs typeface="Calibri"/>
                        </a:rPr>
                        <a:t>Building</a:t>
                      </a:r>
                      <a:r>
                        <a:rPr dirty="0" sz="800" spc="-85">
                          <a:latin typeface="Calibri"/>
                          <a:cs typeface="Calibri"/>
                        </a:rPr>
                        <a:t> </a:t>
                      </a:r>
                      <a:r>
                        <a:rPr dirty="0" sz="800">
                          <a:latin typeface="Calibri"/>
                          <a:cs typeface="Calibri"/>
                        </a:rPr>
                        <a:t>Rent</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pPr algn="r" marR="6985">
                        <a:lnSpc>
                          <a:spcPts val="869"/>
                        </a:lnSpc>
                      </a:pPr>
                      <a:r>
                        <a:rPr dirty="0" sz="800">
                          <a:latin typeface="Calibri"/>
                          <a:cs typeface="Calibri"/>
                        </a:rPr>
                        <a:t>$12,000.00</a:t>
                      </a: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algn="r" marR="6350">
                        <a:lnSpc>
                          <a:spcPts val="869"/>
                        </a:lnSpc>
                      </a:pPr>
                      <a:r>
                        <a:rPr dirty="0" sz="800">
                          <a:latin typeface="Calibri"/>
                          <a:cs typeface="Calibri"/>
                        </a:rPr>
                        <a:t>$12,000.00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vMerge="1">
                  <a:txBody>
                    <a:bodyPr/>
                    <a:lstStyle/>
                    <a:p>
                      <a:pPr/>
                    </a:p>
                  </a:txBody>
                  <a:tcPr marL="0" marR="0" marB="0" marT="0">
                    <a:lnL w="12191">
                      <a:solidFill>
                        <a:srgbClr val="000000"/>
                      </a:solidFill>
                      <a:prstDash val="solid"/>
                    </a:lnL>
                    <a:lnR w="12191">
                      <a:solidFill>
                        <a:srgbClr val="000000"/>
                      </a:solidFill>
                      <a:prstDash val="solid"/>
                    </a:lnR>
                    <a:lnT w="12193">
                      <a:solidFill>
                        <a:srgbClr val="000000"/>
                      </a:solidFill>
                      <a:prstDash val="solid"/>
                    </a:lnT>
                  </a:tcPr>
                </a:tc>
                <a:tc>
                  <a:txBody>
                    <a:bodyPr/>
                    <a:lstStyle/>
                    <a:p>
                      <a:pPr algn="r" marR="6350">
                        <a:lnSpc>
                          <a:spcPts val="869"/>
                        </a:lnSpc>
                      </a:pPr>
                      <a:r>
                        <a:rPr dirty="0" sz="800">
                          <a:latin typeface="Calibri"/>
                          <a:cs typeface="Calibri"/>
                        </a:rPr>
                        <a:t>$12,000.00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r>
              <a:tr h="121920">
                <a:tc>
                  <a:txBody>
                    <a:bodyPr/>
                    <a:lstStyle/>
                    <a:p>
                      <a:pPr marL="13335">
                        <a:lnSpc>
                          <a:spcPts val="869"/>
                        </a:lnSpc>
                      </a:pPr>
                      <a:r>
                        <a:rPr dirty="0" sz="800">
                          <a:latin typeface="Calibri"/>
                          <a:cs typeface="Calibri"/>
                        </a:rPr>
                        <a:t>Investment</a:t>
                      </a:r>
                      <a:r>
                        <a:rPr dirty="0" sz="800" spc="-75">
                          <a:latin typeface="Calibri"/>
                          <a:cs typeface="Calibri"/>
                        </a:rPr>
                        <a:t> </a:t>
                      </a:r>
                      <a:r>
                        <a:rPr dirty="0" sz="800">
                          <a:latin typeface="Calibri"/>
                          <a:cs typeface="Calibri"/>
                        </a:rPr>
                        <a:t>Interest</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algn="r" marR="7620">
                        <a:lnSpc>
                          <a:spcPts val="869"/>
                        </a:lnSpc>
                      </a:pPr>
                      <a:r>
                        <a:rPr dirty="0" sz="800">
                          <a:latin typeface="Calibri"/>
                          <a:cs typeface="Calibri"/>
                        </a:rPr>
                        <a:t>$1,000.00</a:t>
                      </a: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c>
                  <a:txBody>
                    <a:bodyPr/>
                    <a:lstStyle/>
                    <a:p>
                      <a:pP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c>
                  <a:txBody>
                    <a:bodyPr/>
                    <a:lstStyle/>
                    <a:p>
                      <a:pPr algn="r" marR="6350">
                        <a:lnSpc>
                          <a:spcPts val="869"/>
                        </a:lnSpc>
                      </a:pPr>
                      <a:r>
                        <a:rPr dirty="0" sz="800">
                          <a:latin typeface="Calibri"/>
                          <a:cs typeface="Calibri"/>
                        </a:rPr>
                        <a:t>$8,555.38</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c vMerge="1">
                  <a:txBody>
                    <a:bodyPr/>
                    <a:lstStyle/>
                    <a:p>
                      <a:pPr/>
                    </a:p>
                  </a:txBody>
                  <a:tcPr marL="0" marR="0" marB="0" marT="0">
                    <a:lnL w="12191">
                      <a:solidFill>
                        <a:srgbClr val="000000"/>
                      </a:solidFill>
                      <a:prstDash val="solid"/>
                    </a:lnL>
                    <a:lnR w="12191">
                      <a:solidFill>
                        <a:srgbClr val="000000"/>
                      </a:solidFill>
                      <a:prstDash val="solid"/>
                    </a:lnR>
                    <a:lnT w="12193">
                      <a:solidFill>
                        <a:srgbClr val="000000"/>
                      </a:solidFill>
                      <a:prstDash val="solid"/>
                    </a:lnT>
                  </a:tcPr>
                </a:tc>
                <a:tc>
                  <a:txBody>
                    <a:bodyPr/>
                    <a:lstStyle/>
                    <a:p>
                      <a:pPr algn="r" marR="6350">
                        <a:lnSpc>
                          <a:spcPts val="869"/>
                        </a:lnSpc>
                      </a:pPr>
                      <a:r>
                        <a:rPr dirty="0" sz="800">
                          <a:latin typeface="Calibri"/>
                          <a:cs typeface="Calibri"/>
                        </a:rPr>
                        <a:t>$1,234.07</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r>
              <a:tr h="121919">
                <a:tc>
                  <a:txBody>
                    <a:bodyPr/>
                    <a:lstStyle/>
                    <a:p>
                      <a:pPr marL="13335">
                        <a:lnSpc>
                          <a:spcPts val="869"/>
                        </a:lnSpc>
                      </a:pPr>
                      <a:r>
                        <a:rPr dirty="0" sz="800">
                          <a:latin typeface="Calibri"/>
                          <a:cs typeface="Calibri"/>
                        </a:rPr>
                        <a:t>Special Initiative</a:t>
                      </a:r>
                      <a:r>
                        <a:rPr dirty="0" sz="800" spc="-55">
                          <a:latin typeface="Calibri"/>
                          <a:cs typeface="Calibri"/>
                        </a:rPr>
                        <a:t> </a:t>
                      </a:r>
                      <a:r>
                        <a:rPr dirty="0" sz="800">
                          <a:latin typeface="Calibri"/>
                          <a:cs typeface="Calibri"/>
                        </a:rPr>
                        <a:t>Microcredentia</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c>
                  <a:txBody>
                    <a:bodyPr/>
                    <a:lstStyle/>
                    <a:p>
                      <a:pP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c>
                  <a:txBody>
                    <a:bodyPr/>
                    <a:lstStyle/>
                    <a:p>
                      <a:pPr algn="r" marR="7620">
                        <a:lnSpc>
                          <a:spcPts val="869"/>
                        </a:lnSpc>
                      </a:pPr>
                      <a:r>
                        <a:rPr dirty="0" sz="800">
                          <a:latin typeface="Calibri"/>
                          <a:cs typeface="Calibri"/>
                        </a:rPr>
                        <a:t>$2,876.81</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c vMerge="1">
                  <a:txBody>
                    <a:bodyPr/>
                    <a:lstStyle/>
                    <a:p>
                      <a:pPr/>
                    </a:p>
                  </a:txBody>
                  <a:tcPr marL="0" marR="0" marB="0" marT="0">
                    <a:lnL w="12191">
                      <a:solidFill>
                        <a:srgbClr val="000000"/>
                      </a:solidFill>
                      <a:prstDash val="solid"/>
                    </a:lnL>
                    <a:lnR w="12191">
                      <a:solidFill>
                        <a:srgbClr val="000000"/>
                      </a:solidFill>
                      <a:prstDash val="solid"/>
                    </a:lnR>
                    <a:lnT w="12193">
                      <a:solidFill>
                        <a:srgbClr val="000000"/>
                      </a:solidFill>
                      <a:prstDash val="solid"/>
                    </a:lnT>
                  </a:tcPr>
                </a:tc>
                <a:tc>
                  <a:txBody>
                    <a:bodyPr/>
                    <a:lstStyle/>
                    <a:p>
                      <a:pP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r>
              <a:tr h="121920">
                <a:tc>
                  <a:txBody>
                    <a:bodyPr/>
                    <a:lstStyle/>
                    <a:p>
                      <a:pPr marL="13335">
                        <a:lnSpc>
                          <a:spcPts val="869"/>
                        </a:lnSpc>
                      </a:pPr>
                      <a:r>
                        <a:rPr dirty="0" sz="800">
                          <a:latin typeface="Calibri"/>
                          <a:cs typeface="Calibri"/>
                        </a:rPr>
                        <a:t>Miscellaneous</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algn="r" marR="6350">
                        <a:lnSpc>
                          <a:spcPts val="869"/>
                        </a:lnSpc>
                      </a:pPr>
                      <a:r>
                        <a:rPr dirty="0" sz="800">
                          <a:latin typeface="Calibri"/>
                          <a:cs typeface="Calibri"/>
                        </a:rPr>
                        <a:t>$817.55</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vMerge="1">
                  <a:txBody>
                    <a:bodyPr/>
                    <a:lstStyle/>
                    <a:p>
                      <a:pPr/>
                    </a:p>
                  </a:txBody>
                  <a:tcPr marL="0" marR="0" marB="0" marT="0">
                    <a:lnL w="12191">
                      <a:solidFill>
                        <a:srgbClr val="000000"/>
                      </a:solidFill>
                      <a:prstDash val="solid"/>
                    </a:lnL>
                    <a:lnR w="12191">
                      <a:solidFill>
                        <a:srgbClr val="000000"/>
                      </a:solidFill>
                      <a:prstDash val="solid"/>
                    </a:lnR>
                    <a:lnT w="12193">
                      <a:solidFill>
                        <a:srgbClr val="000000"/>
                      </a:solidFill>
                      <a:prstDash val="solid"/>
                    </a:lnT>
                  </a:tcPr>
                </a:tc>
                <a:tc>
                  <a:txBody>
                    <a:bodyPr/>
                    <a:lstStyle/>
                    <a:p>
                      <a:pP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r>
              <a:tr h="121920">
                <a:tc>
                  <a:txBody>
                    <a:bodyPr/>
                    <a:lstStyle/>
                    <a:p>
                      <a:pPr marL="13335">
                        <a:lnSpc>
                          <a:spcPts val="869"/>
                        </a:lnSpc>
                      </a:pPr>
                      <a:r>
                        <a:rPr dirty="0" sz="800">
                          <a:latin typeface="Calibri"/>
                          <a:cs typeface="Calibri"/>
                        </a:rPr>
                        <a:t>Principal Support (MC's, Coaching, ELN,</a:t>
                      </a:r>
                      <a:r>
                        <a:rPr dirty="0" sz="800" spc="-40">
                          <a:latin typeface="Calibri"/>
                          <a:cs typeface="Calibri"/>
                        </a:rPr>
                        <a:t> </a:t>
                      </a:r>
                      <a:r>
                        <a:rPr dirty="0" sz="800">
                          <a:latin typeface="Calibri"/>
                          <a:cs typeface="Calibri"/>
                        </a:rPr>
                        <a:t>etc)</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algn="r" marR="6985">
                        <a:lnSpc>
                          <a:spcPts val="869"/>
                        </a:lnSpc>
                      </a:pPr>
                      <a:r>
                        <a:rPr dirty="0" sz="800">
                          <a:latin typeface="Calibri"/>
                          <a:cs typeface="Calibri"/>
                        </a:rPr>
                        <a:t>$38,425.00</a:t>
                      </a: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algn="r" marR="6350">
                        <a:lnSpc>
                          <a:spcPts val="869"/>
                        </a:lnSpc>
                      </a:pPr>
                      <a:r>
                        <a:rPr dirty="0" sz="800">
                          <a:latin typeface="Calibri"/>
                          <a:cs typeface="Calibri"/>
                        </a:rPr>
                        <a:t>$25,000.00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vMerge="1">
                  <a:txBody>
                    <a:bodyPr/>
                    <a:lstStyle/>
                    <a:p>
                      <a:pPr/>
                    </a:p>
                  </a:txBody>
                  <a:tcPr marL="0" marR="0" marB="0" marT="0">
                    <a:lnL w="12191">
                      <a:solidFill>
                        <a:srgbClr val="000000"/>
                      </a:solidFill>
                      <a:prstDash val="solid"/>
                    </a:lnL>
                    <a:lnR w="12191">
                      <a:solidFill>
                        <a:srgbClr val="000000"/>
                      </a:solidFill>
                      <a:prstDash val="solid"/>
                    </a:lnR>
                    <a:lnT w="12193">
                      <a:solidFill>
                        <a:srgbClr val="000000"/>
                      </a:solidFill>
                      <a:prstDash val="solid"/>
                    </a:lnT>
                  </a:tcPr>
                </a:tc>
                <a:tc>
                  <a:txBody>
                    <a:bodyPr/>
                    <a:lstStyle/>
                    <a:p>
                      <a:pPr algn="r" marR="6350">
                        <a:lnSpc>
                          <a:spcPts val="869"/>
                        </a:lnSpc>
                      </a:pPr>
                      <a:r>
                        <a:rPr dirty="0" sz="800">
                          <a:latin typeface="Calibri"/>
                          <a:cs typeface="Calibri"/>
                        </a:rPr>
                        <a:t>$1,065.18</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r>
              <a:tr h="121920">
                <a:tc>
                  <a:txBody>
                    <a:bodyPr/>
                    <a:lstStyle/>
                    <a:p>
                      <a:pPr marL="13335">
                        <a:lnSpc>
                          <a:spcPts val="869"/>
                        </a:lnSpc>
                      </a:pPr>
                      <a:r>
                        <a:rPr dirty="0" sz="800">
                          <a:latin typeface="Calibri"/>
                          <a:cs typeface="Calibri"/>
                        </a:rPr>
                        <a:t>Publications</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algn="r" marR="7620">
                        <a:lnSpc>
                          <a:spcPts val="869"/>
                        </a:lnSpc>
                      </a:pPr>
                      <a:r>
                        <a:rPr dirty="0" sz="800">
                          <a:latin typeface="Calibri"/>
                          <a:cs typeface="Calibri"/>
                        </a:rPr>
                        <a:t>$2,500.00</a:t>
                      </a: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algn="r" marR="6350">
                        <a:lnSpc>
                          <a:spcPts val="869"/>
                        </a:lnSpc>
                      </a:pPr>
                      <a:r>
                        <a:rPr dirty="0" sz="800">
                          <a:latin typeface="Calibri"/>
                          <a:cs typeface="Calibri"/>
                        </a:rPr>
                        <a:t>$2,085.00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vMerge="1">
                  <a:txBody>
                    <a:bodyPr/>
                    <a:lstStyle/>
                    <a:p>
                      <a:pPr/>
                    </a:p>
                  </a:txBody>
                  <a:tcPr marL="0" marR="0" marB="0" marT="0">
                    <a:lnL w="12191">
                      <a:solidFill>
                        <a:srgbClr val="000000"/>
                      </a:solidFill>
                      <a:prstDash val="solid"/>
                    </a:lnL>
                    <a:lnR w="12191">
                      <a:solidFill>
                        <a:srgbClr val="000000"/>
                      </a:solidFill>
                      <a:prstDash val="solid"/>
                    </a:lnR>
                    <a:lnT w="12193">
                      <a:solidFill>
                        <a:srgbClr val="000000"/>
                      </a:solidFill>
                      <a:prstDash val="solid"/>
                    </a:lnT>
                  </a:tcPr>
                </a:tc>
                <a:tc>
                  <a:txBody>
                    <a:bodyPr/>
                    <a:lstStyle/>
                    <a:p>
                      <a:pPr algn="r" marR="6350">
                        <a:lnSpc>
                          <a:spcPts val="869"/>
                        </a:lnSpc>
                      </a:pPr>
                      <a:r>
                        <a:rPr dirty="0" sz="800">
                          <a:latin typeface="Calibri"/>
                          <a:cs typeface="Calibri"/>
                        </a:rPr>
                        <a:t>$2,405.00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r>
              <a:tr h="121919">
                <a:tc>
                  <a:txBody>
                    <a:bodyPr/>
                    <a:lstStyle/>
                    <a:p>
                      <a:pPr marL="13335">
                        <a:lnSpc>
                          <a:spcPts val="869"/>
                        </a:lnSpc>
                      </a:pPr>
                      <a:r>
                        <a:rPr dirty="0" sz="800">
                          <a:latin typeface="Calibri"/>
                          <a:cs typeface="Calibri"/>
                        </a:rPr>
                        <a:t>Public</a:t>
                      </a:r>
                      <a:r>
                        <a:rPr dirty="0" sz="800" spc="-80">
                          <a:latin typeface="Calibri"/>
                          <a:cs typeface="Calibri"/>
                        </a:rPr>
                        <a:t> </a:t>
                      </a:r>
                      <a:r>
                        <a:rPr dirty="0" sz="800">
                          <a:latin typeface="Calibri"/>
                          <a:cs typeface="Calibri"/>
                        </a:rPr>
                        <a:t>Relations</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pPr algn="r" marR="7620">
                        <a:lnSpc>
                          <a:spcPts val="869"/>
                        </a:lnSpc>
                      </a:pPr>
                      <a:r>
                        <a:rPr dirty="0" sz="800">
                          <a:latin typeface="Calibri"/>
                          <a:cs typeface="Calibri"/>
                        </a:rPr>
                        <a:t>$4,000.00</a:t>
                      </a: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algn="r" marR="6350">
                        <a:lnSpc>
                          <a:spcPts val="869"/>
                        </a:lnSpc>
                      </a:pPr>
                      <a:r>
                        <a:rPr dirty="0" sz="800">
                          <a:latin typeface="Calibri"/>
                          <a:cs typeface="Calibri"/>
                        </a:rPr>
                        <a:t>$6,585.00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vMerge="1">
                  <a:txBody>
                    <a:bodyPr/>
                    <a:lstStyle/>
                    <a:p>
                      <a:pPr/>
                    </a:p>
                  </a:txBody>
                  <a:tcPr marL="0" marR="0" marB="0" marT="0">
                    <a:lnL w="12191">
                      <a:solidFill>
                        <a:srgbClr val="000000"/>
                      </a:solidFill>
                      <a:prstDash val="solid"/>
                    </a:lnL>
                    <a:lnR w="12191">
                      <a:solidFill>
                        <a:srgbClr val="000000"/>
                      </a:solidFill>
                      <a:prstDash val="solid"/>
                    </a:lnR>
                    <a:lnT w="12193">
                      <a:solidFill>
                        <a:srgbClr val="000000"/>
                      </a:solidFill>
                      <a:prstDash val="solid"/>
                    </a:lnT>
                  </a:tcPr>
                </a:tc>
                <a:tc>
                  <a:txBody>
                    <a:bodyPr/>
                    <a:lstStyle/>
                    <a:p>
                      <a:pPr algn="r" marR="6350">
                        <a:lnSpc>
                          <a:spcPts val="869"/>
                        </a:lnSpc>
                      </a:pPr>
                      <a:r>
                        <a:rPr dirty="0" sz="800">
                          <a:latin typeface="Calibri"/>
                          <a:cs typeface="Calibri"/>
                        </a:rPr>
                        <a:t>$5,075.00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r>
              <a:tr h="121919">
                <a:tc>
                  <a:txBody>
                    <a:bodyPr/>
                    <a:lstStyle/>
                    <a:p>
                      <a:pPr marL="13335">
                        <a:lnSpc>
                          <a:spcPts val="869"/>
                        </a:lnSpc>
                      </a:pPr>
                      <a:r>
                        <a:rPr dirty="0" sz="800">
                          <a:latin typeface="Calibri"/>
                          <a:cs typeface="Calibri"/>
                        </a:rPr>
                        <a:t>Carry-Over</a:t>
                      </a:r>
                      <a:r>
                        <a:rPr dirty="0" sz="800" spc="-75">
                          <a:latin typeface="Calibri"/>
                          <a:cs typeface="Calibri"/>
                        </a:rPr>
                        <a:t> </a:t>
                      </a:r>
                      <a:r>
                        <a:rPr dirty="0" sz="800">
                          <a:latin typeface="Calibri"/>
                          <a:cs typeface="Calibri"/>
                        </a:rPr>
                        <a:t>Funds</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algn="r" marR="6985">
                        <a:lnSpc>
                          <a:spcPts val="869"/>
                        </a:lnSpc>
                      </a:pPr>
                      <a:r>
                        <a:rPr dirty="0" sz="800">
                          <a:latin typeface="Calibri"/>
                          <a:cs typeface="Calibri"/>
                        </a:rPr>
                        <a:t>$48,000.00</a:t>
                      </a: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c>
                  <a:txBody>
                    <a:bodyPr/>
                    <a:lstStyle/>
                    <a:p>
                      <a:pP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c>
                  <a:txBody>
                    <a:bodyPr/>
                    <a:lstStyle/>
                    <a:p>
                      <a:pPr algn="r" marR="5715">
                        <a:lnSpc>
                          <a:spcPts val="869"/>
                        </a:lnSpc>
                      </a:pPr>
                      <a:r>
                        <a:rPr dirty="0" sz="800">
                          <a:latin typeface="Calibri"/>
                          <a:cs typeface="Calibri"/>
                        </a:rPr>
                        <a:t>$0.00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c vMerge="1">
                  <a:txBody>
                    <a:bodyPr/>
                    <a:lstStyle/>
                    <a:p>
                      <a:pPr/>
                    </a:p>
                  </a:txBody>
                  <a:tcPr marL="0" marR="0" marB="0" marT="0">
                    <a:lnL w="12191">
                      <a:solidFill>
                        <a:srgbClr val="000000"/>
                      </a:solidFill>
                      <a:prstDash val="solid"/>
                    </a:lnL>
                    <a:lnR w="12191">
                      <a:solidFill>
                        <a:srgbClr val="000000"/>
                      </a:solidFill>
                      <a:prstDash val="solid"/>
                    </a:lnR>
                    <a:lnT w="12193">
                      <a:solidFill>
                        <a:srgbClr val="000000"/>
                      </a:solidFill>
                      <a:prstDash val="solid"/>
                    </a:lnT>
                  </a:tcPr>
                </a:tc>
                <a:tc>
                  <a:txBody>
                    <a:bodyPr/>
                    <a:lstStyle/>
                    <a:p>
                      <a:pPr algn="r" marR="5715">
                        <a:lnSpc>
                          <a:spcPts val="869"/>
                        </a:lnSpc>
                      </a:pPr>
                      <a:r>
                        <a:rPr dirty="0" sz="800">
                          <a:latin typeface="Calibri"/>
                          <a:cs typeface="Calibri"/>
                        </a:rPr>
                        <a:t>$0.00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r>
              <a:tr h="121920">
                <a:tc>
                  <a:txBody>
                    <a:bodyPr/>
                    <a:lstStyle/>
                    <a:p>
                      <a:pPr algn="r" marR="4445">
                        <a:lnSpc>
                          <a:spcPts val="869"/>
                        </a:lnSpc>
                      </a:pPr>
                      <a:r>
                        <a:rPr dirty="0" sz="800" b="1">
                          <a:latin typeface="Calibri"/>
                          <a:cs typeface="Calibri"/>
                        </a:rPr>
                        <a:t>Total</a:t>
                      </a:r>
                      <a:r>
                        <a:rPr dirty="0" sz="800" spc="-80" b="1">
                          <a:latin typeface="Calibri"/>
                          <a:cs typeface="Calibri"/>
                        </a:rPr>
                        <a:t> </a:t>
                      </a:r>
                      <a:r>
                        <a:rPr dirty="0" sz="800" b="1">
                          <a:latin typeface="Calibri"/>
                          <a:cs typeface="Calibri"/>
                        </a:rPr>
                        <a:t>Receipts</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algn="r" marR="5715">
                        <a:lnSpc>
                          <a:spcPts val="869"/>
                        </a:lnSpc>
                      </a:pPr>
                      <a:r>
                        <a:rPr dirty="0" sz="800" b="1">
                          <a:latin typeface="Calibri"/>
                          <a:cs typeface="Calibri"/>
                        </a:rPr>
                        <a:t>$745,425.00</a:t>
                      </a: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algn="r" marR="5715">
                        <a:lnSpc>
                          <a:spcPts val="869"/>
                        </a:lnSpc>
                      </a:pPr>
                      <a:r>
                        <a:rPr dirty="0" sz="800" b="1">
                          <a:latin typeface="Calibri"/>
                          <a:cs typeface="Calibri"/>
                        </a:rPr>
                        <a:t>$110,582.00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algn="r" marR="5715">
                        <a:lnSpc>
                          <a:spcPts val="869"/>
                        </a:lnSpc>
                      </a:pPr>
                      <a:r>
                        <a:rPr dirty="0" sz="800" b="1">
                          <a:latin typeface="Calibri"/>
                          <a:cs typeface="Calibri"/>
                        </a:rPr>
                        <a:t>$991,232.83</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vMerge="1">
                  <a:txBody>
                    <a:bodyPr/>
                    <a:lstStyle/>
                    <a:p>
                      <a:pPr/>
                    </a:p>
                  </a:txBody>
                  <a:tcPr marL="0" marR="0" marB="0" marT="0">
                    <a:lnL w="12191">
                      <a:solidFill>
                        <a:srgbClr val="000000"/>
                      </a:solidFill>
                      <a:prstDash val="solid"/>
                    </a:lnL>
                    <a:lnR w="12191">
                      <a:solidFill>
                        <a:srgbClr val="000000"/>
                      </a:solidFill>
                      <a:prstDash val="solid"/>
                    </a:lnR>
                    <a:lnT w="12193">
                      <a:solidFill>
                        <a:srgbClr val="000000"/>
                      </a:solidFill>
                      <a:prstDash val="solid"/>
                    </a:lnT>
                  </a:tcPr>
                </a:tc>
                <a:tc>
                  <a:txBody>
                    <a:bodyPr/>
                    <a:lstStyle/>
                    <a:p>
                      <a:pPr algn="r" marR="5080">
                        <a:lnSpc>
                          <a:spcPts val="869"/>
                        </a:lnSpc>
                      </a:pPr>
                      <a:r>
                        <a:rPr dirty="0" sz="800" b="1">
                          <a:latin typeface="Calibri"/>
                          <a:cs typeface="Calibri"/>
                        </a:rPr>
                        <a:t>$851,963.44</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r>
              <a:tr h="121920">
                <a:tc gridSpan="6">
                  <a:txBody>
                    <a:bodyPr/>
                    <a:lstStyle/>
                    <a:p>
                      <a:pPr/>
                      <a:endParaRPr sz="800">
                        <a:latin typeface="Calibri"/>
                        <a:cs typeface="Calibri"/>
                      </a:endParaRPr>
                    </a:p>
                  </a:txBody>
                  <a:tcPr marL="0" marR="0" marB="0" marT="0">
                    <a:lnL w="12191">
                      <a:solidFill>
                        <a:srgbClr val="000000"/>
                      </a:solidFill>
                      <a:prstDash val="solid"/>
                    </a:lnL>
                    <a:lnT w="12191">
                      <a:solidFill>
                        <a:srgbClr val="000000"/>
                      </a:solidFill>
                      <a:prstDash val="solid"/>
                    </a:lnT>
                  </a:tcPr>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c hMerge="1">
                  <a:txBody>
                    <a:bodyPr/>
                    <a:lstStyle/>
                    <a:p>
                      <a:pPr/>
                    </a:p>
                  </a:txBody>
                  <a:tcPr marL="0" marR="0" marB="0" marT="0"/>
                </a:tc>
              </a:tr>
              <a:tr h="243839">
                <a:tc>
                  <a:txBody>
                    <a:bodyPr/>
                    <a:lstStyle/>
                    <a:p>
                      <a:pPr algn="ctr" marL="8890">
                        <a:lnSpc>
                          <a:spcPct val="100000"/>
                        </a:lnSpc>
                        <a:spcBef>
                          <a:spcPts val="340"/>
                        </a:spcBef>
                      </a:pPr>
                      <a:r>
                        <a:rPr dirty="0" sz="800" b="1">
                          <a:latin typeface="Calibri"/>
                          <a:cs typeface="Calibri"/>
                        </a:rPr>
                        <a:t>Expenditures</a:t>
                      </a:r>
                      <a:endParaRPr sz="800">
                        <a:latin typeface="Calibri"/>
                        <a:cs typeface="Calibri"/>
                      </a:endParaRPr>
                    </a:p>
                  </a:txBody>
                  <a:tcPr marL="0" marR="0" marB="0" marT="43180">
                    <a:lnL w="12191">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pPr marL="189865">
                        <a:lnSpc>
                          <a:spcPct val="100000"/>
                        </a:lnSpc>
                        <a:spcBef>
                          <a:spcPts val="340"/>
                        </a:spcBef>
                      </a:pPr>
                      <a:r>
                        <a:rPr dirty="0" sz="800" b="1">
                          <a:latin typeface="Calibri"/>
                          <a:cs typeface="Calibri"/>
                        </a:rPr>
                        <a:t>Budget</a:t>
                      </a:r>
                      <a:endParaRPr sz="800">
                        <a:latin typeface="Calibri"/>
                        <a:cs typeface="Calibri"/>
                      </a:endParaRPr>
                    </a:p>
                  </a:txBody>
                  <a:tcPr marL="0" marR="0" marB="0" marT="43180">
                    <a:lnL w="12192">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algn="ctr">
                        <a:lnSpc>
                          <a:spcPts val="760"/>
                        </a:lnSpc>
                      </a:pPr>
                      <a:r>
                        <a:rPr dirty="0" sz="800" b="1">
                          <a:latin typeface="Calibri"/>
                          <a:cs typeface="Calibri"/>
                        </a:rPr>
                        <a:t>2022-2023</a:t>
                      </a:r>
                      <a:endParaRPr sz="800">
                        <a:latin typeface="Calibri"/>
                        <a:cs typeface="Calibri"/>
                      </a:endParaRPr>
                    </a:p>
                    <a:p>
                      <a:pPr algn="ctr" marL="3175">
                        <a:lnSpc>
                          <a:spcPct val="100000"/>
                        </a:lnSpc>
                        <a:spcBef>
                          <a:spcPts val="120"/>
                        </a:spcBef>
                      </a:pPr>
                      <a:r>
                        <a:rPr dirty="0" sz="800" b="1">
                          <a:latin typeface="Calibri"/>
                          <a:cs typeface="Calibri"/>
                        </a:rPr>
                        <a:t>YTD</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gridSpan="2" rowSpan="34">
                  <a:txBody>
                    <a:bodyPr/>
                    <a:lstStyle/>
                    <a:p>
                      <a:pPr/>
                      <a:endParaRPr sz="800">
                        <a:latin typeface="Calibri"/>
                        <a:cs typeface="Calibri"/>
                      </a:endParaRPr>
                    </a:p>
                  </a:txBody>
                  <a:tcPr marL="0" marR="0" marB="0" marT="0">
                    <a:lnL w="12191">
                      <a:solidFill>
                        <a:srgbClr val="000000"/>
                      </a:solidFill>
                      <a:prstDash val="solid"/>
                    </a:lnL>
                  </a:tcPr>
                </a:tc>
                <a:tc rowSpan="34" hMerge="1">
                  <a:txBody>
                    <a:bodyPr/>
                    <a:lstStyle/>
                    <a:p>
                      <a:pPr/>
                    </a:p>
                  </a:txBody>
                  <a:tcPr marL="0" marR="0" marB="0" marT="0"/>
                </a:tc>
              </a:tr>
              <a:tr h="121919">
                <a:tc>
                  <a:txBody>
                    <a:bodyPr/>
                    <a:lstStyle/>
                    <a:p>
                      <a:pPr marL="13335">
                        <a:lnSpc>
                          <a:spcPts val="869"/>
                        </a:lnSpc>
                      </a:pPr>
                      <a:r>
                        <a:rPr dirty="0" sz="800">
                          <a:latin typeface="Calibri"/>
                          <a:cs typeface="Calibri"/>
                        </a:rPr>
                        <a:t>Membership District</a:t>
                      </a:r>
                      <a:r>
                        <a:rPr dirty="0" sz="800" spc="-65">
                          <a:latin typeface="Calibri"/>
                          <a:cs typeface="Calibri"/>
                        </a:rPr>
                        <a:t> </a:t>
                      </a:r>
                      <a:r>
                        <a:rPr dirty="0" sz="800">
                          <a:latin typeface="Calibri"/>
                          <a:cs typeface="Calibri"/>
                        </a:rPr>
                        <a:t>Dues</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algn="r" marR="6985">
                        <a:lnSpc>
                          <a:spcPts val="869"/>
                        </a:lnSpc>
                      </a:pPr>
                      <a:r>
                        <a:rPr dirty="0" sz="800">
                          <a:latin typeface="Calibri"/>
                          <a:cs typeface="Calibri"/>
                        </a:rPr>
                        <a:t>$10,000.00</a:t>
                      </a: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c>
                  <a:txBody>
                    <a:bodyPr/>
                    <a:lstStyle/>
                    <a:p>
                      <a:pP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c>
                  <a:txBody>
                    <a:bodyPr/>
                    <a:lstStyle/>
                    <a:p>
                      <a:pPr algn="r" marR="6350">
                        <a:lnSpc>
                          <a:spcPts val="869"/>
                        </a:lnSpc>
                      </a:pPr>
                      <a:r>
                        <a:rPr dirty="0" sz="800">
                          <a:latin typeface="Calibri"/>
                          <a:cs typeface="Calibri"/>
                        </a:rPr>
                        <a:t>$15,274.77</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c gridSpan="2" vMerge="1">
                  <a:txBody>
                    <a:bodyPr/>
                    <a:lstStyle/>
                    <a:p>
                      <a:pPr/>
                    </a:p>
                  </a:txBody>
                  <a:tcPr marL="0" marR="0" marB="0" marT="0">
                    <a:lnL w="12191">
                      <a:solidFill>
                        <a:srgbClr val="000000"/>
                      </a:solidFill>
                      <a:prstDash val="solid"/>
                    </a:lnL>
                  </a:tcPr>
                </a:tc>
                <a:tc hMerge="1" vMerge="1">
                  <a:txBody>
                    <a:bodyPr/>
                    <a:lstStyle/>
                    <a:p>
                      <a:pPr/>
                    </a:p>
                  </a:txBody>
                  <a:tcPr marL="0" marR="0" marB="0" marT="0"/>
                </a:tc>
              </a:tr>
              <a:tr h="121920">
                <a:tc>
                  <a:txBody>
                    <a:bodyPr/>
                    <a:lstStyle/>
                    <a:p>
                      <a:pPr marL="13335">
                        <a:lnSpc>
                          <a:spcPts val="869"/>
                        </a:lnSpc>
                      </a:pPr>
                      <a:r>
                        <a:rPr dirty="0" sz="800">
                          <a:latin typeface="Calibri"/>
                          <a:cs typeface="Calibri"/>
                        </a:rPr>
                        <a:t>NAESP</a:t>
                      </a:r>
                      <a:r>
                        <a:rPr dirty="0" sz="800" spc="-85">
                          <a:latin typeface="Calibri"/>
                          <a:cs typeface="Calibri"/>
                        </a:rPr>
                        <a:t> </a:t>
                      </a:r>
                      <a:r>
                        <a:rPr dirty="0" sz="800">
                          <a:latin typeface="Calibri"/>
                          <a:cs typeface="Calibri"/>
                        </a:rPr>
                        <a:t>Dues</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algn="r" marR="6985">
                        <a:lnSpc>
                          <a:spcPts val="869"/>
                        </a:lnSpc>
                      </a:pPr>
                      <a:r>
                        <a:rPr dirty="0" sz="800">
                          <a:latin typeface="Calibri"/>
                          <a:cs typeface="Calibri"/>
                        </a:rPr>
                        <a:t>$85,000.00</a:t>
                      </a: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algn="r" marR="6350">
                        <a:lnSpc>
                          <a:spcPts val="869"/>
                        </a:lnSpc>
                      </a:pPr>
                      <a:r>
                        <a:rPr dirty="0" sz="800">
                          <a:latin typeface="Calibri"/>
                          <a:cs typeface="Calibri"/>
                        </a:rPr>
                        <a:t>$106,716.00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gridSpan="2" vMerge="1">
                  <a:txBody>
                    <a:bodyPr/>
                    <a:lstStyle/>
                    <a:p>
                      <a:pPr/>
                    </a:p>
                  </a:txBody>
                  <a:tcPr marL="0" marR="0" marB="0" marT="0">
                    <a:lnL w="12191">
                      <a:solidFill>
                        <a:srgbClr val="000000"/>
                      </a:solidFill>
                      <a:prstDash val="solid"/>
                    </a:lnL>
                  </a:tcPr>
                </a:tc>
                <a:tc hMerge="1" vMerge="1">
                  <a:txBody>
                    <a:bodyPr/>
                    <a:lstStyle/>
                    <a:p>
                      <a:pPr/>
                    </a:p>
                  </a:txBody>
                  <a:tcPr marL="0" marR="0" marB="0" marT="0"/>
                </a:tc>
              </a:tr>
              <a:tr h="121920">
                <a:tc>
                  <a:txBody>
                    <a:bodyPr/>
                    <a:lstStyle/>
                    <a:p>
                      <a:pPr marL="13335">
                        <a:lnSpc>
                          <a:spcPts val="869"/>
                        </a:lnSpc>
                      </a:pPr>
                      <a:r>
                        <a:rPr dirty="0" sz="800">
                          <a:latin typeface="Calibri"/>
                          <a:cs typeface="Calibri"/>
                        </a:rPr>
                        <a:t>NAESP</a:t>
                      </a:r>
                      <a:r>
                        <a:rPr dirty="0" sz="800" spc="-75">
                          <a:latin typeface="Calibri"/>
                          <a:cs typeface="Calibri"/>
                        </a:rPr>
                        <a:t> </a:t>
                      </a:r>
                      <a:r>
                        <a:rPr dirty="0" sz="800">
                          <a:latin typeface="Calibri"/>
                          <a:cs typeface="Calibri"/>
                        </a:rPr>
                        <a:t>Meetings</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algn="r" marR="6350">
                        <a:lnSpc>
                          <a:spcPts val="869"/>
                        </a:lnSpc>
                      </a:pPr>
                      <a:r>
                        <a:rPr dirty="0" sz="800">
                          <a:latin typeface="Calibri"/>
                          <a:cs typeface="Calibri"/>
                        </a:rPr>
                        <a:t>$18,000.00</a:t>
                      </a: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algn="r" marR="6350">
                        <a:lnSpc>
                          <a:spcPts val="869"/>
                        </a:lnSpc>
                      </a:pPr>
                      <a:r>
                        <a:rPr dirty="0" sz="800">
                          <a:latin typeface="Calibri"/>
                          <a:cs typeface="Calibri"/>
                        </a:rPr>
                        <a:t>$24,562.71</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gridSpan="2" vMerge="1">
                  <a:txBody>
                    <a:bodyPr/>
                    <a:lstStyle/>
                    <a:p>
                      <a:pPr/>
                    </a:p>
                  </a:txBody>
                  <a:tcPr marL="0" marR="0" marB="0" marT="0">
                    <a:lnL w="12191">
                      <a:solidFill>
                        <a:srgbClr val="000000"/>
                      </a:solidFill>
                      <a:prstDash val="solid"/>
                    </a:lnL>
                  </a:tcPr>
                </a:tc>
                <a:tc hMerge="1" vMerge="1">
                  <a:txBody>
                    <a:bodyPr/>
                    <a:lstStyle/>
                    <a:p>
                      <a:pPr/>
                    </a:p>
                  </a:txBody>
                  <a:tcPr marL="0" marR="0" marB="0" marT="0"/>
                </a:tc>
              </a:tr>
              <a:tr h="121920">
                <a:tc>
                  <a:txBody>
                    <a:bodyPr/>
                    <a:lstStyle/>
                    <a:p>
                      <a:pPr marL="13335">
                        <a:lnSpc>
                          <a:spcPts val="869"/>
                        </a:lnSpc>
                      </a:pPr>
                      <a:r>
                        <a:rPr dirty="0" sz="800">
                          <a:latin typeface="Calibri"/>
                          <a:cs typeface="Calibri"/>
                        </a:rPr>
                        <a:t>Executive Director</a:t>
                      </a:r>
                      <a:r>
                        <a:rPr dirty="0" sz="800" spc="-60">
                          <a:latin typeface="Calibri"/>
                          <a:cs typeface="Calibri"/>
                        </a:rPr>
                        <a:t> </a:t>
                      </a:r>
                      <a:r>
                        <a:rPr dirty="0" sz="800">
                          <a:latin typeface="Calibri"/>
                          <a:cs typeface="Calibri"/>
                        </a:rPr>
                        <a:t>Expenses</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algn="r" marR="7620">
                        <a:lnSpc>
                          <a:spcPts val="869"/>
                        </a:lnSpc>
                      </a:pPr>
                      <a:r>
                        <a:rPr dirty="0" sz="800">
                          <a:latin typeface="Calibri"/>
                          <a:cs typeface="Calibri"/>
                        </a:rPr>
                        <a:t>$4,000.00</a:t>
                      </a: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algn="r" marR="6350">
                        <a:lnSpc>
                          <a:spcPts val="869"/>
                        </a:lnSpc>
                      </a:pPr>
                      <a:r>
                        <a:rPr dirty="0" sz="800">
                          <a:latin typeface="Calibri"/>
                          <a:cs typeface="Calibri"/>
                        </a:rPr>
                        <a:t>$6,230.57</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gridSpan="2" vMerge="1">
                  <a:txBody>
                    <a:bodyPr/>
                    <a:lstStyle/>
                    <a:p>
                      <a:pPr/>
                    </a:p>
                  </a:txBody>
                  <a:tcPr marL="0" marR="0" marB="0" marT="0">
                    <a:lnL w="12191">
                      <a:solidFill>
                        <a:srgbClr val="000000"/>
                      </a:solidFill>
                      <a:prstDash val="solid"/>
                    </a:lnL>
                  </a:tcPr>
                </a:tc>
                <a:tc hMerge="1" vMerge="1">
                  <a:txBody>
                    <a:bodyPr/>
                    <a:lstStyle/>
                    <a:p>
                      <a:pPr/>
                    </a:p>
                  </a:txBody>
                  <a:tcPr marL="0" marR="0" marB="0" marT="0"/>
                </a:tc>
              </a:tr>
              <a:tr h="121920">
                <a:tc>
                  <a:txBody>
                    <a:bodyPr/>
                    <a:lstStyle/>
                    <a:p>
                      <a:pPr marL="13335">
                        <a:lnSpc>
                          <a:spcPts val="869"/>
                        </a:lnSpc>
                      </a:pPr>
                      <a:r>
                        <a:rPr dirty="0" sz="800">
                          <a:latin typeface="Calibri"/>
                          <a:cs typeface="Calibri"/>
                        </a:rPr>
                        <a:t>MCSA Administrative</a:t>
                      </a:r>
                      <a:r>
                        <a:rPr dirty="0" sz="800" spc="-55">
                          <a:latin typeface="Calibri"/>
                          <a:cs typeface="Calibri"/>
                        </a:rPr>
                        <a:t> </a:t>
                      </a:r>
                      <a:r>
                        <a:rPr dirty="0" sz="800">
                          <a:latin typeface="Calibri"/>
                          <a:cs typeface="Calibri"/>
                        </a:rPr>
                        <a:t>Services</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algn="r" marR="6985">
                        <a:lnSpc>
                          <a:spcPts val="869"/>
                        </a:lnSpc>
                      </a:pPr>
                      <a:r>
                        <a:rPr dirty="0" sz="800">
                          <a:latin typeface="Calibri"/>
                          <a:cs typeface="Calibri"/>
                        </a:rPr>
                        <a:t>$75,000.00</a:t>
                      </a: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algn="r" marR="6350">
                        <a:lnSpc>
                          <a:spcPts val="869"/>
                        </a:lnSpc>
                      </a:pPr>
                      <a:r>
                        <a:rPr dirty="0" sz="800">
                          <a:latin typeface="Calibri"/>
                          <a:cs typeface="Calibri"/>
                        </a:rPr>
                        <a:t>$73,521.54</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gridSpan="2" vMerge="1">
                  <a:txBody>
                    <a:bodyPr/>
                    <a:lstStyle/>
                    <a:p>
                      <a:pPr/>
                    </a:p>
                  </a:txBody>
                  <a:tcPr marL="0" marR="0" marB="0" marT="0">
                    <a:lnL w="12191">
                      <a:solidFill>
                        <a:srgbClr val="000000"/>
                      </a:solidFill>
                      <a:prstDash val="solid"/>
                    </a:lnL>
                  </a:tcPr>
                </a:tc>
                <a:tc hMerge="1" vMerge="1">
                  <a:txBody>
                    <a:bodyPr/>
                    <a:lstStyle/>
                    <a:p>
                      <a:pPr/>
                    </a:p>
                  </a:txBody>
                  <a:tcPr marL="0" marR="0" marB="0" marT="0"/>
                </a:tc>
              </a:tr>
              <a:tr h="121919">
                <a:tc>
                  <a:txBody>
                    <a:bodyPr/>
                    <a:lstStyle/>
                    <a:p>
                      <a:pPr marL="13335">
                        <a:lnSpc>
                          <a:spcPts val="869"/>
                        </a:lnSpc>
                      </a:pPr>
                      <a:r>
                        <a:rPr dirty="0" sz="800">
                          <a:latin typeface="Calibri"/>
                          <a:cs typeface="Calibri"/>
                        </a:rPr>
                        <a:t>MCSA</a:t>
                      </a:r>
                      <a:r>
                        <a:rPr dirty="0" sz="800" spc="-80">
                          <a:latin typeface="Calibri"/>
                          <a:cs typeface="Calibri"/>
                        </a:rPr>
                        <a:t> </a:t>
                      </a:r>
                      <a:r>
                        <a:rPr dirty="0" sz="800">
                          <a:latin typeface="Calibri"/>
                          <a:cs typeface="Calibri"/>
                        </a:rPr>
                        <a:t>Umbrella</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pPr algn="r" marR="6985">
                        <a:lnSpc>
                          <a:spcPts val="869"/>
                        </a:lnSpc>
                      </a:pPr>
                      <a:r>
                        <a:rPr dirty="0" sz="800">
                          <a:latin typeface="Calibri"/>
                          <a:cs typeface="Calibri"/>
                        </a:rPr>
                        <a:t>$264,000.00</a:t>
                      </a: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algn="r" marR="6350">
                        <a:lnSpc>
                          <a:spcPts val="869"/>
                        </a:lnSpc>
                      </a:pPr>
                      <a:r>
                        <a:rPr dirty="0" sz="800">
                          <a:latin typeface="Calibri"/>
                          <a:cs typeface="Calibri"/>
                        </a:rPr>
                        <a:t>$265,862.17</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gridSpan="2" vMerge="1">
                  <a:txBody>
                    <a:bodyPr/>
                    <a:lstStyle/>
                    <a:p>
                      <a:pPr/>
                    </a:p>
                  </a:txBody>
                  <a:tcPr marL="0" marR="0" marB="0" marT="0">
                    <a:lnL w="12191">
                      <a:solidFill>
                        <a:srgbClr val="000000"/>
                      </a:solidFill>
                      <a:prstDash val="solid"/>
                    </a:lnL>
                  </a:tcPr>
                </a:tc>
                <a:tc hMerge="1" vMerge="1">
                  <a:txBody>
                    <a:bodyPr/>
                    <a:lstStyle/>
                    <a:p>
                      <a:pPr/>
                    </a:p>
                  </a:txBody>
                  <a:tcPr marL="0" marR="0" marB="0" marT="0"/>
                </a:tc>
              </a:tr>
              <a:tr h="121920">
                <a:tc>
                  <a:txBody>
                    <a:bodyPr/>
                    <a:lstStyle/>
                    <a:p>
                      <a:pPr marL="13335">
                        <a:lnSpc>
                          <a:spcPts val="869"/>
                        </a:lnSpc>
                      </a:pPr>
                      <a:r>
                        <a:rPr dirty="0" sz="800">
                          <a:latin typeface="Calibri"/>
                          <a:cs typeface="Calibri"/>
                        </a:rPr>
                        <a:t>Contingency</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algn="r" marR="6985">
                        <a:lnSpc>
                          <a:spcPts val="869"/>
                        </a:lnSpc>
                      </a:pPr>
                      <a:r>
                        <a:rPr dirty="0" sz="800">
                          <a:latin typeface="Calibri"/>
                          <a:cs typeface="Calibri"/>
                        </a:rPr>
                        <a:t>$28,000.00</a:t>
                      </a: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algn="r" marR="5715">
                        <a:lnSpc>
                          <a:spcPts val="869"/>
                        </a:lnSpc>
                      </a:pPr>
                      <a:r>
                        <a:rPr dirty="0" sz="800">
                          <a:latin typeface="Calibri"/>
                          <a:cs typeface="Calibri"/>
                        </a:rPr>
                        <a:t>$0.00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gridSpan="2" vMerge="1">
                  <a:txBody>
                    <a:bodyPr/>
                    <a:lstStyle/>
                    <a:p>
                      <a:pPr/>
                    </a:p>
                  </a:txBody>
                  <a:tcPr marL="0" marR="0" marB="0" marT="0">
                    <a:lnL w="12191">
                      <a:solidFill>
                        <a:srgbClr val="000000"/>
                      </a:solidFill>
                      <a:prstDash val="solid"/>
                    </a:lnL>
                  </a:tcPr>
                </a:tc>
                <a:tc hMerge="1" vMerge="1">
                  <a:txBody>
                    <a:bodyPr/>
                    <a:lstStyle/>
                    <a:p>
                      <a:pPr/>
                    </a:p>
                  </a:txBody>
                  <a:tcPr marL="0" marR="0" marB="0" marT="0"/>
                </a:tc>
              </a:tr>
              <a:tr h="121920">
                <a:tc>
                  <a:txBody>
                    <a:bodyPr/>
                    <a:lstStyle/>
                    <a:p>
                      <a:pPr marL="13335">
                        <a:lnSpc>
                          <a:spcPts val="869"/>
                        </a:lnSpc>
                      </a:pPr>
                      <a:r>
                        <a:rPr dirty="0" sz="800">
                          <a:latin typeface="Calibri"/>
                          <a:cs typeface="Calibri"/>
                        </a:rPr>
                        <a:t>Contingency</a:t>
                      </a:r>
                      <a:r>
                        <a:rPr dirty="0" sz="800" spc="-75">
                          <a:latin typeface="Calibri"/>
                          <a:cs typeface="Calibri"/>
                        </a:rPr>
                        <a:t> </a:t>
                      </a:r>
                      <a:r>
                        <a:rPr dirty="0" sz="800">
                          <a:latin typeface="Calibri"/>
                          <a:cs typeface="Calibri"/>
                        </a:rPr>
                        <a:t>Travel</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algn="r" marR="6985">
                        <a:lnSpc>
                          <a:spcPts val="869"/>
                        </a:lnSpc>
                      </a:pPr>
                      <a:r>
                        <a:rPr dirty="0" sz="800">
                          <a:latin typeface="Calibri"/>
                          <a:cs typeface="Calibri"/>
                        </a:rPr>
                        <a:t>$7,000.00</a:t>
                      </a: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algn="r" marR="6350">
                        <a:lnSpc>
                          <a:spcPts val="869"/>
                        </a:lnSpc>
                      </a:pPr>
                      <a:r>
                        <a:rPr dirty="0" sz="800">
                          <a:latin typeface="Calibri"/>
                          <a:cs typeface="Calibri"/>
                        </a:rPr>
                        <a:t>$0.00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gridSpan="2" vMerge="1">
                  <a:txBody>
                    <a:bodyPr/>
                    <a:lstStyle/>
                    <a:p>
                      <a:pPr/>
                    </a:p>
                  </a:txBody>
                  <a:tcPr marL="0" marR="0" marB="0" marT="0">
                    <a:lnL w="12191">
                      <a:solidFill>
                        <a:srgbClr val="000000"/>
                      </a:solidFill>
                      <a:prstDash val="solid"/>
                    </a:lnL>
                  </a:tcPr>
                </a:tc>
                <a:tc hMerge="1" vMerge="1">
                  <a:txBody>
                    <a:bodyPr/>
                    <a:lstStyle/>
                    <a:p>
                      <a:pPr/>
                    </a:p>
                  </a:txBody>
                  <a:tcPr marL="0" marR="0" marB="0" marT="0"/>
                </a:tc>
              </a:tr>
              <a:tr h="121920">
                <a:tc>
                  <a:txBody>
                    <a:bodyPr/>
                    <a:lstStyle/>
                    <a:p>
                      <a:pPr marL="13335">
                        <a:lnSpc>
                          <a:spcPts val="869"/>
                        </a:lnSpc>
                      </a:pPr>
                      <a:r>
                        <a:rPr dirty="0" sz="800">
                          <a:latin typeface="Calibri"/>
                          <a:cs typeface="Calibri"/>
                        </a:rPr>
                        <a:t>Aspiring Principal</a:t>
                      </a:r>
                      <a:r>
                        <a:rPr dirty="0" sz="800" spc="-60">
                          <a:latin typeface="Calibri"/>
                          <a:cs typeface="Calibri"/>
                        </a:rPr>
                        <a:t> </a:t>
                      </a:r>
                      <a:r>
                        <a:rPr dirty="0" sz="800">
                          <a:latin typeface="Calibri"/>
                          <a:cs typeface="Calibri"/>
                        </a:rPr>
                        <a:t>Workshops</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algn="r" marR="7620">
                        <a:lnSpc>
                          <a:spcPts val="869"/>
                        </a:lnSpc>
                      </a:pPr>
                      <a:r>
                        <a:rPr dirty="0" sz="800">
                          <a:latin typeface="Calibri"/>
                          <a:cs typeface="Calibri"/>
                        </a:rPr>
                        <a:t>$1,000.00</a:t>
                      </a: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algn="r" marR="6350">
                        <a:lnSpc>
                          <a:spcPts val="869"/>
                        </a:lnSpc>
                      </a:pPr>
                      <a:r>
                        <a:rPr dirty="0" sz="800">
                          <a:latin typeface="Calibri"/>
                          <a:cs typeface="Calibri"/>
                        </a:rPr>
                        <a:t>$1,154.20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gridSpan="2" vMerge="1">
                  <a:txBody>
                    <a:bodyPr/>
                    <a:lstStyle/>
                    <a:p>
                      <a:pPr/>
                    </a:p>
                  </a:txBody>
                  <a:tcPr marL="0" marR="0" marB="0" marT="0">
                    <a:lnL w="12191">
                      <a:solidFill>
                        <a:srgbClr val="000000"/>
                      </a:solidFill>
                      <a:prstDash val="solid"/>
                    </a:lnL>
                  </a:tcPr>
                </a:tc>
                <a:tc hMerge="1" vMerge="1">
                  <a:txBody>
                    <a:bodyPr/>
                    <a:lstStyle/>
                    <a:p>
                      <a:pPr/>
                    </a:p>
                  </a:txBody>
                  <a:tcPr marL="0" marR="0" marB="0" marT="0"/>
                </a:tc>
              </a:tr>
              <a:tr h="121920">
                <a:tc>
                  <a:txBody>
                    <a:bodyPr/>
                    <a:lstStyle/>
                    <a:p>
                      <a:pPr marL="13335">
                        <a:lnSpc>
                          <a:spcPts val="869"/>
                        </a:lnSpc>
                      </a:pPr>
                      <a:r>
                        <a:rPr dirty="0" sz="800">
                          <a:latin typeface="Calibri"/>
                          <a:cs typeface="Calibri"/>
                        </a:rPr>
                        <a:t>Beginning Teachers</a:t>
                      </a:r>
                      <a:r>
                        <a:rPr dirty="0" sz="800" spc="-55">
                          <a:latin typeface="Calibri"/>
                          <a:cs typeface="Calibri"/>
                        </a:rPr>
                        <a:t> </a:t>
                      </a:r>
                      <a:r>
                        <a:rPr dirty="0" sz="800">
                          <a:latin typeface="Calibri"/>
                          <a:cs typeface="Calibri"/>
                        </a:rPr>
                        <a:t>Conference</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algn="r" marR="6350">
                        <a:lnSpc>
                          <a:spcPts val="869"/>
                        </a:lnSpc>
                      </a:pPr>
                      <a:r>
                        <a:rPr dirty="0" sz="800">
                          <a:latin typeface="Calibri"/>
                          <a:cs typeface="Calibri"/>
                        </a:rPr>
                        <a:t>$200.00</a:t>
                      </a: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algn="r" marR="6350">
                        <a:lnSpc>
                          <a:spcPts val="869"/>
                        </a:lnSpc>
                      </a:pPr>
                      <a:r>
                        <a:rPr dirty="0" sz="800">
                          <a:latin typeface="Calibri"/>
                          <a:cs typeface="Calibri"/>
                        </a:rPr>
                        <a:t>$0.00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gridSpan="2" vMerge="1">
                  <a:txBody>
                    <a:bodyPr/>
                    <a:lstStyle/>
                    <a:p>
                      <a:pPr/>
                    </a:p>
                  </a:txBody>
                  <a:tcPr marL="0" marR="0" marB="0" marT="0">
                    <a:lnL w="12191">
                      <a:solidFill>
                        <a:srgbClr val="000000"/>
                      </a:solidFill>
                      <a:prstDash val="solid"/>
                    </a:lnL>
                  </a:tcPr>
                </a:tc>
                <a:tc hMerge="1" vMerge="1">
                  <a:txBody>
                    <a:bodyPr/>
                    <a:lstStyle/>
                    <a:p>
                      <a:pPr/>
                    </a:p>
                  </a:txBody>
                  <a:tcPr marL="0" marR="0" marB="0" marT="0"/>
                </a:tc>
              </a:tr>
              <a:tr h="121919">
                <a:tc>
                  <a:txBody>
                    <a:bodyPr/>
                    <a:lstStyle/>
                    <a:p>
                      <a:pPr marL="13335">
                        <a:lnSpc>
                          <a:spcPts val="869"/>
                        </a:lnSpc>
                      </a:pPr>
                      <a:r>
                        <a:rPr dirty="0" sz="800">
                          <a:latin typeface="Calibri"/>
                          <a:cs typeface="Calibri"/>
                        </a:rPr>
                        <a:t>Educational Office Personnel</a:t>
                      </a:r>
                      <a:r>
                        <a:rPr dirty="0" sz="800" spc="-40">
                          <a:latin typeface="Calibri"/>
                          <a:cs typeface="Calibri"/>
                        </a:rPr>
                        <a:t> </a:t>
                      </a:r>
                      <a:r>
                        <a:rPr dirty="0" sz="800">
                          <a:latin typeface="Calibri"/>
                          <a:cs typeface="Calibri"/>
                        </a:rPr>
                        <a:t>Conference</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algn="r" marR="6985">
                        <a:lnSpc>
                          <a:spcPts val="869"/>
                        </a:lnSpc>
                      </a:pPr>
                      <a:r>
                        <a:rPr dirty="0" sz="800">
                          <a:latin typeface="Calibri"/>
                          <a:cs typeface="Calibri"/>
                        </a:rPr>
                        <a:t>$19,000.00</a:t>
                      </a: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algn="r" marR="6350">
                        <a:lnSpc>
                          <a:spcPts val="869"/>
                        </a:lnSpc>
                      </a:pPr>
                      <a:r>
                        <a:rPr dirty="0" sz="800">
                          <a:latin typeface="Calibri"/>
                          <a:cs typeface="Calibri"/>
                        </a:rPr>
                        <a:t>$20,150.33</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gridSpan="2" vMerge="1">
                  <a:txBody>
                    <a:bodyPr/>
                    <a:lstStyle/>
                    <a:p>
                      <a:pPr/>
                    </a:p>
                  </a:txBody>
                  <a:tcPr marL="0" marR="0" marB="0" marT="0">
                    <a:lnL w="12191">
                      <a:solidFill>
                        <a:srgbClr val="000000"/>
                      </a:solidFill>
                      <a:prstDash val="solid"/>
                    </a:lnL>
                  </a:tcPr>
                </a:tc>
                <a:tc hMerge="1" vMerge="1">
                  <a:txBody>
                    <a:bodyPr/>
                    <a:lstStyle/>
                    <a:p>
                      <a:pPr/>
                    </a:p>
                  </a:txBody>
                  <a:tcPr marL="0" marR="0" marB="0" marT="0"/>
                </a:tc>
              </a:tr>
              <a:tr h="121919">
                <a:tc>
                  <a:txBody>
                    <a:bodyPr/>
                    <a:lstStyle/>
                    <a:p>
                      <a:pPr marL="13335">
                        <a:lnSpc>
                          <a:spcPts val="869"/>
                        </a:lnSpc>
                      </a:pPr>
                      <a:r>
                        <a:rPr dirty="0" sz="800">
                          <a:latin typeface="Calibri"/>
                          <a:cs typeface="Calibri"/>
                        </a:rPr>
                        <a:t>Leadership</a:t>
                      </a:r>
                      <a:r>
                        <a:rPr dirty="0" sz="800" spc="-65">
                          <a:latin typeface="Calibri"/>
                          <a:cs typeface="Calibri"/>
                        </a:rPr>
                        <a:t> </a:t>
                      </a:r>
                      <a:r>
                        <a:rPr dirty="0" sz="800">
                          <a:latin typeface="Calibri"/>
                          <a:cs typeface="Calibri"/>
                        </a:rPr>
                        <a:t>Conference</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pPr algn="r" marR="6985">
                        <a:lnSpc>
                          <a:spcPts val="869"/>
                        </a:lnSpc>
                      </a:pPr>
                      <a:r>
                        <a:rPr dirty="0" sz="800">
                          <a:latin typeface="Calibri"/>
                          <a:cs typeface="Calibri"/>
                        </a:rPr>
                        <a:t>$100,000.00</a:t>
                      </a: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algn="r" marR="6350">
                        <a:lnSpc>
                          <a:spcPts val="869"/>
                        </a:lnSpc>
                      </a:pPr>
                      <a:r>
                        <a:rPr dirty="0" sz="800">
                          <a:latin typeface="Calibri"/>
                          <a:cs typeface="Calibri"/>
                        </a:rPr>
                        <a:t>$122,890.89</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gridSpan="2" vMerge="1">
                  <a:txBody>
                    <a:bodyPr/>
                    <a:lstStyle/>
                    <a:p>
                      <a:pPr/>
                    </a:p>
                  </a:txBody>
                  <a:tcPr marL="0" marR="0" marB="0" marT="0">
                    <a:lnL w="12191">
                      <a:solidFill>
                        <a:srgbClr val="000000"/>
                      </a:solidFill>
                      <a:prstDash val="solid"/>
                    </a:lnL>
                  </a:tcPr>
                </a:tc>
                <a:tc hMerge="1" vMerge="1">
                  <a:txBody>
                    <a:bodyPr/>
                    <a:lstStyle/>
                    <a:p>
                      <a:pPr/>
                    </a:p>
                  </a:txBody>
                  <a:tcPr marL="0" marR="0" marB="0" marT="0"/>
                </a:tc>
              </a:tr>
              <a:tr h="121920">
                <a:tc>
                  <a:txBody>
                    <a:bodyPr/>
                    <a:lstStyle/>
                    <a:p>
                      <a:pPr marL="13335">
                        <a:lnSpc>
                          <a:spcPts val="869"/>
                        </a:lnSpc>
                      </a:pPr>
                      <a:r>
                        <a:rPr dirty="0" sz="800">
                          <a:latin typeface="Calibri"/>
                          <a:cs typeface="Calibri"/>
                        </a:rPr>
                        <a:t>New Principals</a:t>
                      </a:r>
                      <a:r>
                        <a:rPr dirty="0" sz="800" spc="-60">
                          <a:latin typeface="Calibri"/>
                          <a:cs typeface="Calibri"/>
                        </a:rPr>
                        <a:t> </a:t>
                      </a:r>
                      <a:r>
                        <a:rPr dirty="0" sz="800">
                          <a:latin typeface="Calibri"/>
                          <a:cs typeface="Calibri"/>
                        </a:rPr>
                        <a:t>Conference</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algn="r" marR="7620">
                        <a:lnSpc>
                          <a:spcPts val="869"/>
                        </a:lnSpc>
                      </a:pPr>
                      <a:r>
                        <a:rPr dirty="0" sz="800">
                          <a:latin typeface="Calibri"/>
                          <a:cs typeface="Calibri"/>
                        </a:rPr>
                        <a:t>$5,000.00</a:t>
                      </a: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algn="r" marR="6350">
                        <a:lnSpc>
                          <a:spcPts val="869"/>
                        </a:lnSpc>
                      </a:pPr>
                      <a:r>
                        <a:rPr dirty="0" sz="800">
                          <a:latin typeface="Calibri"/>
                          <a:cs typeface="Calibri"/>
                        </a:rPr>
                        <a:t>$3,880.49</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gridSpan="2" vMerge="1">
                  <a:txBody>
                    <a:bodyPr/>
                    <a:lstStyle/>
                    <a:p>
                      <a:pPr/>
                    </a:p>
                  </a:txBody>
                  <a:tcPr marL="0" marR="0" marB="0" marT="0">
                    <a:lnL w="12191">
                      <a:solidFill>
                        <a:srgbClr val="000000"/>
                      </a:solidFill>
                      <a:prstDash val="solid"/>
                    </a:lnL>
                  </a:tcPr>
                </a:tc>
                <a:tc hMerge="1" vMerge="1">
                  <a:txBody>
                    <a:bodyPr/>
                    <a:lstStyle/>
                    <a:p>
                      <a:pPr/>
                    </a:p>
                  </a:txBody>
                  <a:tcPr marL="0" marR="0" marB="0" marT="0"/>
                </a:tc>
              </a:tr>
              <a:tr h="121920">
                <a:tc>
                  <a:txBody>
                    <a:bodyPr/>
                    <a:lstStyle/>
                    <a:p>
                      <a:pPr marL="13335">
                        <a:lnSpc>
                          <a:spcPts val="869"/>
                        </a:lnSpc>
                      </a:pPr>
                      <a:r>
                        <a:rPr dirty="0" sz="800">
                          <a:latin typeface="Calibri"/>
                          <a:cs typeface="Calibri"/>
                        </a:rPr>
                        <a:t>Professional Development</a:t>
                      </a:r>
                      <a:r>
                        <a:rPr dirty="0" sz="800" spc="-30">
                          <a:latin typeface="Calibri"/>
                          <a:cs typeface="Calibri"/>
                        </a:rPr>
                        <a:t> </a:t>
                      </a:r>
                      <a:r>
                        <a:rPr dirty="0" sz="800">
                          <a:latin typeface="Calibri"/>
                          <a:cs typeface="Calibri"/>
                        </a:rPr>
                        <a:t>Workshops/Offerings</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algn="r" marR="7620">
                        <a:lnSpc>
                          <a:spcPts val="869"/>
                        </a:lnSpc>
                      </a:pPr>
                      <a:r>
                        <a:rPr dirty="0" sz="800">
                          <a:latin typeface="Calibri"/>
                          <a:cs typeface="Calibri"/>
                        </a:rPr>
                        <a:t>$9,000.00</a:t>
                      </a: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algn="r" marR="6350">
                        <a:lnSpc>
                          <a:spcPts val="869"/>
                        </a:lnSpc>
                      </a:pPr>
                      <a:r>
                        <a:rPr dirty="0" sz="800">
                          <a:latin typeface="Calibri"/>
                          <a:cs typeface="Calibri"/>
                        </a:rPr>
                        <a:t>$8,772.28</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gridSpan="2" vMerge="1">
                  <a:txBody>
                    <a:bodyPr/>
                    <a:lstStyle/>
                    <a:p>
                      <a:pPr/>
                    </a:p>
                  </a:txBody>
                  <a:tcPr marL="0" marR="0" marB="0" marT="0">
                    <a:lnL w="12191">
                      <a:solidFill>
                        <a:srgbClr val="000000"/>
                      </a:solidFill>
                      <a:prstDash val="solid"/>
                    </a:lnL>
                  </a:tcPr>
                </a:tc>
                <a:tc hMerge="1" vMerge="1">
                  <a:txBody>
                    <a:bodyPr/>
                    <a:lstStyle/>
                    <a:p>
                      <a:pPr/>
                    </a:p>
                  </a:txBody>
                  <a:tcPr marL="0" marR="0" marB="0" marT="0"/>
                </a:tc>
              </a:tr>
              <a:tr h="121919">
                <a:tc>
                  <a:txBody>
                    <a:bodyPr/>
                    <a:lstStyle/>
                    <a:p>
                      <a:pPr marL="13335">
                        <a:lnSpc>
                          <a:spcPts val="869"/>
                        </a:lnSpc>
                      </a:pPr>
                      <a:r>
                        <a:rPr dirty="0" sz="800">
                          <a:latin typeface="Calibri"/>
                          <a:cs typeface="Calibri"/>
                        </a:rPr>
                        <a:t>Legal</a:t>
                      </a:r>
                      <a:r>
                        <a:rPr dirty="0" sz="800" spc="-75">
                          <a:latin typeface="Calibri"/>
                          <a:cs typeface="Calibri"/>
                        </a:rPr>
                        <a:t> </a:t>
                      </a:r>
                      <a:r>
                        <a:rPr dirty="0" sz="800">
                          <a:latin typeface="Calibri"/>
                          <a:cs typeface="Calibri"/>
                        </a:rPr>
                        <a:t>Assistance</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pPr algn="r" marR="6985">
                        <a:lnSpc>
                          <a:spcPts val="869"/>
                        </a:lnSpc>
                      </a:pPr>
                      <a:r>
                        <a:rPr dirty="0" sz="800">
                          <a:latin typeface="Calibri"/>
                          <a:cs typeface="Calibri"/>
                        </a:rPr>
                        <a:t>$3,000.00</a:t>
                      </a: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algn="r" marR="6350">
                        <a:lnSpc>
                          <a:spcPts val="869"/>
                        </a:lnSpc>
                      </a:pPr>
                      <a:r>
                        <a:rPr dirty="0" sz="800">
                          <a:latin typeface="Calibri"/>
                          <a:cs typeface="Calibri"/>
                        </a:rPr>
                        <a:t>$2,250.00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gridSpan="2" vMerge="1">
                  <a:txBody>
                    <a:bodyPr/>
                    <a:lstStyle/>
                    <a:p>
                      <a:pPr/>
                    </a:p>
                  </a:txBody>
                  <a:tcPr marL="0" marR="0" marB="0" marT="0">
                    <a:lnL w="12191">
                      <a:solidFill>
                        <a:srgbClr val="000000"/>
                      </a:solidFill>
                      <a:prstDash val="solid"/>
                    </a:lnL>
                  </a:tcPr>
                </a:tc>
                <a:tc hMerge="1" vMerge="1">
                  <a:txBody>
                    <a:bodyPr/>
                    <a:lstStyle/>
                    <a:p>
                      <a:pPr/>
                    </a:p>
                  </a:txBody>
                  <a:tcPr marL="0" marR="0" marB="0" marT="0"/>
                </a:tc>
              </a:tr>
              <a:tr h="121919">
                <a:tc>
                  <a:txBody>
                    <a:bodyPr/>
                    <a:lstStyle/>
                    <a:p>
                      <a:pPr marL="13335">
                        <a:lnSpc>
                          <a:spcPts val="869"/>
                        </a:lnSpc>
                      </a:pPr>
                      <a:r>
                        <a:rPr dirty="0" sz="800">
                          <a:latin typeface="Calibri"/>
                          <a:cs typeface="Calibri"/>
                        </a:rPr>
                        <a:t>Publications</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algn="r" marR="6985">
                        <a:lnSpc>
                          <a:spcPts val="869"/>
                        </a:lnSpc>
                      </a:pPr>
                      <a:r>
                        <a:rPr dirty="0" sz="800">
                          <a:latin typeface="Calibri"/>
                          <a:cs typeface="Calibri"/>
                        </a:rPr>
                        <a:t>$10,000.00</a:t>
                      </a: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c>
                  <a:txBody>
                    <a:bodyPr/>
                    <a:lstStyle/>
                    <a:p>
                      <a:pP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c>
                  <a:txBody>
                    <a:bodyPr/>
                    <a:lstStyle/>
                    <a:p>
                      <a:pPr algn="r" marR="6350">
                        <a:lnSpc>
                          <a:spcPts val="869"/>
                        </a:lnSpc>
                      </a:pPr>
                      <a:r>
                        <a:rPr dirty="0" sz="800">
                          <a:latin typeface="Calibri"/>
                          <a:cs typeface="Calibri"/>
                        </a:rPr>
                        <a:t>$8,952.63</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c gridSpan="2" vMerge="1">
                  <a:txBody>
                    <a:bodyPr/>
                    <a:lstStyle/>
                    <a:p>
                      <a:pPr/>
                    </a:p>
                  </a:txBody>
                  <a:tcPr marL="0" marR="0" marB="0" marT="0">
                    <a:lnL w="12191">
                      <a:solidFill>
                        <a:srgbClr val="000000"/>
                      </a:solidFill>
                      <a:prstDash val="solid"/>
                    </a:lnL>
                  </a:tcPr>
                </a:tc>
                <a:tc hMerge="1" vMerge="1">
                  <a:txBody>
                    <a:bodyPr/>
                    <a:lstStyle/>
                    <a:p>
                      <a:pPr/>
                    </a:p>
                  </a:txBody>
                  <a:tcPr marL="0" marR="0" marB="0" marT="0"/>
                </a:tc>
              </a:tr>
              <a:tr h="121920">
                <a:tc>
                  <a:txBody>
                    <a:bodyPr/>
                    <a:lstStyle/>
                    <a:p>
                      <a:pPr marL="13335">
                        <a:lnSpc>
                          <a:spcPts val="869"/>
                        </a:lnSpc>
                      </a:pPr>
                      <a:r>
                        <a:rPr dirty="0" sz="800">
                          <a:latin typeface="Calibri"/>
                          <a:cs typeface="Calibri"/>
                        </a:rPr>
                        <a:t>Member Benefits (Marshall Memo,</a:t>
                      </a:r>
                      <a:r>
                        <a:rPr dirty="0" sz="800" spc="-40">
                          <a:latin typeface="Calibri"/>
                          <a:cs typeface="Calibri"/>
                        </a:rPr>
                        <a:t> </a:t>
                      </a:r>
                      <a:r>
                        <a:rPr dirty="0" sz="800">
                          <a:latin typeface="Calibri"/>
                          <a:cs typeface="Calibri"/>
                        </a:rPr>
                        <a:t>ELN)</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algn="r" marR="7620">
                        <a:lnSpc>
                          <a:spcPts val="869"/>
                        </a:lnSpc>
                      </a:pPr>
                      <a:r>
                        <a:rPr dirty="0" sz="800">
                          <a:latin typeface="Calibri"/>
                          <a:cs typeface="Calibri"/>
                        </a:rPr>
                        <a:t>$8,000.00</a:t>
                      </a: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algn="r" marR="6350">
                        <a:lnSpc>
                          <a:spcPts val="869"/>
                        </a:lnSpc>
                      </a:pPr>
                      <a:r>
                        <a:rPr dirty="0" sz="800">
                          <a:latin typeface="Calibri"/>
                          <a:cs typeface="Calibri"/>
                        </a:rPr>
                        <a:t>$2,500.00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gridSpan="2" vMerge="1">
                  <a:txBody>
                    <a:bodyPr/>
                    <a:lstStyle/>
                    <a:p>
                      <a:pPr/>
                    </a:p>
                  </a:txBody>
                  <a:tcPr marL="0" marR="0" marB="0" marT="0">
                    <a:lnL w="12191">
                      <a:solidFill>
                        <a:srgbClr val="000000"/>
                      </a:solidFill>
                      <a:prstDash val="solid"/>
                    </a:lnL>
                  </a:tcPr>
                </a:tc>
                <a:tc hMerge="1" vMerge="1">
                  <a:txBody>
                    <a:bodyPr/>
                    <a:lstStyle/>
                    <a:p>
                      <a:pPr/>
                    </a:p>
                  </a:txBody>
                  <a:tcPr marL="0" marR="0" marB="0" marT="0"/>
                </a:tc>
              </a:tr>
              <a:tr h="121919">
                <a:tc>
                  <a:txBody>
                    <a:bodyPr/>
                    <a:lstStyle/>
                    <a:p>
                      <a:pPr marL="13335">
                        <a:lnSpc>
                          <a:spcPts val="869"/>
                        </a:lnSpc>
                      </a:pPr>
                      <a:r>
                        <a:rPr dirty="0" sz="800">
                          <a:latin typeface="Calibri"/>
                          <a:cs typeface="Calibri"/>
                        </a:rPr>
                        <a:t>Principal Support - MC's &amp; Exec</a:t>
                      </a:r>
                      <a:r>
                        <a:rPr dirty="0" sz="800" spc="-45">
                          <a:latin typeface="Calibri"/>
                          <a:cs typeface="Calibri"/>
                        </a:rPr>
                        <a:t> </a:t>
                      </a:r>
                      <a:r>
                        <a:rPr dirty="0" sz="800">
                          <a:latin typeface="Calibri"/>
                          <a:cs typeface="Calibri"/>
                        </a:rPr>
                        <a:t>Coaching</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pPr algn="r" marR="6985">
                        <a:lnSpc>
                          <a:spcPts val="869"/>
                        </a:lnSpc>
                      </a:pPr>
                      <a:r>
                        <a:rPr dirty="0" sz="800">
                          <a:latin typeface="Calibri"/>
                          <a:cs typeface="Calibri"/>
                        </a:rPr>
                        <a:t>$38,125.00</a:t>
                      </a: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algn="r" marR="6350">
                        <a:lnSpc>
                          <a:spcPts val="869"/>
                        </a:lnSpc>
                      </a:pPr>
                      <a:r>
                        <a:rPr dirty="0" sz="800">
                          <a:latin typeface="Calibri"/>
                          <a:cs typeface="Calibri"/>
                        </a:rPr>
                        <a:t>$9,136.54</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gridSpan="2" vMerge="1">
                  <a:txBody>
                    <a:bodyPr/>
                    <a:lstStyle/>
                    <a:p>
                      <a:pPr/>
                    </a:p>
                  </a:txBody>
                  <a:tcPr marL="0" marR="0" marB="0" marT="0">
                    <a:lnL w="12191">
                      <a:solidFill>
                        <a:srgbClr val="000000"/>
                      </a:solidFill>
                      <a:prstDash val="solid"/>
                    </a:lnL>
                  </a:tcPr>
                </a:tc>
                <a:tc hMerge="1" vMerge="1">
                  <a:txBody>
                    <a:bodyPr/>
                    <a:lstStyle/>
                    <a:p>
                      <a:pPr/>
                    </a:p>
                  </a:txBody>
                  <a:tcPr marL="0" marR="0" marB="0" marT="0"/>
                </a:tc>
              </a:tr>
              <a:tr h="121920">
                <a:tc>
                  <a:txBody>
                    <a:bodyPr/>
                    <a:lstStyle/>
                    <a:p>
                      <a:pPr marL="13335">
                        <a:lnSpc>
                          <a:spcPts val="869"/>
                        </a:lnSpc>
                      </a:pPr>
                      <a:r>
                        <a:rPr dirty="0" sz="800">
                          <a:latin typeface="Calibri"/>
                          <a:cs typeface="Calibri"/>
                        </a:rPr>
                        <a:t>Executive</a:t>
                      </a:r>
                      <a:r>
                        <a:rPr dirty="0" sz="800" spc="-70">
                          <a:latin typeface="Calibri"/>
                          <a:cs typeface="Calibri"/>
                        </a:rPr>
                        <a:t> </a:t>
                      </a:r>
                      <a:r>
                        <a:rPr dirty="0" sz="800">
                          <a:latin typeface="Calibri"/>
                          <a:cs typeface="Calibri"/>
                        </a:rPr>
                        <a:t>Committee</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algn="r" marR="6350">
                        <a:lnSpc>
                          <a:spcPts val="869"/>
                        </a:lnSpc>
                      </a:pPr>
                      <a:r>
                        <a:rPr dirty="0" sz="800">
                          <a:latin typeface="Calibri"/>
                          <a:cs typeface="Calibri"/>
                        </a:rPr>
                        <a:t>$1,000.00</a:t>
                      </a: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algn="r" marR="6350">
                        <a:lnSpc>
                          <a:spcPts val="869"/>
                        </a:lnSpc>
                      </a:pPr>
                      <a:r>
                        <a:rPr dirty="0" sz="800">
                          <a:latin typeface="Calibri"/>
                          <a:cs typeface="Calibri"/>
                        </a:rPr>
                        <a:t>$1,263.60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gridSpan="2" vMerge="1">
                  <a:txBody>
                    <a:bodyPr/>
                    <a:lstStyle/>
                    <a:p>
                      <a:pPr/>
                    </a:p>
                  </a:txBody>
                  <a:tcPr marL="0" marR="0" marB="0" marT="0">
                    <a:lnL w="12191">
                      <a:solidFill>
                        <a:srgbClr val="000000"/>
                      </a:solidFill>
                      <a:prstDash val="solid"/>
                    </a:lnL>
                  </a:tcPr>
                </a:tc>
                <a:tc hMerge="1" vMerge="1">
                  <a:txBody>
                    <a:bodyPr/>
                    <a:lstStyle/>
                    <a:p>
                      <a:pPr/>
                    </a:p>
                  </a:txBody>
                  <a:tcPr marL="0" marR="0" marB="0" marT="0"/>
                </a:tc>
              </a:tr>
              <a:tr h="121919">
                <a:tc>
                  <a:txBody>
                    <a:bodyPr/>
                    <a:lstStyle/>
                    <a:p>
                      <a:pPr marL="13335">
                        <a:lnSpc>
                          <a:spcPts val="869"/>
                        </a:lnSpc>
                      </a:pPr>
                      <a:r>
                        <a:rPr dirty="0" sz="800">
                          <a:latin typeface="Calibri"/>
                          <a:cs typeface="Calibri"/>
                        </a:rPr>
                        <a:t>Legislative</a:t>
                      </a:r>
                      <a:r>
                        <a:rPr dirty="0" sz="800" spc="-65">
                          <a:latin typeface="Calibri"/>
                          <a:cs typeface="Calibri"/>
                        </a:rPr>
                        <a:t> </a:t>
                      </a:r>
                      <a:r>
                        <a:rPr dirty="0" sz="800">
                          <a:latin typeface="Calibri"/>
                          <a:cs typeface="Calibri"/>
                        </a:rPr>
                        <a:t>Committee</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algn="r" marR="6350">
                        <a:lnSpc>
                          <a:spcPts val="869"/>
                        </a:lnSpc>
                      </a:pPr>
                      <a:r>
                        <a:rPr dirty="0" sz="800">
                          <a:latin typeface="Calibri"/>
                          <a:cs typeface="Calibri"/>
                        </a:rPr>
                        <a:t>$200.00</a:t>
                      </a: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algn="r" marR="6350">
                        <a:lnSpc>
                          <a:spcPts val="869"/>
                        </a:lnSpc>
                      </a:pPr>
                      <a:r>
                        <a:rPr dirty="0" sz="800">
                          <a:latin typeface="Calibri"/>
                          <a:cs typeface="Calibri"/>
                        </a:rPr>
                        <a:t>$250.50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gridSpan="2" vMerge="1">
                  <a:txBody>
                    <a:bodyPr/>
                    <a:lstStyle/>
                    <a:p>
                      <a:pPr/>
                    </a:p>
                  </a:txBody>
                  <a:tcPr marL="0" marR="0" marB="0" marT="0">
                    <a:lnL w="12191">
                      <a:solidFill>
                        <a:srgbClr val="000000"/>
                      </a:solidFill>
                      <a:prstDash val="solid"/>
                    </a:lnL>
                  </a:tcPr>
                </a:tc>
                <a:tc hMerge="1" vMerge="1">
                  <a:txBody>
                    <a:bodyPr/>
                    <a:lstStyle/>
                    <a:p>
                      <a:pPr/>
                    </a:p>
                  </a:txBody>
                  <a:tcPr marL="0" marR="0" marB="0" marT="0"/>
                </a:tc>
              </a:tr>
              <a:tr h="121919">
                <a:tc>
                  <a:txBody>
                    <a:bodyPr/>
                    <a:lstStyle/>
                    <a:p>
                      <a:pPr marL="13335">
                        <a:lnSpc>
                          <a:spcPts val="869"/>
                        </a:lnSpc>
                      </a:pPr>
                      <a:r>
                        <a:rPr dirty="0" sz="800">
                          <a:latin typeface="Calibri"/>
                          <a:cs typeface="Calibri"/>
                        </a:rPr>
                        <a:t>Public Relations</a:t>
                      </a:r>
                      <a:r>
                        <a:rPr dirty="0" sz="800" spc="-60">
                          <a:latin typeface="Calibri"/>
                          <a:cs typeface="Calibri"/>
                        </a:rPr>
                        <a:t> </a:t>
                      </a:r>
                      <a:r>
                        <a:rPr dirty="0" sz="800">
                          <a:latin typeface="Calibri"/>
                          <a:cs typeface="Calibri"/>
                        </a:rPr>
                        <a:t>Committee</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pPr algn="r" marR="7620">
                        <a:lnSpc>
                          <a:spcPts val="869"/>
                        </a:lnSpc>
                      </a:pPr>
                      <a:r>
                        <a:rPr dirty="0" sz="800">
                          <a:latin typeface="Calibri"/>
                          <a:cs typeface="Calibri"/>
                        </a:rPr>
                        <a:t>$1,400.00</a:t>
                      </a: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algn="r" marR="6350">
                        <a:lnSpc>
                          <a:spcPts val="869"/>
                        </a:lnSpc>
                      </a:pPr>
                      <a:r>
                        <a:rPr dirty="0" sz="800">
                          <a:latin typeface="Calibri"/>
                          <a:cs typeface="Calibri"/>
                        </a:rPr>
                        <a:t>$863.73</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gridSpan="2" vMerge="1">
                  <a:txBody>
                    <a:bodyPr/>
                    <a:lstStyle/>
                    <a:p>
                      <a:pPr/>
                    </a:p>
                  </a:txBody>
                  <a:tcPr marL="0" marR="0" marB="0" marT="0">
                    <a:lnL w="12191">
                      <a:solidFill>
                        <a:srgbClr val="000000"/>
                      </a:solidFill>
                      <a:prstDash val="solid"/>
                    </a:lnL>
                  </a:tcPr>
                </a:tc>
                <a:tc hMerge="1" vMerge="1">
                  <a:txBody>
                    <a:bodyPr/>
                    <a:lstStyle/>
                    <a:p>
                      <a:pPr/>
                    </a:p>
                  </a:txBody>
                  <a:tcPr marL="0" marR="0" marB="0" marT="0"/>
                </a:tc>
              </a:tr>
              <a:tr h="121920">
                <a:tc>
                  <a:txBody>
                    <a:bodyPr/>
                    <a:lstStyle/>
                    <a:p>
                      <a:pPr marL="13335">
                        <a:lnSpc>
                          <a:spcPts val="869"/>
                        </a:lnSpc>
                      </a:pPr>
                      <a:r>
                        <a:rPr dirty="0" sz="800">
                          <a:latin typeface="Calibri"/>
                          <a:cs typeface="Calibri"/>
                        </a:rPr>
                        <a:t>School Administrators</a:t>
                      </a:r>
                      <a:r>
                        <a:rPr dirty="0" sz="800" spc="-60">
                          <a:latin typeface="Calibri"/>
                          <a:cs typeface="Calibri"/>
                        </a:rPr>
                        <a:t> </a:t>
                      </a:r>
                      <a:r>
                        <a:rPr dirty="0" sz="800">
                          <a:latin typeface="Calibri"/>
                          <a:cs typeface="Calibri"/>
                        </a:rPr>
                        <a:t>Coalition</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algn="r" marR="6985">
                        <a:lnSpc>
                          <a:spcPts val="869"/>
                        </a:lnSpc>
                      </a:pPr>
                      <a:r>
                        <a:rPr dirty="0" sz="800">
                          <a:latin typeface="Calibri"/>
                          <a:cs typeface="Calibri"/>
                        </a:rPr>
                        <a:t>$17,000.00</a:t>
                      </a: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algn="r" marR="6350">
                        <a:lnSpc>
                          <a:spcPts val="869"/>
                        </a:lnSpc>
                      </a:pPr>
                      <a:r>
                        <a:rPr dirty="0" sz="800">
                          <a:latin typeface="Calibri"/>
                          <a:cs typeface="Calibri"/>
                        </a:rPr>
                        <a:t>$17,000.00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gridSpan="2" vMerge="1">
                  <a:txBody>
                    <a:bodyPr/>
                    <a:lstStyle/>
                    <a:p>
                      <a:pPr/>
                    </a:p>
                  </a:txBody>
                  <a:tcPr marL="0" marR="0" marB="0" marT="0">
                    <a:lnL w="12191">
                      <a:solidFill>
                        <a:srgbClr val="000000"/>
                      </a:solidFill>
                      <a:prstDash val="solid"/>
                    </a:lnL>
                  </a:tcPr>
                </a:tc>
                <a:tc hMerge="1" vMerge="1">
                  <a:txBody>
                    <a:bodyPr/>
                    <a:lstStyle/>
                    <a:p>
                      <a:pPr/>
                    </a:p>
                  </a:txBody>
                  <a:tcPr marL="0" marR="0" marB="0" marT="0"/>
                </a:tc>
              </a:tr>
              <a:tr h="121919">
                <a:tc>
                  <a:txBody>
                    <a:bodyPr/>
                    <a:lstStyle/>
                    <a:p>
                      <a:pPr marL="13335">
                        <a:lnSpc>
                          <a:spcPts val="869"/>
                        </a:lnSpc>
                      </a:pPr>
                      <a:r>
                        <a:rPr dirty="0" sz="800">
                          <a:latin typeface="Calibri"/>
                          <a:cs typeface="Calibri"/>
                        </a:rPr>
                        <a:t>MO Education</a:t>
                      </a:r>
                      <a:r>
                        <a:rPr dirty="0" sz="800" spc="-65">
                          <a:latin typeface="Calibri"/>
                          <a:cs typeface="Calibri"/>
                        </a:rPr>
                        <a:t> </a:t>
                      </a:r>
                      <a:r>
                        <a:rPr dirty="0" sz="800">
                          <a:latin typeface="Calibri"/>
                          <a:cs typeface="Calibri"/>
                        </a:rPr>
                        <a:t>Roundtable</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pPr algn="r" marR="7620">
                        <a:lnSpc>
                          <a:spcPts val="869"/>
                        </a:lnSpc>
                      </a:pPr>
                      <a:r>
                        <a:rPr dirty="0" sz="800">
                          <a:latin typeface="Calibri"/>
                          <a:cs typeface="Calibri"/>
                        </a:rPr>
                        <a:t>$1,000.00</a:t>
                      </a: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algn="r" marR="6350">
                        <a:lnSpc>
                          <a:spcPts val="869"/>
                        </a:lnSpc>
                      </a:pPr>
                      <a:r>
                        <a:rPr dirty="0" sz="800">
                          <a:latin typeface="Calibri"/>
                          <a:cs typeface="Calibri"/>
                        </a:rPr>
                        <a:t>$1,000.00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gridSpan="2" vMerge="1">
                  <a:txBody>
                    <a:bodyPr/>
                    <a:lstStyle/>
                    <a:p>
                      <a:pPr/>
                    </a:p>
                  </a:txBody>
                  <a:tcPr marL="0" marR="0" marB="0" marT="0">
                    <a:lnL w="12191">
                      <a:solidFill>
                        <a:srgbClr val="000000"/>
                      </a:solidFill>
                      <a:prstDash val="solid"/>
                    </a:lnL>
                  </a:tcPr>
                </a:tc>
                <a:tc hMerge="1" vMerge="1">
                  <a:txBody>
                    <a:bodyPr/>
                    <a:lstStyle/>
                    <a:p>
                      <a:pPr/>
                    </a:p>
                  </a:txBody>
                  <a:tcPr marL="0" marR="0" marB="0" marT="0"/>
                </a:tc>
              </a:tr>
              <a:tr h="121919">
                <a:tc>
                  <a:txBody>
                    <a:bodyPr/>
                    <a:lstStyle/>
                    <a:p>
                      <a:pPr marL="13335">
                        <a:lnSpc>
                          <a:spcPts val="869"/>
                        </a:lnSpc>
                      </a:pPr>
                      <a:r>
                        <a:rPr dirty="0" sz="800">
                          <a:latin typeface="Calibri"/>
                          <a:cs typeface="Calibri"/>
                        </a:rPr>
                        <a:t>Audit</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algn="r" marR="6985">
                        <a:lnSpc>
                          <a:spcPts val="869"/>
                        </a:lnSpc>
                      </a:pPr>
                      <a:r>
                        <a:rPr dirty="0" sz="800">
                          <a:latin typeface="Calibri"/>
                          <a:cs typeface="Calibri"/>
                        </a:rPr>
                        <a:t>$6,000.00</a:t>
                      </a: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c>
                  <a:txBody>
                    <a:bodyPr/>
                    <a:lstStyle/>
                    <a:p>
                      <a:pP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c>
                  <a:txBody>
                    <a:bodyPr/>
                    <a:lstStyle/>
                    <a:p>
                      <a:pPr algn="r" marR="6350">
                        <a:lnSpc>
                          <a:spcPts val="869"/>
                        </a:lnSpc>
                      </a:pPr>
                      <a:r>
                        <a:rPr dirty="0" sz="800">
                          <a:latin typeface="Calibri"/>
                          <a:cs typeface="Calibri"/>
                        </a:rPr>
                        <a:t>$6,000.00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c gridSpan="2" vMerge="1">
                  <a:txBody>
                    <a:bodyPr/>
                    <a:lstStyle/>
                    <a:p>
                      <a:pPr/>
                    </a:p>
                  </a:txBody>
                  <a:tcPr marL="0" marR="0" marB="0" marT="0">
                    <a:lnL w="12191">
                      <a:solidFill>
                        <a:srgbClr val="000000"/>
                      </a:solidFill>
                      <a:prstDash val="solid"/>
                    </a:lnL>
                  </a:tcPr>
                </a:tc>
                <a:tc hMerge="1" vMerge="1">
                  <a:txBody>
                    <a:bodyPr/>
                    <a:lstStyle/>
                    <a:p>
                      <a:pPr/>
                    </a:p>
                  </a:txBody>
                  <a:tcPr marL="0" marR="0" marB="0" marT="0"/>
                </a:tc>
              </a:tr>
              <a:tr h="121920">
                <a:tc>
                  <a:txBody>
                    <a:bodyPr/>
                    <a:lstStyle/>
                    <a:p>
                      <a:pPr marL="13335">
                        <a:lnSpc>
                          <a:spcPts val="869"/>
                        </a:lnSpc>
                      </a:pPr>
                      <a:r>
                        <a:rPr dirty="0" sz="800">
                          <a:latin typeface="Calibri"/>
                          <a:cs typeface="Calibri"/>
                        </a:rPr>
                        <a:t>Bank</a:t>
                      </a:r>
                      <a:r>
                        <a:rPr dirty="0" sz="800" spc="-85">
                          <a:latin typeface="Calibri"/>
                          <a:cs typeface="Calibri"/>
                        </a:rPr>
                        <a:t> </a:t>
                      </a:r>
                      <a:r>
                        <a:rPr dirty="0" sz="800">
                          <a:latin typeface="Calibri"/>
                          <a:cs typeface="Calibri"/>
                        </a:rPr>
                        <a:t>Fees</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algn="r" marR="6985">
                        <a:lnSpc>
                          <a:spcPts val="869"/>
                        </a:lnSpc>
                      </a:pPr>
                      <a:r>
                        <a:rPr dirty="0" sz="800">
                          <a:latin typeface="Calibri"/>
                          <a:cs typeface="Calibri"/>
                        </a:rPr>
                        <a:t>$14,000.00</a:t>
                      </a: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algn="r" marR="6350">
                        <a:lnSpc>
                          <a:spcPts val="869"/>
                        </a:lnSpc>
                      </a:pPr>
                      <a:r>
                        <a:rPr dirty="0" sz="800">
                          <a:latin typeface="Calibri"/>
                          <a:cs typeface="Calibri"/>
                        </a:rPr>
                        <a:t>$15,803.30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gridSpan="2" vMerge="1">
                  <a:txBody>
                    <a:bodyPr/>
                    <a:lstStyle/>
                    <a:p>
                      <a:pPr/>
                    </a:p>
                  </a:txBody>
                  <a:tcPr marL="0" marR="0" marB="0" marT="0">
                    <a:lnL w="12191">
                      <a:solidFill>
                        <a:srgbClr val="000000"/>
                      </a:solidFill>
                      <a:prstDash val="solid"/>
                    </a:lnL>
                  </a:tcPr>
                </a:tc>
                <a:tc hMerge="1" vMerge="1">
                  <a:txBody>
                    <a:bodyPr/>
                    <a:lstStyle/>
                    <a:p>
                      <a:pPr/>
                    </a:p>
                  </a:txBody>
                  <a:tcPr marL="0" marR="0" marB="0" marT="0"/>
                </a:tc>
              </a:tr>
              <a:tr h="121919">
                <a:tc>
                  <a:txBody>
                    <a:bodyPr/>
                    <a:lstStyle/>
                    <a:p>
                      <a:pPr marL="13335">
                        <a:lnSpc>
                          <a:spcPts val="869"/>
                        </a:lnSpc>
                      </a:pPr>
                      <a:r>
                        <a:rPr dirty="0" sz="800">
                          <a:latin typeface="Calibri"/>
                          <a:cs typeface="Calibri"/>
                        </a:rPr>
                        <a:t>Capital</a:t>
                      </a:r>
                      <a:r>
                        <a:rPr dirty="0" sz="800" spc="-80">
                          <a:latin typeface="Calibri"/>
                          <a:cs typeface="Calibri"/>
                        </a:rPr>
                        <a:t> </a:t>
                      </a:r>
                      <a:r>
                        <a:rPr dirty="0" sz="800">
                          <a:latin typeface="Calibri"/>
                          <a:cs typeface="Calibri"/>
                        </a:rPr>
                        <a:t>Outlay</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pPr algn="r" marR="6350">
                        <a:lnSpc>
                          <a:spcPts val="869"/>
                        </a:lnSpc>
                      </a:pPr>
                      <a:r>
                        <a:rPr dirty="0" sz="800">
                          <a:latin typeface="Calibri"/>
                          <a:cs typeface="Calibri"/>
                        </a:rPr>
                        <a:t>$0.00</a:t>
                      </a: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algn="r" marR="6350">
                        <a:lnSpc>
                          <a:spcPts val="869"/>
                        </a:lnSpc>
                      </a:pPr>
                      <a:r>
                        <a:rPr dirty="0" sz="800">
                          <a:latin typeface="Calibri"/>
                          <a:cs typeface="Calibri"/>
                        </a:rPr>
                        <a:t>$0.00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gridSpan="2" vMerge="1">
                  <a:txBody>
                    <a:bodyPr/>
                    <a:lstStyle/>
                    <a:p>
                      <a:pPr/>
                    </a:p>
                  </a:txBody>
                  <a:tcPr marL="0" marR="0" marB="0" marT="0">
                    <a:lnL w="12191">
                      <a:solidFill>
                        <a:srgbClr val="000000"/>
                      </a:solidFill>
                      <a:prstDash val="solid"/>
                    </a:lnL>
                  </a:tcPr>
                </a:tc>
                <a:tc hMerge="1" vMerge="1">
                  <a:txBody>
                    <a:bodyPr/>
                    <a:lstStyle/>
                    <a:p>
                      <a:pPr/>
                    </a:p>
                  </a:txBody>
                  <a:tcPr marL="0" marR="0" marB="0" marT="0"/>
                </a:tc>
              </a:tr>
              <a:tr h="121919">
                <a:tc>
                  <a:txBody>
                    <a:bodyPr/>
                    <a:lstStyle/>
                    <a:p>
                      <a:pPr marL="13335">
                        <a:lnSpc>
                          <a:spcPts val="869"/>
                        </a:lnSpc>
                      </a:pPr>
                      <a:r>
                        <a:rPr dirty="0" sz="800">
                          <a:latin typeface="Calibri"/>
                          <a:cs typeface="Calibri"/>
                        </a:rPr>
                        <a:t>Contingency</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algn="r" marR="7620">
                        <a:lnSpc>
                          <a:spcPts val="869"/>
                        </a:lnSpc>
                      </a:pPr>
                      <a:r>
                        <a:rPr dirty="0" sz="800">
                          <a:latin typeface="Calibri"/>
                          <a:cs typeface="Calibri"/>
                        </a:rPr>
                        <a:t>$7,000.00</a:t>
                      </a: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c>
                  <a:txBody>
                    <a:bodyPr/>
                    <a:lstStyle/>
                    <a:p>
                      <a:pP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c>
                  <a:txBody>
                    <a:bodyPr/>
                    <a:lstStyle/>
                    <a:p>
                      <a:pPr algn="r" marR="5715">
                        <a:lnSpc>
                          <a:spcPts val="869"/>
                        </a:lnSpc>
                      </a:pPr>
                      <a:r>
                        <a:rPr dirty="0" sz="800">
                          <a:latin typeface="Calibri"/>
                          <a:cs typeface="Calibri"/>
                        </a:rPr>
                        <a:t>$0.00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c gridSpan="2" vMerge="1">
                  <a:txBody>
                    <a:bodyPr/>
                    <a:lstStyle/>
                    <a:p>
                      <a:pPr/>
                    </a:p>
                  </a:txBody>
                  <a:tcPr marL="0" marR="0" marB="0" marT="0">
                    <a:lnL w="12191">
                      <a:solidFill>
                        <a:srgbClr val="000000"/>
                      </a:solidFill>
                      <a:prstDash val="solid"/>
                    </a:lnL>
                  </a:tcPr>
                </a:tc>
                <a:tc hMerge="1" vMerge="1">
                  <a:txBody>
                    <a:bodyPr/>
                    <a:lstStyle/>
                    <a:p>
                      <a:pPr/>
                    </a:p>
                  </a:txBody>
                  <a:tcPr marL="0" marR="0" marB="0" marT="0"/>
                </a:tc>
              </a:tr>
              <a:tr h="121919">
                <a:tc>
                  <a:txBody>
                    <a:bodyPr/>
                    <a:lstStyle/>
                    <a:p>
                      <a:pPr marL="13335">
                        <a:lnSpc>
                          <a:spcPts val="869"/>
                        </a:lnSpc>
                      </a:pPr>
                      <a:r>
                        <a:rPr dirty="0" sz="800">
                          <a:latin typeface="Calibri"/>
                          <a:cs typeface="Calibri"/>
                        </a:rPr>
                        <a:t>Insurance - Officers</a:t>
                      </a:r>
                      <a:r>
                        <a:rPr dirty="0" sz="800" spc="-65">
                          <a:latin typeface="Calibri"/>
                          <a:cs typeface="Calibri"/>
                        </a:rPr>
                        <a:t> </a:t>
                      </a:r>
                      <a:r>
                        <a:rPr dirty="0" sz="800">
                          <a:latin typeface="Calibri"/>
                          <a:cs typeface="Calibri"/>
                        </a:rPr>
                        <a:t>Liability</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algn="r" marR="7620">
                        <a:lnSpc>
                          <a:spcPts val="869"/>
                        </a:lnSpc>
                      </a:pPr>
                      <a:r>
                        <a:rPr dirty="0" sz="800">
                          <a:latin typeface="Calibri"/>
                          <a:cs typeface="Calibri"/>
                        </a:rPr>
                        <a:t>$2,000.00</a:t>
                      </a: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c>
                  <a:txBody>
                    <a:bodyPr/>
                    <a:lstStyle/>
                    <a:p>
                      <a:pP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c>
                  <a:txBody>
                    <a:bodyPr/>
                    <a:lstStyle/>
                    <a:p>
                      <a:pPr algn="r" marR="6350">
                        <a:lnSpc>
                          <a:spcPts val="869"/>
                        </a:lnSpc>
                      </a:pPr>
                      <a:r>
                        <a:rPr dirty="0" sz="800">
                          <a:latin typeface="Calibri"/>
                          <a:cs typeface="Calibri"/>
                        </a:rPr>
                        <a:t>$1,425.00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c gridSpan="2" vMerge="1">
                  <a:txBody>
                    <a:bodyPr/>
                    <a:lstStyle/>
                    <a:p>
                      <a:pPr/>
                    </a:p>
                  </a:txBody>
                  <a:tcPr marL="0" marR="0" marB="0" marT="0">
                    <a:lnL w="12191">
                      <a:solidFill>
                        <a:srgbClr val="000000"/>
                      </a:solidFill>
                      <a:prstDash val="solid"/>
                    </a:lnL>
                  </a:tcPr>
                </a:tc>
                <a:tc hMerge="1" vMerge="1">
                  <a:txBody>
                    <a:bodyPr/>
                    <a:lstStyle/>
                    <a:p>
                      <a:pPr/>
                    </a:p>
                  </a:txBody>
                  <a:tcPr marL="0" marR="0" marB="0" marT="0"/>
                </a:tc>
              </a:tr>
              <a:tr h="121920">
                <a:tc>
                  <a:txBody>
                    <a:bodyPr/>
                    <a:lstStyle/>
                    <a:p>
                      <a:pPr marL="13335">
                        <a:lnSpc>
                          <a:spcPts val="869"/>
                        </a:lnSpc>
                      </a:pPr>
                      <a:r>
                        <a:rPr dirty="0" sz="800">
                          <a:latin typeface="Calibri"/>
                          <a:cs typeface="Calibri"/>
                        </a:rPr>
                        <a:t>Miscellaneous</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tcPr>
                </a:tc>
                <a:tc>
                  <a:txBody>
                    <a:bodyPr/>
                    <a:lstStyle/>
                    <a:p>
                      <a:pPr algn="r" marR="7620">
                        <a:lnSpc>
                          <a:spcPts val="869"/>
                        </a:lnSpc>
                      </a:pPr>
                      <a:r>
                        <a:rPr dirty="0" sz="800">
                          <a:latin typeface="Calibri"/>
                          <a:cs typeface="Calibri"/>
                        </a:rPr>
                        <a:t>$2,000.00</a:t>
                      </a: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a:txBody>
                    <a:bodyPr/>
                    <a:lstStyle/>
                    <a:p>
                      <a:pPr algn="r" marR="6350">
                        <a:lnSpc>
                          <a:spcPts val="869"/>
                        </a:lnSpc>
                      </a:pPr>
                      <a:r>
                        <a:rPr dirty="0" sz="800">
                          <a:latin typeface="Calibri"/>
                          <a:cs typeface="Calibri"/>
                        </a:rPr>
                        <a:t>$5,350.23</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c gridSpan="2" vMerge="1">
                  <a:txBody>
                    <a:bodyPr/>
                    <a:lstStyle/>
                    <a:p>
                      <a:pPr/>
                    </a:p>
                  </a:txBody>
                  <a:tcPr marL="0" marR="0" marB="0" marT="0">
                    <a:lnL w="12191">
                      <a:solidFill>
                        <a:srgbClr val="000000"/>
                      </a:solidFill>
                      <a:prstDash val="solid"/>
                    </a:lnL>
                  </a:tcPr>
                </a:tc>
                <a:tc hMerge="1" vMerge="1">
                  <a:txBody>
                    <a:bodyPr/>
                    <a:lstStyle/>
                    <a:p>
                      <a:pPr/>
                    </a:p>
                  </a:txBody>
                  <a:tcPr marL="0" marR="0" marB="0" marT="0"/>
                </a:tc>
              </a:tr>
              <a:tr h="121920">
                <a:tc>
                  <a:txBody>
                    <a:bodyPr/>
                    <a:lstStyle/>
                    <a:p>
                      <a:pPr marL="13335">
                        <a:lnSpc>
                          <a:spcPts val="869"/>
                        </a:lnSpc>
                      </a:pPr>
                      <a:r>
                        <a:rPr dirty="0" sz="800">
                          <a:latin typeface="Calibri"/>
                          <a:cs typeface="Calibri"/>
                        </a:rPr>
                        <a:t>Postage/Printing</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algn="r" marR="6985">
                        <a:lnSpc>
                          <a:spcPts val="869"/>
                        </a:lnSpc>
                      </a:pPr>
                      <a:r>
                        <a:rPr dirty="0" sz="800">
                          <a:latin typeface="Calibri"/>
                          <a:cs typeface="Calibri"/>
                        </a:rPr>
                        <a:t>$1,500.00</a:t>
                      </a: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algn="r" marR="6350">
                        <a:lnSpc>
                          <a:spcPts val="869"/>
                        </a:lnSpc>
                      </a:pPr>
                      <a:r>
                        <a:rPr dirty="0" sz="800">
                          <a:latin typeface="Calibri"/>
                          <a:cs typeface="Calibri"/>
                        </a:rPr>
                        <a:t>$2,110.91</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gridSpan="2" vMerge="1">
                  <a:txBody>
                    <a:bodyPr/>
                    <a:lstStyle/>
                    <a:p>
                      <a:pPr/>
                    </a:p>
                  </a:txBody>
                  <a:tcPr marL="0" marR="0" marB="0" marT="0">
                    <a:lnL w="12191">
                      <a:solidFill>
                        <a:srgbClr val="000000"/>
                      </a:solidFill>
                      <a:prstDash val="solid"/>
                    </a:lnL>
                  </a:tcPr>
                </a:tc>
                <a:tc hMerge="1" vMerge="1">
                  <a:txBody>
                    <a:bodyPr/>
                    <a:lstStyle/>
                    <a:p>
                      <a:pPr/>
                    </a:p>
                  </a:txBody>
                  <a:tcPr marL="0" marR="0" marB="0" marT="0"/>
                </a:tc>
              </a:tr>
              <a:tr h="121919">
                <a:tc>
                  <a:txBody>
                    <a:bodyPr/>
                    <a:lstStyle/>
                    <a:p>
                      <a:pPr marL="13335">
                        <a:lnSpc>
                          <a:spcPts val="869"/>
                        </a:lnSpc>
                      </a:pPr>
                      <a:r>
                        <a:rPr dirty="0" sz="800">
                          <a:latin typeface="Calibri"/>
                          <a:cs typeface="Calibri"/>
                        </a:rPr>
                        <a:t>Supplies/Services</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algn="r" marR="7620">
                        <a:lnSpc>
                          <a:spcPts val="869"/>
                        </a:lnSpc>
                      </a:pPr>
                      <a:r>
                        <a:rPr dirty="0" sz="800">
                          <a:latin typeface="Calibri"/>
                          <a:cs typeface="Calibri"/>
                        </a:rPr>
                        <a:t>$8,000.00</a:t>
                      </a: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algn="r" marR="6350">
                        <a:lnSpc>
                          <a:spcPts val="869"/>
                        </a:lnSpc>
                      </a:pPr>
                      <a:r>
                        <a:rPr dirty="0" sz="800">
                          <a:latin typeface="Calibri"/>
                          <a:cs typeface="Calibri"/>
                        </a:rPr>
                        <a:t>$7,670.70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gridSpan="2" vMerge="1">
                  <a:txBody>
                    <a:bodyPr/>
                    <a:lstStyle/>
                    <a:p>
                      <a:pPr/>
                    </a:p>
                  </a:txBody>
                  <a:tcPr marL="0" marR="0" marB="0" marT="0">
                    <a:lnL w="12191">
                      <a:solidFill>
                        <a:srgbClr val="000000"/>
                      </a:solidFill>
                      <a:prstDash val="solid"/>
                    </a:lnL>
                  </a:tcPr>
                </a:tc>
                <a:tc hMerge="1" vMerge="1">
                  <a:txBody>
                    <a:bodyPr/>
                    <a:lstStyle/>
                    <a:p>
                      <a:pPr/>
                    </a:p>
                  </a:txBody>
                  <a:tcPr marL="0" marR="0" marB="0" marT="0"/>
                </a:tc>
              </a:tr>
              <a:tr h="121919">
                <a:tc>
                  <a:txBody>
                    <a:bodyPr/>
                    <a:lstStyle/>
                    <a:p>
                      <a:pPr marL="13335">
                        <a:lnSpc>
                          <a:spcPts val="869"/>
                        </a:lnSpc>
                      </a:pPr>
                      <a:r>
                        <a:rPr dirty="0" sz="800">
                          <a:latin typeface="Calibri"/>
                          <a:cs typeface="Calibri"/>
                        </a:rPr>
                        <a:t>Transfer</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algn="r" marR="6350">
                        <a:lnSpc>
                          <a:spcPts val="869"/>
                        </a:lnSpc>
                      </a:pPr>
                      <a:r>
                        <a:rPr dirty="0" sz="800">
                          <a:latin typeface="Calibri"/>
                          <a:cs typeface="Calibri"/>
                        </a:rPr>
                        <a:t>$0.00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gridSpan="2" vMerge="1">
                  <a:txBody>
                    <a:bodyPr/>
                    <a:lstStyle/>
                    <a:p>
                      <a:pPr/>
                    </a:p>
                  </a:txBody>
                  <a:tcPr marL="0" marR="0" marB="0" marT="0">
                    <a:lnL w="12191">
                      <a:solidFill>
                        <a:srgbClr val="000000"/>
                      </a:solidFill>
                      <a:prstDash val="solid"/>
                    </a:lnL>
                  </a:tcPr>
                </a:tc>
                <a:tc hMerge="1" vMerge="1">
                  <a:txBody>
                    <a:bodyPr/>
                    <a:lstStyle/>
                    <a:p>
                      <a:pPr/>
                    </a:p>
                  </a:txBody>
                  <a:tcPr marL="0" marR="0" marB="0" marT="0"/>
                </a:tc>
              </a:tr>
              <a:tr h="121919">
                <a:tc>
                  <a:txBody>
                    <a:bodyPr/>
                    <a:lstStyle/>
                    <a:p>
                      <a:pPr algn="r" marR="28575">
                        <a:lnSpc>
                          <a:spcPts val="869"/>
                        </a:lnSpc>
                      </a:pPr>
                      <a:r>
                        <a:rPr dirty="0" sz="800" b="1">
                          <a:latin typeface="Calibri"/>
                          <a:cs typeface="Calibri"/>
                        </a:rPr>
                        <a:t>Total</a:t>
                      </a:r>
                      <a:r>
                        <a:rPr dirty="0" sz="800" spc="-70" b="1">
                          <a:latin typeface="Calibri"/>
                          <a:cs typeface="Calibri"/>
                        </a:rPr>
                        <a:t> </a:t>
                      </a:r>
                      <a:r>
                        <a:rPr dirty="0" sz="800" b="1">
                          <a:latin typeface="Calibri"/>
                          <a:cs typeface="Calibri"/>
                        </a:rPr>
                        <a:t>Expenditures</a:t>
                      </a:r>
                      <a:endParaRPr sz="800">
                        <a:latin typeface="Calibri"/>
                        <a:cs typeface="Calibri"/>
                      </a:endParaRPr>
                    </a:p>
                  </a:txBody>
                  <a:tcPr marL="0" marR="0" marB="0" marT="0">
                    <a:lnL w="12191">
                      <a:solidFill>
                        <a:srgbClr val="000000"/>
                      </a:solidFill>
                      <a:prstDash val="solid"/>
                    </a:lnL>
                    <a:lnR w="12192">
                      <a:solidFill>
                        <a:srgbClr val="000000"/>
                      </a:solidFill>
                      <a:prstDash val="solid"/>
                    </a:lnR>
                    <a:lnT w="12191">
                      <a:solidFill>
                        <a:srgbClr val="000000"/>
                      </a:solidFill>
                      <a:prstDash val="solid"/>
                    </a:lnT>
                    <a:lnB w="12192">
                      <a:solidFill>
                        <a:srgbClr val="000000"/>
                      </a:solidFill>
                      <a:prstDash val="solid"/>
                    </a:lnB>
                  </a:tcPr>
                </a:tc>
                <a:tc>
                  <a:txBody>
                    <a:bodyPr/>
                    <a:lstStyle/>
                    <a:p>
                      <a:pPr algn="r" marR="5715">
                        <a:lnSpc>
                          <a:spcPts val="869"/>
                        </a:lnSpc>
                      </a:pPr>
                      <a:r>
                        <a:rPr dirty="0" sz="800" b="1">
                          <a:latin typeface="Calibri"/>
                          <a:cs typeface="Calibri"/>
                        </a:rPr>
                        <a:t>$745,425.00</a:t>
                      </a:r>
                      <a:endParaRPr sz="800">
                        <a:latin typeface="Calibri"/>
                        <a:cs typeface="Calibri"/>
                      </a:endParaRPr>
                    </a:p>
                  </a:txBody>
                  <a:tcPr marL="0" marR="0" marB="0" marT="0">
                    <a:lnL w="12192">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a:txBody>
                    <a:bodyPr/>
                    <a:lstStyle/>
                    <a:p>
                      <a:pPr algn="r" marR="5715">
                        <a:lnSpc>
                          <a:spcPts val="869"/>
                        </a:lnSpc>
                      </a:pPr>
                      <a:r>
                        <a:rPr dirty="0" sz="800" b="1">
                          <a:latin typeface="Calibri"/>
                          <a:cs typeface="Calibri"/>
                        </a:rPr>
                        <a:t>$730,593.09</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c gridSpan="2" vMerge="1">
                  <a:txBody>
                    <a:bodyPr/>
                    <a:lstStyle/>
                    <a:p>
                      <a:pPr/>
                    </a:p>
                  </a:txBody>
                  <a:tcPr marL="0" marR="0" marB="0" marT="0">
                    <a:lnL w="12191">
                      <a:solidFill>
                        <a:srgbClr val="000000"/>
                      </a:solidFill>
                      <a:prstDash val="solid"/>
                    </a:lnL>
                  </a:tcPr>
                </a:tc>
                <a:tc hMerge="1" vMerge="1">
                  <a:txBody>
                    <a:bodyPr/>
                    <a:lstStyle/>
                    <a:p>
                      <a:pPr/>
                    </a:p>
                  </a:txBody>
                  <a:tcPr marL="0" marR="0" marB="0" marT="0"/>
                </a:tc>
              </a:tr>
            </a:tbl>
          </a:graphicData>
        </a:graphic>
      </p:graphicFrame>
      <p:graphicFrame>
        <p:nvGraphicFramePr>
          <p:cNvPr id="3" name="object 3"/>
          <p:cNvGraphicFramePr>
            <a:graphicFrameLocks noGrp="1"/>
          </p:cNvGraphicFramePr>
          <p:nvPr/>
        </p:nvGraphicFramePr>
        <p:xfrm>
          <a:off x="5234940" y="4799076"/>
          <a:ext cx="704215" cy="4279900"/>
        </p:xfrm>
        <a:graphic>
          <a:graphicData uri="http://schemas.openxmlformats.org/drawingml/2006/table">
            <a:tbl>
              <a:tblPr firstRow="1" bandRow="1">
                <a:tableStyleId>{2D5ABB26-0587-4C30-8999-92F81FD0307C}</a:tableStyleId>
              </a:tblPr>
              <a:tblGrid>
                <a:gridCol w="685800"/>
              </a:tblGrid>
              <a:tr h="243839">
                <a:tc>
                  <a:txBody>
                    <a:bodyPr/>
                    <a:lstStyle/>
                    <a:p>
                      <a:pPr marL="115570">
                        <a:lnSpc>
                          <a:spcPts val="760"/>
                        </a:lnSpc>
                      </a:pPr>
                      <a:r>
                        <a:rPr dirty="0" sz="800" b="1">
                          <a:latin typeface="Calibri"/>
                          <a:cs typeface="Calibri"/>
                        </a:rPr>
                        <a:t>2021-2022</a:t>
                      </a:r>
                      <a:endParaRPr sz="800">
                        <a:latin typeface="Calibri"/>
                        <a:cs typeface="Calibri"/>
                      </a:endParaRPr>
                    </a:p>
                    <a:p>
                      <a:pPr marL="95885">
                        <a:lnSpc>
                          <a:spcPct val="100000"/>
                        </a:lnSpc>
                        <a:spcBef>
                          <a:spcPts val="120"/>
                        </a:spcBef>
                      </a:pPr>
                      <a:r>
                        <a:rPr dirty="0" sz="800" b="1">
                          <a:latin typeface="Calibri"/>
                          <a:cs typeface="Calibri"/>
                        </a:rPr>
                        <a:t>End of</a:t>
                      </a:r>
                      <a:r>
                        <a:rPr dirty="0" sz="800" spc="-85" b="1">
                          <a:latin typeface="Calibri"/>
                          <a:cs typeface="Calibri"/>
                        </a:rPr>
                        <a:t> </a:t>
                      </a:r>
                      <a:r>
                        <a:rPr dirty="0" sz="800" b="1">
                          <a:latin typeface="Calibri"/>
                          <a:cs typeface="Calibri"/>
                        </a:rPr>
                        <a:t>Year</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r>
              <a:tr h="121919">
                <a:tc>
                  <a:txBody>
                    <a:bodyPr/>
                    <a:lstStyle/>
                    <a:p>
                      <a:pPr algn="r" marR="6350">
                        <a:lnSpc>
                          <a:spcPts val="869"/>
                        </a:lnSpc>
                      </a:pPr>
                      <a:r>
                        <a:rPr dirty="0" sz="800">
                          <a:latin typeface="Calibri"/>
                          <a:cs typeface="Calibri"/>
                        </a:rPr>
                        <a:t>$11,846.31</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r>
              <a:tr h="121920">
                <a:tc>
                  <a:txBody>
                    <a:bodyPr/>
                    <a:lstStyle/>
                    <a:p>
                      <a:pPr algn="r" marR="6350">
                        <a:lnSpc>
                          <a:spcPts val="869"/>
                        </a:lnSpc>
                      </a:pPr>
                      <a:r>
                        <a:rPr dirty="0" sz="800">
                          <a:latin typeface="Calibri"/>
                          <a:cs typeface="Calibri"/>
                        </a:rPr>
                        <a:t>$88,135.00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r>
              <a:tr h="121920">
                <a:tc>
                  <a:txBody>
                    <a:bodyPr/>
                    <a:lstStyle/>
                    <a:p>
                      <a:pPr algn="r" marR="6350">
                        <a:lnSpc>
                          <a:spcPts val="869"/>
                        </a:lnSpc>
                      </a:pPr>
                      <a:r>
                        <a:rPr dirty="0" sz="800">
                          <a:latin typeface="Calibri"/>
                          <a:cs typeface="Calibri"/>
                        </a:rPr>
                        <a:t>$20,378.77</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r>
              <a:tr h="121920">
                <a:tc>
                  <a:txBody>
                    <a:bodyPr/>
                    <a:lstStyle/>
                    <a:p>
                      <a:pPr algn="r" marR="6350">
                        <a:lnSpc>
                          <a:spcPts val="869"/>
                        </a:lnSpc>
                      </a:pPr>
                      <a:r>
                        <a:rPr dirty="0" sz="800">
                          <a:latin typeface="Calibri"/>
                          <a:cs typeface="Calibri"/>
                        </a:rPr>
                        <a:t>$1,147.45</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r>
              <a:tr h="121920">
                <a:tc>
                  <a:txBody>
                    <a:bodyPr/>
                    <a:lstStyle/>
                    <a:p>
                      <a:pPr algn="r" marR="6350">
                        <a:lnSpc>
                          <a:spcPts val="869"/>
                        </a:lnSpc>
                      </a:pPr>
                      <a:r>
                        <a:rPr dirty="0" sz="800">
                          <a:latin typeface="Calibri"/>
                          <a:cs typeface="Calibri"/>
                        </a:rPr>
                        <a:t>$58,723.71</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r>
              <a:tr h="121919">
                <a:tc>
                  <a:txBody>
                    <a:bodyPr/>
                    <a:lstStyle/>
                    <a:p>
                      <a:pPr algn="r" marR="6350">
                        <a:lnSpc>
                          <a:spcPts val="869"/>
                        </a:lnSpc>
                      </a:pPr>
                      <a:r>
                        <a:rPr dirty="0" sz="800">
                          <a:latin typeface="Calibri"/>
                          <a:cs typeface="Calibri"/>
                        </a:rPr>
                        <a:t>$250,998.01</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r>
              <a:tr h="121920">
                <a:tc>
                  <a:txBody>
                    <a:bodyPr/>
                    <a:lstStyle/>
                    <a:p>
                      <a:pPr algn="r" marR="5715">
                        <a:lnSpc>
                          <a:spcPts val="869"/>
                        </a:lnSpc>
                      </a:pPr>
                      <a:r>
                        <a:rPr dirty="0" sz="800">
                          <a:latin typeface="Calibri"/>
                          <a:cs typeface="Calibri"/>
                        </a:rPr>
                        <a:t>$0.00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r>
              <a:tr h="121920">
                <a:tc>
                  <a:txBody>
                    <a:bodyPr/>
                    <a:lstStyle/>
                    <a:p>
                      <a:pPr algn="r" marR="6350">
                        <a:lnSpc>
                          <a:spcPts val="869"/>
                        </a:lnSpc>
                      </a:pPr>
                      <a:r>
                        <a:rPr dirty="0" sz="800">
                          <a:latin typeface="Calibri"/>
                          <a:cs typeface="Calibri"/>
                        </a:rPr>
                        <a:t>$0.00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r>
              <a:tr h="121920">
                <a:tc>
                  <a:txBody>
                    <a:bodyPr/>
                    <a:lstStyle/>
                    <a:p>
                      <a:pPr algn="r" marR="5715">
                        <a:lnSpc>
                          <a:spcPts val="869"/>
                        </a:lnSpc>
                      </a:pPr>
                      <a:r>
                        <a:rPr dirty="0" sz="800">
                          <a:latin typeface="Calibri"/>
                          <a:cs typeface="Calibri"/>
                        </a:rPr>
                        <a:t>$634.35</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r>
              <a:tr h="121920">
                <a:tc>
                  <a:txBody>
                    <a:bodyPr/>
                    <a:lstStyle/>
                    <a:p>
                      <a:pPr algn="r" marR="6350">
                        <a:lnSpc>
                          <a:spcPts val="869"/>
                        </a:lnSpc>
                      </a:pPr>
                      <a:r>
                        <a:rPr dirty="0" sz="800">
                          <a:latin typeface="Calibri"/>
                          <a:cs typeface="Calibri"/>
                        </a:rPr>
                        <a:t>$0.00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r>
              <a:tr h="121919">
                <a:tc>
                  <a:txBody>
                    <a:bodyPr/>
                    <a:lstStyle/>
                    <a:p>
                      <a:pPr algn="r" marR="6350">
                        <a:lnSpc>
                          <a:spcPts val="869"/>
                        </a:lnSpc>
                      </a:pPr>
                      <a:r>
                        <a:rPr dirty="0" sz="800">
                          <a:latin typeface="Calibri"/>
                          <a:cs typeface="Calibri"/>
                        </a:rPr>
                        <a:t>$18,555.00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r>
              <a:tr h="121919">
                <a:tc>
                  <a:txBody>
                    <a:bodyPr/>
                    <a:lstStyle/>
                    <a:p>
                      <a:pPr algn="r" marR="6350">
                        <a:lnSpc>
                          <a:spcPts val="869"/>
                        </a:lnSpc>
                      </a:pPr>
                      <a:r>
                        <a:rPr dirty="0" sz="800">
                          <a:latin typeface="Calibri"/>
                          <a:cs typeface="Calibri"/>
                        </a:rPr>
                        <a:t>$111,856.02</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r>
              <a:tr h="121920">
                <a:tc>
                  <a:txBody>
                    <a:bodyPr/>
                    <a:lstStyle/>
                    <a:p>
                      <a:pPr algn="r" marR="6350">
                        <a:lnSpc>
                          <a:spcPts val="869"/>
                        </a:lnSpc>
                      </a:pPr>
                      <a:r>
                        <a:rPr dirty="0" sz="800">
                          <a:latin typeface="Calibri"/>
                          <a:cs typeface="Calibri"/>
                        </a:rPr>
                        <a:t>$13,031.65</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r>
              <a:tr h="121920">
                <a:tc>
                  <a:txBody>
                    <a:bodyPr/>
                    <a:lstStyle/>
                    <a:p>
                      <a:pPr algn="r" marR="6350">
                        <a:lnSpc>
                          <a:spcPts val="869"/>
                        </a:lnSpc>
                      </a:pPr>
                      <a:r>
                        <a:rPr dirty="0" sz="800">
                          <a:latin typeface="Calibri"/>
                          <a:cs typeface="Calibri"/>
                        </a:rPr>
                        <a:t>$10,219.18</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r>
              <a:tr h="121919">
                <a:tc>
                  <a:txBody>
                    <a:bodyPr/>
                    <a:lstStyle/>
                    <a:p>
                      <a:pPr algn="r" marR="6350">
                        <a:lnSpc>
                          <a:spcPts val="869"/>
                        </a:lnSpc>
                      </a:pPr>
                      <a:r>
                        <a:rPr dirty="0" sz="800">
                          <a:latin typeface="Calibri"/>
                          <a:cs typeface="Calibri"/>
                        </a:rPr>
                        <a:t>$750.00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r>
              <a:tr h="121919">
                <a:tc>
                  <a:txBody>
                    <a:bodyPr/>
                    <a:lstStyle/>
                    <a:p>
                      <a:pPr algn="r" marR="6350">
                        <a:lnSpc>
                          <a:spcPts val="869"/>
                        </a:lnSpc>
                      </a:pPr>
                      <a:r>
                        <a:rPr dirty="0" sz="800">
                          <a:latin typeface="Calibri"/>
                          <a:cs typeface="Calibri"/>
                        </a:rPr>
                        <a:t>$8,093.84</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r>
              <a:tr h="121920">
                <a:tc>
                  <a:txBody>
                    <a:bodyPr/>
                    <a:lstStyle/>
                    <a:p>
                      <a:pPr algn="r" marR="6350">
                        <a:lnSpc>
                          <a:spcPts val="869"/>
                        </a:lnSpc>
                      </a:pPr>
                      <a:r>
                        <a:rPr dirty="0" sz="800">
                          <a:latin typeface="Calibri"/>
                          <a:cs typeface="Calibri"/>
                        </a:rPr>
                        <a:t>$9,194.00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r>
              <a:tr h="121919">
                <a:tc>
                  <a:txBody>
                    <a:bodyPr/>
                    <a:lstStyle/>
                    <a:p>
                      <a:pPr algn="r" marR="5715">
                        <a:lnSpc>
                          <a:spcPts val="869"/>
                        </a:lnSpc>
                      </a:pPr>
                      <a:r>
                        <a:rPr dirty="0" sz="800">
                          <a:latin typeface="Calibri"/>
                          <a:cs typeface="Calibri"/>
                        </a:rPr>
                        <a:t>$0.00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r>
              <a:tr h="121920">
                <a:tc>
                  <a:txBody>
                    <a:bodyPr/>
                    <a:lstStyle/>
                    <a:p>
                      <a:pPr algn="r" marR="5715">
                        <a:lnSpc>
                          <a:spcPts val="869"/>
                        </a:lnSpc>
                      </a:pPr>
                      <a:r>
                        <a:rPr dirty="0" sz="800">
                          <a:latin typeface="Calibri"/>
                          <a:cs typeface="Calibri"/>
                        </a:rPr>
                        <a:t>$0.00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r>
              <a:tr h="121919">
                <a:tc>
                  <a:txBody>
                    <a:bodyPr/>
                    <a:lstStyle/>
                    <a:p>
                      <a:pPr algn="r" marR="6985">
                        <a:lnSpc>
                          <a:spcPts val="869"/>
                        </a:lnSpc>
                      </a:pPr>
                      <a:r>
                        <a:rPr dirty="0" sz="800">
                          <a:latin typeface="Calibri"/>
                          <a:cs typeface="Calibri"/>
                        </a:rPr>
                        <a:t>$0.00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r>
              <a:tr h="121919">
                <a:tc>
                  <a:txBody>
                    <a:bodyPr/>
                    <a:lstStyle/>
                    <a:p>
                      <a:pPr algn="r" marR="6350">
                        <a:lnSpc>
                          <a:spcPts val="869"/>
                        </a:lnSpc>
                      </a:pPr>
                      <a:r>
                        <a:rPr dirty="0" sz="800">
                          <a:latin typeface="Calibri"/>
                          <a:cs typeface="Calibri"/>
                        </a:rPr>
                        <a:t>$1,400.00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r>
              <a:tr h="121920">
                <a:tc>
                  <a:txBody>
                    <a:bodyPr/>
                    <a:lstStyle/>
                    <a:p>
                      <a:pPr algn="r" marR="6350">
                        <a:lnSpc>
                          <a:spcPts val="869"/>
                        </a:lnSpc>
                      </a:pPr>
                      <a:r>
                        <a:rPr dirty="0" sz="800">
                          <a:latin typeface="Calibri"/>
                          <a:cs typeface="Calibri"/>
                        </a:rPr>
                        <a:t>$17,000.00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r>
              <a:tr h="121919">
                <a:tc>
                  <a:txBody>
                    <a:bodyPr/>
                    <a:lstStyle/>
                    <a:p>
                      <a:pPr algn="r" marR="5715">
                        <a:lnSpc>
                          <a:spcPts val="869"/>
                        </a:lnSpc>
                      </a:pPr>
                      <a:r>
                        <a:rPr dirty="0" sz="800">
                          <a:latin typeface="Calibri"/>
                          <a:cs typeface="Calibri"/>
                        </a:rPr>
                        <a:t>$0.00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r>
              <a:tr h="121919">
                <a:tc>
                  <a:txBody>
                    <a:bodyPr/>
                    <a:lstStyle/>
                    <a:p>
                      <a:pPr algn="r" marR="6350">
                        <a:lnSpc>
                          <a:spcPts val="869"/>
                        </a:lnSpc>
                      </a:pPr>
                      <a:r>
                        <a:rPr dirty="0" sz="800">
                          <a:latin typeface="Calibri"/>
                          <a:cs typeface="Calibri"/>
                        </a:rPr>
                        <a:t>$5,000.00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r>
              <a:tr h="121920">
                <a:tc>
                  <a:txBody>
                    <a:bodyPr/>
                    <a:lstStyle/>
                    <a:p>
                      <a:pPr algn="r" marR="6350">
                        <a:lnSpc>
                          <a:spcPts val="869"/>
                        </a:lnSpc>
                      </a:pPr>
                      <a:r>
                        <a:rPr dirty="0" sz="800">
                          <a:latin typeface="Calibri"/>
                          <a:cs typeface="Calibri"/>
                        </a:rPr>
                        <a:t>$13,952.28</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r>
              <a:tr h="121919">
                <a:tc>
                  <a:txBody>
                    <a:bodyPr/>
                    <a:lstStyle/>
                    <a:p>
                      <a:pPr algn="r" marR="6350">
                        <a:lnSpc>
                          <a:spcPts val="869"/>
                        </a:lnSpc>
                      </a:pPr>
                      <a:r>
                        <a:rPr dirty="0" sz="800">
                          <a:latin typeface="Calibri"/>
                          <a:cs typeface="Calibri"/>
                        </a:rPr>
                        <a:t>$0.00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r>
              <a:tr h="121919">
                <a:tc>
                  <a:txBody>
                    <a:bodyPr/>
                    <a:lstStyle/>
                    <a:p>
                      <a:pPr algn="r" marR="5715">
                        <a:lnSpc>
                          <a:spcPts val="869"/>
                        </a:lnSpc>
                      </a:pPr>
                      <a:r>
                        <a:rPr dirty="0" sz="800">
                          <a:latin typeface="Calibri"/>
                          <a:cs typeface="Calibri"/>
                        </a:rPr>
                        <a:t>$0.00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r>
              <a:tr h="121919">
                <a:tc>
                  <a:txBody>
                    <a:bodyPr/>
                    <a:lstStyle/>
                    <a:p>
                      <a:pPr algn="r" marR="6350">
                        <a:lnSpc>
                          <a:spcPts val="869"/>
                        </a:lnSpc>
                      </a:pPr>
                      <a:r>
                        <a:rPr dirty="0" sz="800">
                          <a:latin typeface="Calibri"/>
                          <a:cs typeface="Calibri"/>
                        </a:rPr>
                        <a:t>$1,425.00</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r>
              <a:tr h="121920">
                <a:tc>
                  <a:txBody>
                    <a:bodyPr/>
                    <a:lstStyle/>
                    <a:p>
                      <a:pPr algn="r" marR="6350">
                        <a:lnSpc>
                          <a:spcPts val="869"/>
                        </a:lnSpc>
                      </a:pPr>
                      <a:r>
                        <a:rPr dirty="0" sz="800">
                          <a:latin typeface="Calibri"/>
                          <a:cs typeface="Calibri"/>
                        </a:rPr>
                        <a:t>$1,363.41</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tcPr>
                </a:tc>
              </a:tr>
              <a:tr h="121920">
                <a:tc>
                  <a:txBody>
                    <a:bodyPr/>
                    <a:lstStyle/>
                    <a:p>
                      <a:pPr algn="r" marR="6350">
                        <a:lnSpc>
                          <a:spcPts val="869"/>
                        </a:lnSpc>
                      </a:pPr>
                      <a:r>
                        <a:rPr dirty="0" sz="800">
                          <a:latin typeface="Calibri"/>
                          <a:cs typeface="Calibri"/>
                        </a:rPr>
                        <a:t>$2,381.57</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r>
              <a:tr h="121919">
                <a:tc>
                  <a:txBody>
                    <a:bodyPr/>
                    <a:lstStyle/>
                    <a:p>
                      <a:pPr algn="r" marR="7620">
                        <a:lnSpc>
                          <a:spcPts val="869"/>
                        </a:lnSpc>
                      </a:pPr>
                      <a:r>
                        <a:rPr dirty="0" sz="800">
                          <a:latin typeface="Calibri"/>
                          <a:cs typeface="Calibri"/>
                        </a:rPr>
                        <a:t>$9,182.07</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r>
              <a:tr h="121919">
                <a:tc>
                  <a:txBody>
                    <a:bodyPr/>
                    <a:lstStyle/>
                    <a:p>
                      <a:pP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r>
              <a:tr h="121919">
                <a:tc>
                  <a:txBody>
                    <a:bodyPr/>
                    <a:lstStyle/>
                    <a:p>
                      <a:pPr algn="r" marR="5715">
                        <a:lnSpc>
                          <a:spcPts val="869"/>
                        </a:lnSpc>
                      </a:pPr>
                      <a:r>
                        <a:rPr dirty="0" sz="800" b="1">
                          <a:latin typeface="Calibri"/>
                          <a:cs typeface="Calibri"/>
                        </a:rPr>
                        <a:t>$655,267.62</a:t>
                      </a:r>
                      <a:endParaRPr sz="800">
                        <a:latin typeface="Calibri"/>
                        <a:cs typeface="Calibri"/>
                      </a:endParaRPr>
                    </a:p>
                  </a:txBody>
                  <a:tcPr marL="0" marR="0" marB="0" marT="0">
                    <a:lnL w="12191">
                      <a:solidFill>
                        <a:srgbClr val="000000"/>
                      </a:solidFill>
                      <a:prstDash val="solid"/>
                    </a:lnL>
                    <a:lnR w="12191">
                      <a:solidFill>
                        <a:srgbClr val="000000"/>
                      </a:solidFill>
                      <a:prstDash val="solid"/>
                    </a:lnR>
                    <a:lnT w="12191">
                      <a:solidFill>
                        <a:srgbClr val="000000"/>
                      </a:solidFill>
                      <a:prstDash val="solid"/>
                    </a:lnT>
                    <a:lnB w="12192">
                      <a:solidFill>
                        <a:srgbClr val="000000"/>
                      </a:solidFill>
                      <a:prstDash val="solid"/>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490219" y="726949"/>
          <a:ext cx="3601720" cy="350520"/>
        </p:xfrm>
        <a:graphic>
          <a:graphicData uri="http://schemas.openxmlformats.org/drawingml/2006/table">
            <a:tbl>
              <a:tblPr firstRow="1" bandRow="1">
                <a:tableStyleId>{2D5ABB26-0587-4C30-8999-92F81FD0307C}</a:tableStyleId>
              </a:tblPr>
              <a:tblGrid>
                <a:gridCol w="3601210"/>
              </a:tblGrid>
              <a:tr h="175259">
                <a:tc>
                  <a:txBody>
                    <a:bodyPr/>
                    <a:lstStyle/>
                    <a:p>
                      <a:pPr algn="ctr">
                        <a:lnSpc>
                          <a:spcPts val="1140"/>
                        </a:lnSpc>
                      </a:pPr>
                      <a:r>
                        <a:rPr dirty="0" sz="1200" b="1">
                          <a:latin typeface="Calibri"/>
                          <a:cs typeface="Calibri"/>
                        </a:rPr>
                        <a:t>Missouri Association of </a:t>
                      </a:r>
                      <a:r>
                        <a:rPr dirty="0" sz="1200" spc="-5" b="1">
                          <a:latin typeface="Calibri"/>
                          <a:cs typeface="Calibri"/>
                        </a:rPr>
                        <a:t>Elementary School</a:t>
                      </a:r>
                      <a:r>
                        <a:rPr dirty="0" sz="1200" spc="20" b="1">
                          <a:latin typeface="Calibri"/>
                          <a:cs typeface="Calibri"/>
                        </a:rPr>
                        <a:t> </a:t>
                      </a:r>
                      <a:r>
                        <a:rPr dirty="0" sz="1200" b="1">
                          <a:latin typeface="Calibri"/>
                          <a:cs typeface="Calibri"/>
                        </a:rPr>
                        <a:t>Principals</a:t>
                      </a:r>
                      <a:endParaRPr sz="1200">
                        <a:latin typeface="Calibri"/>
                        <a:cs typeface="Calibri"/>
                      </a:endParaRPr>
                    </a:p>
                  </a:txBody>
                  <a:tcPr marL="0" marR="0" marB="0" marT="0"/>
                </a:tc>
              </a:tr>
              <a:tr h="175259">
                <a:tc>
                  <a:txBody>
                    <a:bodyPr/>
                    <a:lstStyle/>
                    <a:p>
                      <a:pPr algn="ctr">
                        <a:lnSpc>
                          <a:spcPts val="1320"/>
                        </a:lnSpc>
                      </a:pPr>
                      <a:r>
                        <a:rPr dirty="0" sz="1200" b="1">
                          <a:latin typeface="Calibri"/>
                          <a:cs typeface="Calibri"/>
                        </a:rPr>
                        <a:t>2023-2024</a:t>
                      </a:r>
                      <a:r>
                        <a:rPr dirty="0" sz="1200" spc="-80" b="1">
                          <a:latin typeface="Calibri"/>
                          <a:cs typeface="Calibri"/>
                        </a:rPr>
                        <a:t> </a:t>
                      </a:r>
                      <a:r>
                        <a:rPr dirty="0" sz="1200" spc="-5" b="1">
                          <a:latin typeface="Calibri"/>
                          <a:cs typeface="Calibri"/>
                        </a:rPr>
                        <a:t>Budget</a:t>
                      </a:r>
                      <a:endParaRPr sz="1200">
                        <a:latin typeface="Calibri"/>
                        <a:cs typeface="Calibri"/>
                      </a:endParaRPr>
                    </a:p>
                  </a:txBody>
                  <a:tcPr marL="0" marR="0" marB="0" marT="0"/>
                </a:tc>
              </a:tr>
            </a:tbl>
          </a:graphicData>
        </a:graphic>
      </p:graphicFrame>
      <p:graphicFrame>
        <p:nvGraphicFramePr>
          <p:cNvPr id="3" name="object 3"/>
          <p:cNvGraphicFramePr>
            <a:graphicFrameLocks noGrp="1"/>
          </p:cNvGraphicFramePr>
          <p:nvPr/>
        </p:nvGraphicFramePr>
        <p:xfrm>
          <a:off x="454151" y="1717548"/>
          <a:ext cx="3668395" cy="6792595"/>
        </p:xfrm>
        <a:graphic>
          <a:graphicData uri="http://schemas.openxmlformats.org/drawingml/2006/table">
            <a:tbl>
              <a:tblPr firstRow="1" bandRow="1">
                <a:tableStyleId>{2D5ABB26-0587-4C30-8999-92F81FD0307C}</a:tableStyleId>
              </a:tblPr>
              <a:tblGrid>
                <a:gridCol w="371849"/>
                <a:gridCol w="2302770"/>
                <a:gridCol w="975359"/>
              </a:tblGrid>
              <a:tr h="163067">
                <a:tc>
                  <a:txBody>
                    <a:bodyPr/>
                    <a:lstStyle/>
                    <a:p>
                      <a:pPr/>
                      <a:endParaRPr sz="1200">
                        <a:latin typeface="Calibri"/>
                        <a:cs typeface="Calibri"/>
                      </a:endParaRPr>
                    </a:p>
                  </a:txBody>
                  <a:tcPr marL="0" marR="0" marB="0" marT="0">
                    <a:lnB w="12192">
                      <a:solidFill>
                        <a:srgbClr val="000000"/>
                      </a:solidFill>
                      <a:prstDash val="solid"/>
                    </a:lnB>
                  </a:tcPr>
                </a:tc>
                <a:tc>
                  <a:txBody>
                    <a:bodyPr/>
                    <a:lstStyle/>
                    <a:p>
                      <a:pPr marL="667385">
                        <a:lnSpc>
                          <a:spcPts val="1140"/>
                        </a:lnSpc>
                      </a:pPr>
                      <a:r>
                        <a:rPr dirty="0" sz="1200" spc="-5" b="1">
                          <a:latin typeface="Calibri"/>
                          <a:cs typeface="Calibri"/>
                        </a:rPr>
                        <a:t>Revenues</a:t>
                      </a:r>
                      <a:endParaRPr sz="1200">
                        <a:latin typeface="Calibri"/>
                        <a:cs typeface="Calibri"/>
                      </a:endParaRPr>
                    </a:p>
                  </a:txBody>
                  <a:tcPr marL="0" marR="0" marB="0" marT="0">
                    <a:lnB w="12192">
                      <a:solidFill>
                        <a:srgbClr val="000000"/>
                      </a:solidFill>
                      <a:prstDash val="solid"/>
                    </a:lnB>
                  </a:tcPr>
                </a:tc>
                <a:tc>
                  <a:txBody>
                    <a:bodyPr/>
                    <a:lstStyle/>
                    <a:p>
                      <a:pPr marL="266065">
                        <a:lnSpc>
                          <a:spcPts val="1140"/>
                        </a:lnSpc>
                      </a:pPr>
                      <a:r>
                        <a:rPr dirty="0" sz="1200" spc="-5" b="1">
                          <a:latin typeface="Calibri"/>
                          <a:cs typeface="Calibri"/>
                        </a:rPr>
                        <a:t>Budget</a:t>
                      </a:r>
                      <a:endParaRPr sz="1200">
                        <a:latin typeface="Calibri"/>
                        <a:cs typeface="Calibri"/>
                      </a:endParaRPr>
                    </a:p>
                  </a:txBody>
                  <a:tcPr marL="0" marR="0" marB="0" marT="0">
                    <a:lnB w="12192">
                      <a:solidFill>
                        <a:srgbClr val="000000"/>
                      </a:solidFill>
                      <a:prstDash val="solid"/>
                    </a:lnB>
                  </a:tcPr>
                </a:tc>
              </a:tr>
              <a:tr h="198120">
                <a:tc gridSpan="2">
                  <a:txBody>
                    <a:bodyPr/>
                    <a:lstStyle/>
                    <a:p>
                      <a:pPr marL="19685">
                        <a:lnSpc>
                          <a:spcPts val="1370"/>
                        </a:lnSpc>
                      </a:pPr>
                      <a:r>
                        <a:rPr dirty="0" sz="1200" u="sng">
                          <a:latin typeface="Calibri"/>
                          <a:cs typeface="Calibri"/>
                        </a:rPr>
                        <a:t>Memberships</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hMerge="1">
                  <a:txBody>
                    <a:bodyPr/>
                    <a:lstStyle/>
                    <a:p>
                      <a:pPr/>
                    </a:p>
                  </a:txBody>
                  <a:tcPr marL="0" marR="0" marB="0" marT="0"/>
                </a:tc>
                <a:tc>
                  <a:txBody>
                    <a:bodyPr/>
                    <a:lstStyle/>
                    <a:p>
                      <a:pP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r>
              <a:tr h="198126">
                <a:tc>
                  <a:txBody>
                    <a:bodyPr/>
                    <a:lstStyle/>
                    <a:p>
                      <a:pPr/>
                      <a:endParaRPr sz="1200">
                        <a:latin typeface="Calibri"/>
                        <a:cs typeface="Calibri"/>
                      </a:endParaRPr>
                    </a:p>
                  </a:txBody>
                  <a:tcPr marL="0" marR="0" marB="0" marT="0">
                    <a:lnL w="12192">
                      <a:solidFill>
                        <a:srgbClr val="000000"/>
                      </a:solidFill>
                      <a:prstDash val="solid"/>
                    </a:lnL>
                    <a:lnR w="12179">
                      <a:solidFill>
                        <a:srgbClr val="000000"/>
                      </a:solidFill>
                      <a:prstDash val="solid"/>
                    </a:lnR>
                    <a:lnT w="12192">
                      <a:solidFill>
                        <a:srgbClr val="000000"/>
                      </a:solidFill>
                      <a:prstDash val="solid"/>
                    </a:lnT>
                    <a:lnB w="12179">
                      <a:solidFill>
                        <a:srgbClr val="000000"/>
                      </a:solidFill>
                      <a:prstDash val="solid"/>
                    </a:lnB>
                  </a:tcPr>
                </a:tc>
                <a:tc>
                  <a:txBody>
                    <a:bodyPr/>
                    <a:lstStyle/>
                    <a:p>
                      <a:pPr marL="19685">
                        <a:lnSpc>
                          <a:spcPts val="1370"/>
                        </a:lnSpc>
                      </a:pPr>
                      <a:r>
                        <a:rPr dirty="0" sz="1200">
                          <a:latin typeface="Calibri"/>
                          <a:cs typeface="Calibri"/>
                        </a:rPr>
                        <a:t>MAESP Membership</a:t>
                      </a:r>
                      <a:r>
                        <a:rPr dirty="0" sz="1200" spc="-65">
                          <a:latin typeface="Calibri"/>
                          <a:cs typeface="Calibri"/>
                        </a:rPr>
                        <a:t> </a:t>
                      </a:r>
                      <a:r>
                        <a:rPr dirty="0" sz="1200">
                          <a:latin typeface="Calibri"/>
                          <a:cs typeface="Calibri"/>
                        </a:rPr>
                        <a:t>Dues</a:t>
                      </a: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c>
                  <a:txBody>
                    <a:bodyPr/>
                    <a:lstStyle/>
                    <a:p>
                      <a:pPr marL="65405">
                        <a:lnSpc>
                          <a:spcPts val="1370"/>
                        </a:lnSpc>
                      </a:pPr>
                      <a:r>
                        <a:rPr dirty="0" sz="1200">
                          <a:latin typeface="Calibri"/>
                          <a:cs typeface="Calibri"/>
                        </a:rPr>
                        <a:t>$</a:t>
                      </a:r>
                      <a:r>
                        <a:rPr dirty="0" sz="1200" spc="95">
                          <a:latin typeface="Calibri"/>
                          <a:cs typeface="Calibri"/>
                        </a:rPr>
                        <a:t> </a:t>
                      </a:r>
                      <a:r>
                        <a:rPr dirty="0" sz="1200" spc="-5">
                          <a:latin typeface="Calibri"/>
                          <a:cs typeface="Calibri"/>
                        </a:rPr>
                        <a:t>285,000.00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r>
              <a:tr h="198113">
                <a:tc>
                  <a:txBody>
                    <a:bodyPr/>
                    <a:lstStyle/>
                    <a:p>
                      <a:pPr/>
                      <a:endParaRPr sz="1200">
                        <a:latin typeface="Calibri"/>
                        <a:cs typeface="Calibri"/>
                      </a:endParaRPr>
                    </a:p>
                  </a:txBody>
                  <a:tcPr marL="0" marR="0" marB="0" marT="0">
                    <a:lnL w="12192">
                      <a:solidFill>
                        <a:srgbClr val="000000"/>
                      </a:solidFill>
                      <a:prstDash val="solid"/>
                    </a:lnL>
                    <a:lnR w="12179">
                      <a:solidFill>
                        <a:srgbClr val="000000"/>
                      </a:solidFill>
                      <a:prstDash val="solid"/>
                    </a:lnR>
                    <a:lnT w="12179">
                      <a:solidFill>
                        <a:srgbClr val="000000"/>
                      </a:solidFill>
                      <a:prstDash val="solid"/>
                    </a:lnT>
                    <a:lnB w="12192">
                      <a:solidFill>
                        <a:srgbClr val="000000"/>
                      </a:solidFill>
                      <a:prstDash val="solid"/>
                    </a:lnB>
                  </a:tcPr>
                </a:tc>
                <a:tc>
                  <a:txBody>
                    <a:bodyPr/>
                    <a:lstStyle/>
                    <a:p>
                      <a:pPr algn="r" marR="41275">
                        <a:lnSpc>
                          <a:spcPts val="1370"/>
                        </a:lnSpc>
                      </a:pPr>
                      <a:r>
                        <a:rPr dirty="0" sz="1200" spc="-5" i="1">
                          <a:latin typeface="Calibri"/>
                          <a:cs typeface="Calibri"/>
                        </a:rPr>
                        <a:t>Designated </a:t>
                      </a:r>
                      <a:r>
                        <a:rPr dirty="0" sz="1200" i="1">
                          <a:latin typeface="Calibri"/>
                          <a:cs typeface="Calibri"/>
                        </a:rPr>
                        <a:t>for </a:t>
                      </a:r>
                      <a:r>
                        <a:rPr dirty="0" sz="1200" spc="-5" i="1">
                          <a:latin typeface="Calibri"/>
                          <a:cs typeface="Calibri"/>
                        </a:rPr>
                        <a:t>Next</a:t>
                      </a:r>
                      <a:r>
                        <a:rPr dirty="0" sz="1200" spc="-30" i="1">
                          <a:latin typeface="Calibri"/>
                          <a:cs typeface="Calibri"/>
                        </a:rPr>
                        <a:t> </a:t>
                      </a:r>
                      <a:r>
                        <a:rPr dirty="0" sz="1200" spc="-5" i="1">
                          <a:latin typeface="Calibri"/>
                          <a:cs typeface="Calibri"/>
                        </a:rPr>
                        <a:t>Year</a:t>
                      </a: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79">
                      <a:solidFill>
                        <a:srgbClr val="000000"/>
                      </a:solidFill>
                      <a:prstDash val="solid"/>
                    </a:lnT>
                    <a:lnB w="12192">
                      <a:solidFill>
                        <a:srgbClr val="000000"/>
                      </a:solidFill>
                      <a:prstDash val="solid"/>
                    </a:lnB>
                  </a:tcPr>
                </a:tc>
                <a:tc>
                  <a:txBody>
                    <a:bodyPr/>
                    <a:lstStyle/>
                    <a:p>
                      <a:pPr marL="65405">
                        <a:lnSpc>
                          <a:spcPts val="1370"/>
                        </a:lnSpc>
                        <a:tabLst>
                          <a:tab pos="691515" algn="l"/>
                        </a:tabLst>
                      </a:pPr>
                      <a:r>
                        <a:rPr dirty="0" sz="1200">
                          <a:latin typeface="Calibri"/>
                          <a:cs typeface="Calibri"/>
                        </a:rPr>
                        <a:t>$	-</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79">
                      <a:solidFill>
                        <a:srgbClr val="000000"/>
                      </a:solidFill>
                      <a:prstDash val="solid"/>
                    </a:lnT>
                    <a:lnB w="12192">
                      <a:solidFill>
                        <a:srgbClr val="000000"/>
                      </a:solidFill>
                      <a:prstDash val="solid"/>
                    </a:lnB>
                  </a:tcPr>
                </a:tc>
              </a:tr>
              <a:tr h="198120">
                <a:tc>
                  <a:txBody>
                    <a:bodyPr/>
                    <a:lstStyle/>
                    <a:p>
                      <a:pPr/>
                      <a:endParaRPr sz="1200">
                        <a:latin typeface="Calibri"/>
                        <a:cs typeface="Calibri"/>
                      </a:endParaRPr>
                    </a:p>
                  </a:txBody>
                  <a:tcPr marL="0" marR="0" marB="0" marT="0">
                    <a:lnL w="12192">
                      <a:solidFill>
                        <a:srgbClr val="000000"/>
                      </a:solidFill>
                      <a:prstDash val="solid"/>
                    </a:lnL>
                    <a:lnR w="12179">
                      <a:solidFill>
                        <a:srgbClr val="000000"/>
                      </a:solidFill>
                      <a:prstDash val="solid"/>
                    </a:lnR>
                    <a:lnT w="12192">
                      <a:solidFill>
                        <a:srgbClr val="000000"/>
                      </a:solidFill>
                      <a:prstDash val="solid"/>
                    </a:lnT>
                    <a:lnB w="12192">
                      <a:solidFill>
                        <a:srgbClr val="000000"/>
                      </a:solidFill>
                      <a:prstDash val="solid"/>
                    </a:lnB>
                  </a:tcPr>
                </a:tc>
                <a:tc>
                  <a:txBody>
                    <a:bodyPr/>
                    <a:lstStyle/>
                    <a:p>
                      <a:pPr marL="19685">
                        <a:lnSpc>
                          <a:spcPts val="1370"/>
                        </a:lnSpc>
                      </a:pPr>
                      <a:r>
                        <a:rPr dirty="0" sz="1200">
                          <a:latin typeface="Calibri"/>
                          <a:cs typeface="Calibri"/>
                        </a:rPr>
                        <a:t>NAESP</a:t>
                      </a:r>
                      <a:r>
                        <a:rPr dirty="0" sz="1200" spc="-85">
                          <a:latin typeface="Calibri"/>
                          <a:cs typeface="Calibri"/>
                        </a:rPr>
                        <a:t> </a:t>
                      </a:r>
                      <a:r>
                        <a:rPr dirty="0" sz="1200">
                          <a:latin typeface="Calibri"/>
                          <a:cs typeface="Calibri"/>
                        </a:rPr>
                        <a:t>Rebate</a:t>
                      </a: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marL="65405">
                        <a:lnSpc>
                          <a:spcPts val="1370"/>
                        </a:lnSpc>
                        <a:tabLst>
                          <a:tab pos="351790" algn="l"/>
                        </a:tabLst>
                      </a:pPr>
                      <a:r>
                        <a:rPr dirty="0" sz="1200">
                          <a:latin typeface="Calibri"/>
                          <a:cs typeface="Calibri"/>
                        </a:rPr>
                        <a:t>$	</a:t>
                      </a:r>
                      <a:r>
                        <a:rPr dirty="0" sz="1200" spc="-5">
                          <a:latin typeface="Calibri"/>
                          <a:cs typeface="Calibri"/>
                        </a:rPr>
                        <a:t>4,000.00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r>
              <a:tr h="198126">
                <a:tc>
                  <a:txBody>
                    <a:bodyPr/>
                    <a:lstStyle/>
                    <a:p>
                      <a:pPr/>
                      <a:endParaRPr sz="1200">
                        <a:latin typeface="Calibri"/>
                        <a:cs typeface="Calibri"/>
                      </a:endParaRPr>
                    </a:p>
                  </a:txBody>
                  <a:tcPr marL="0" marR="0" marB="0" marT="0">
                    <a:lnL w="12192">
                      <a:solidFill>
                        <a:srgbClr val="000000"/>
                      </a:solidFill>
                      <a:prstDash val="solid"/>
                    </a:lnL>
                    <a:lnR w="12179">
                      <a:solidFill>
                        <a:srgbClr val="000000"/>
                      </a:solidFill>
                      <a:prstDash val="solid"/>
                    </a:lnR>
                    <a:lnT w="12192">
                      <a:solidFill>
                        <a:srgbClr val="000000"/>
                      </a:solidFill>
                      <a:prstDash val="solid"/>
                    </a:lnT>
                    <a:lnB w="12179">
                      <a:solidFill>
                        <a:srgbClr val="000000"/>
                      </a:solidFill>
                      <a:prstDash val="solid"/>
                    </a:lnB>
                  </a:tcPr>
                </a:tc>
                <a:tc>
                  <a:txBody>
                    <a:bodyPr/>
                    <a:lstStyle/>
                    <a:p>
                      <a:pPr marL="19685">
                        <a:lnSpc>
                          <a:spcPts val="1370"/>
                        </a:lnSpc>
                      </a:pPr>
                      <a:r>
                        <a:rPr dirty="0" sz="1200">
                          <a:latin typeface="Calibri"/>
                          <a:cs typeface="Calibri"/>
                        </a:rPr>
                        <a:t>MAESP District</a:t>
                      </a:r>
                      <a:r>
                        <a:rPr dirty="0" sz="1200" spc="-75">
                          <a:latin typeface="Calibri"/>
                          <a:cs typeface="Calibri"/>
                        </a:rPr>
                        <a:t> </a:t>
                      </a:r>
                      <a:r>
                        <a:rPr dirty="0" sz="1200">
                          <a:latin typeface="Calibri"/>
                          <a:cs typeface="Calibri"/>
                        </a:rPr>
                        <a:t>Dues*</a:t>
                      </a: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c>
                  <a:txBody>
                    <a:bodyPr/>
                    <a:lstStyle/>
                    <a:p>
                      <a:pPr marL="65405">
                        <a:lnSpc>
                          <a:spcPts val="1370"/>
                        </a:lnSpc>
                        <a:tabLst>
                          <a:tab pos="273685" algn="l"/>
                        </a:tabLst>
                      </a:pPr>
                      <a:r>
                        <a:rPr dirty="0" sz="1200">
                          <a:latin typeface="Calibri"/>
                          <a:cs typeface="Calibri"/>
                        </a:rPr>
                        <a:t>$	</a:t>
                      </a:r>
                      <a:r>
                        <a:rPr dirty="0" sz="1200" spc="-5">
                          <a:latin typeface="Calibri"/>
                          <a:cs typeface="Calibri"/>
                        </a:rPr>
                        <a:t>15,000.00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r>
              <a:tr h="198113">
                <a:tc>
                  <a:txBody>
                    <a:bodyPr/>
                    <a:lstStyle/>
                    <a:p>
                      <a:pPr/>
                      <a:endParaRPr sz="1200">
                        <a:latin typeface="Calibri"/>
                        <a:cs typeface="Calibri"/>
                      </a:endParaRPr>
                    </a:p>
                  </a:txBody>
                  <a:tcPr marL="0" marR="0" marB="0" marT="0">
                    <a:lnL w="12192">
                      <a:solidFill>
                        <a:srgbClr val="000000"/>
                      </a:solidFill>
                      <a:prstDash val="solid"/>
                    </a:lnL>
                    <a:lnR w="12179">
                      <a:solidFill>
                        <a:srgbClr val="000000"/>
                      </a:solidFill>
                      <a:prstDash val="solid"/>
                    </a:lnR>
                    <a:lnT w="12179">
                      <a:solidFill>
                        <a:srgbClr val="000000"/>
                      </a:solidFill>
                      <a:prstDash val="solid"/>
                    </a:lnT>
                    <a:lnB w="12192">
                      <a:solidFill>
                        <a:srgbClr val="000000"/>
                      </a:solidFill>
                      <a:prstDash val="solid"/>
                    </a:lnB>
                  </a:tcPr>
                </a:tc>
                <a:tc>
                  <a:txBody>
                    <a:bodyPr/>
                    <a:lstStyle/>
                    <a:p>
                      <a:pPr algn="r" marR="41275">
                        <a:lnSpc>
                          <a:spcPts val="1370"/>
                        </a:lnSpc>
                      </a:pPr>
                      <a:r>
                        <a:rPr dirty="0" sz="1200" spc="-5" i="1">
                          <a:latin typeface="Calibri"/>
                          <a:cs typeface="Calibri"/>
                        </a:rPr>
                        <a:t>Designated </a:t>
                      </a:r>
                      <a:r>
                        <a:rPr dirty="0" sz="1200" i="1">
                          <a:latin typeface="Calibri"/>
                          <a:cs typeface="Calibri"/>
                        </a:rPr>
                        <a:t>for </a:t>
                      </a:r>
                      <a:r>
                        <a:rPr dirty="0" sz="1200" spc="-5" i="1">
                          <a:latin typeface="Calibri"/>
                          <a:cs typeface="Calibri"/>
                        </a:rPr>
                        <a:t>Next</a:t>
                      </a:r>
                      <a:r>
                        <a:rPr dirty="0" sz="1200" spc="-30" i="1">
                          <a:latin typeface="Calibri"/>
                          <a:cs typeface="Calibri"/>
                        </a:rPr>
                        <a:t> </a:t>
                      </a:r>
                      <a:r>
                        <a:rPr dirty="0" sz="1200" spc="-5" i="1">
                          <a:latin typeface="Calibri"/>
                          <a:cs typeface="Calibri"/>
                        </a:rPr>
                        <a:t>Year</a:t>
                      </a: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79">
                      <a:solidFill>
                        <a:srgbClr val="000000"/>
                      </a:solidFill>
                      <a:prstDash val="solid"/>
                    </a:lnT>
                    <a:lnB w="12192">
                      <a:solidFill>
                        <a:srgbClr val="000000"/>
                      </a:solidFill>
                      <a:prstDash val="solid"/>
                    </a:lnB>
                  </a:tcPr>
                </a:tc>
                <a:tc>
                  <a:txBody>
                    <a:bodyPr/>
                    <a:lstStyle/>
                    <a:p>
                      <a:pPr marL="65405">
                        <a:lnSpc>
                          <a:spcPts val="1370"/>
                        </a:lnSpc>
                        <a:tabLst>
                          <a:tab pos="691515" algn="l"/>
                        </a:tabLst>
                      </a:pPr>
                      <a:r>
                        <a:rPr dirty="0" sz="1200">
                          <a:latin typeface="Calibri"/>
                          <a:cs typeface="Calibri"/>
                        </a:rPr>
                        <a:t>$	-</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79">
                      <a:solidFill>
                        <a:srgbClr val="000000"/>
                      </a:solidFill>
                      <a:prstDash val="solid"/>
                    </a:lnT>
                    <a:lnB w="12192">
                      <a:solidFill>
                        <a:srgbClr val="000000"/>
                      </a:solidFill>
                      <a:prstDash val="solid"/>
                    </a:lnB>
                  </a:tcPr>
                </a:tc>
              </a:tr>
              <a:tr h="198120">
                <a:tc>
                  <a:txBody>
                    <a:bodyPr/>
                    <a:lstStyle/>
                    <a:p>
                      <a:pPr/>
                      <a:endParaRPr sz="1200">
                        <a:latin typeface="Calibri"/>
                        <a:cs typeface="Calibri"/>
                      </a:endParaRPr>
                    </a:p>
                  </a:txBody>
                  <a:tcPr marL="0" marR="0" marB="0" marT="0">
                    <a:lnL w="12192">
                      <a:solidFill>
                        <a:srgbClr val="000000"/>
                      </a:solidFill>
                      <a:prstDash val="solid"/>
                    </a:lnL>
                    <a:lnR w="12179">
                      <a:solidFill>
                        <a:srgbClr val="000000"/>
                      </a:solidFill>
                      <a:prstDash val="solid"/>
                    </a:lnR>
                    <a:lnT w="12192">
                      <a:solidFill>
                        <a:srgbClr val="000000"/>
                      </a:solidFill>
                      <a:prstDash val="solid"/>
                    </a:lnT>
                    <a:lnB w="12192">
                      <a:solidFill>
                        <a:srgbClr val="000000"/>
                      </a:solidFill>
                      <a:prstDash val="solid"/>
                    </a:lnB>
                  </a:tcPr>
                </a:tc>
                <a:tc>
                  <a:txBody>
                    <a:bodyPr/>
                    <a:lstStyle/>
                    <a:p>
                      <a:pPr marL="19685">
                        <a:lnSpc>
                          <a:spcPts val="1370"/>
                        </a:lnSpc>
                      </a:pPr>
                      <a:r>
                        <a:rPr dirty="0" sz="1200">
                          <a:latin typeface="Calibri"/>
                          <a:cs typeface="Calibri"/>
                        </a:rPr>
                        <a:t>NAESP Membership</a:t>
                      </a:r>
                      <a:r>
                        <a:rPr dirty="0" sz="1200" spc="-70">
                          <a:latin typeface="Calibri"/>
                          <a:cs typeface="Calibri"/>
                        </a:rPr>
                        <a:t> </a:t>
                      </a:r>
                      <a:r>
                        <a:rPr dirty="0" sz="1200">
                          <a:latin typeface="Calibri"/>
                          <a:cs typeface="Calibri"/>
                        </a:rPr>
                        <a:t>Dues*</a:t>
                      </a: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marL="65405">
                        <a:lnSpc>
                          <a:spcPts val="1370"/>
                        </a:lnSpc>
                        <a:tabLst>
                          <a:tab pos="273685" algn="l"/>
                        </a:tabLst>
                      </a:pPr>
                      <a:r>
                        <a:rPr dirty="0" sz="1200">
                          <a:latin typeface="Calibri"/>
                          <a:cs typeface="Calibri"/>
                        </a:rPr>
                        <a:t>$	</a:t>
                      </a:r>
                      <a:r>
                        <a:rPr dirty="0" sz="1200" spc="-5">
                          <a:latin typeface="Calibri"/>
                          <a:cs typeface="Calibri"/>
                        </a:rPr>
                        <a:t>85,000.00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r>
              <a:tr h="225558">
                <a:tc>
                  <a:txBody>
                    <a:bodyPr/>
                    <a:lstStyle/>
                    <a:p>
                      <a:pPr/>
                      <a:endParaRPr sz="1200">
                        <a:latin typeface="Calibri"/>
                        <a:cs typeface="Calibri"/>
                      </a:endParaRPr>
                    </a:p>
                  </a:txBody>
                  <a:tcPr marL="0" marR="0" marB="0" marT="0">
                    <a:lnL w="12192">
                      <a:solidFill>
                        <a:srgbClr val="000000"/>
                      </a:solidFill>
                      <a:prstDash val="solid"/>
                    </a:lnL>
                    <a:lnR w="12179">
                      <a:solidFill>
                        <a:srgbClr val="000000"/>
                      </a:solidFill>
                      <a:prstDash val="solid"/>
                    </a:lnR>
                    <a:lnT w="12192">
                      <a:solidFill>
                        <a:srgbClr val="000000"/>
                      </a:solidFill>
                      <a:prstDash val="solid"/>
                    </a:lnT>
                    <a:lnB w="12179">
                      <a:solidFill>
                        <a:srgbClr val="000000"/>
                      </a:solidFill>
                      <a:prstDash val="solid"/>
                    </a:lnB>
                  </a:tcPr>
                </a:tc>
                <a:tc>
                  <a:txBody>
                    <a:bodyPr/>
                    <a:lstStyle/>
                    <a:p>
                      <a:pPr algn="r" marR="41275">
                        <a:lnSpc>
                          <a:spcPts val="1330"/>
                        </a:lnSpc>
                      </a:pPr>
                      <a:r>
                        <a:rPr dirty="0" sz="1200" spc="-5" i="1">
                          <a:latin typeface="Calibri"/>
                          <a:cs typeface="Calibri"/>
                        </a:rPr>
                        <a:t>Designated </a:t>
                      </a:r>
                      <a:r>
                        <a:rPr dirty="0" sz="1200" i="1">
                          <a:latin typeface="Calibri"/>
                          <a:cs typeface="Calibri"/>
                        </a:rPr>
                        <a:t>for </a:t>
                      </a:r>
                      <a:r>
                        <a:rPr dirty="0" sz="1200" spc="-5" i="1">
                          <a:latin typeface="Calibri"/>
                          <a:cs typeface="Calibri"/>
                        </a:rPr>
                        <a:t>Next</a:t>
                      </a:r>
                      <a:r>
                        <a:rPr dirty="0" sz="1200" spc="-30" i="1">
                          <a:latin typeface="Calibri"/>
                          <a:cs typeface="Calibri"/>
                        </a:rPr>
                        <a:t> </a:t>
                      </a:r>
                      <a:r>
                        <a:rPr dirty="0" sz="1200" spc="-5" i="1">
                          <a:latin typeface="Calibri"/>
                          <a:cs typeface="Calibri"/>
                        </a:rPr>
                        <a:t>Year</a:t>
                      </a: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c>
                  <a:txBody>
                    <a:bodyPr/>
                    <a:lstStyle/>
                    <a:p>
                      <a:pPr marL="65405">
                        <a:lnSpc>
                          <a:spcPts val="1330"/>
                        </a:lnSpc>
                        <a:tabLst>
                          <a:tab pos="691515" algn="l"/>
                          <a:tab pos="904875" algn="l"/>
                        </a:tabLst>
                      </a:pPr>
                      <a:r>
                        <a:rPr dirty="0" sz="1200" u="sng">
                          <a:latin typeface="Calibri"/>
                          <a:cs typeface="Calibri"/>
                        </a:rPr>
                        <a:t>$	-	</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r>
              <a:tr h="198113">
                <a:tc>
                  <a:txBody>
                    <a:bodyPr/>
                    <a:lstStyle/>
                    <a:p>
                      <a:pPr/>
                      <a:endParaRPr sz="1200">
                        <a:latin typeface="Calibri"/>
                        <a:cs typeface="Calibri"/>
                      </a:endParaRPr>
                    </a:p>
                  </a:txBody>
                  <a:tcPr marL="0" marR="0" marB="0" marT="0">
                    <a:lnL w="12192">
                      <a:solidFill>
                        <a:srgbClr val="000000"/>
                      </a:solidFill>
                      <a:prstDash val="solid"/>
                    </a:lnL>
                    <a:lnR w="12179">
                      <a:solidFill>
                        <a:srgbClr val="000000"/>
                      </a:solidFill>
                      <a:prstDash val="solid"/>
                    </a:lnR>
                    <a:lnT w="12179">
                      <a:solidFill>
                        <a:srgbClr val="000000"/>
                      </a:solidFill>
                      <a:prstDash val="solid"/>
                    </a:lnT>
                    <a:lnB w="12192">
                      <a:solidFill>
                        <a:srgbClr val="000000"/>
                      </a:solidFill>
                      <a:prstDash val="solid"/>
                    </a:lnB>
                  </a:tcPr>
                </a:tc>
                <a:tc>
                  <a:txBody>
                    <a:bodyPr/>
                    <a:lstStyle/>
                    <a:p>
                      <a:pP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79">
                      <a:solidFill>
                        <a:srgbClr val="000000"/>
                      </a:solidFill>
                      <a:prstDash val="solid"/>
                    </a:lnT>
                    <a:lnB w="12192">
                      <a:solidFill>
                        <a:srgbClr val="000000"/>
                      </a:solidFill>
                      <a:prstDash val="solid"/>
                    </a:lnB>
                  </a:tcPr>
                </a:tc>
                <a:tc>
                  <a:txBody>
                    <a:bodyPr/>
                    <a:lstStyle/>
                    <a:p>
                      <a:pPr marL="65405">
                        <a:lnSpc>
                          <a:spcPts val="1370"/>
                        </a:lnSpc>
                      </a:pPr>
                      <a:r>
                        <a:rPr dirty="0" sz="1200">
                          <a:latin typeface="Calibri"/>
                          <a:cs typeface="Calibri"/>
                        </a:rPr>
                        <a:t>$</a:t>
                      </a:r>
                      <a:r>
                        <a:rPr dirty="0" sz="1200" spc="95">
                          <a:latin typeface="Calibri"/>
                          <a:cs typeface="Calibri"/>
                        </a:rPr>
                        <a:t> </a:t>
                      </a:r>
                      <a:r>
                        <a:rPr dirty="0" sz="1200" spc="-5">
                          <a:latin typeface="Calibri"/>
                          <a:cs typeface="Calibri"/>
                        </a:rPr>
                        <a:t>389,000.00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79">
                      <a:solidFill>
                        <a:srgbClr val="000000"/>
                      </a:solidFill>
                      <a:prstDash val="solid"/>
                    </a:lnT>
                    <a:lnB w="12192">
                      <a:solidFill>
                        <a:srgbClr val="000000"/>
                      </a:solidFill>
                      <a:prstDash val="solid"/>
                    </a:lnB>
                  </a:tcPr>
                </a:tc>
              </a:tr>
              <a:tr h="198120">
                <a:tc gridSpan="2">
                  <a:txBody>
                    <a:bodyPr/>
                    <a:lstStyle/>
                    <a:p>
                      <a:pPr marL="20955">
                        <a:lnSpc>
                          <a:spcPts val="1370"/>
                        </a:lnSpc>
                      </a:pPr>
                      <a:r>
                        <a:rPr dirty="0" sz="1200" u="sng">
                          <a:latin typeface="Arial"/>
                          <a:cs typeface="Arial"/>
                        </a:rPr>
                        <a:t>Conferences/Workshops</a:t>
                      </a:r>
                      <a:endParaRPr sz="1200">
                        <a:latin typeface="Arial"/>
                        <a:cs typeface="Arial"/>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hMerge="1">
                  <a:txBody>
                    <a:bodyPr/>
                    <a:lstStyle/>
                    <a:p>
                      <a:pPr/>
                    </a:p>
                  </a:txBody>
                  <a:tcPr marL="0" marR="0" marB="0" marT="0"/>
                </a:tc>
                <a:tc>
                  <a:txBody>
                    <a:bodyPr/>
                    <a:lstStyle/>
                    <a:p>
                      <a:pPr/>
                      <a:endParaRPr sz="1200">
                        <a:latin typeface="Arial"/>
                        <a:cs typeface="Arial"/>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r>
              <a:tr h="198126">
                <a:tc>
                  <a:txBody>
                    <a:bodyPr/>
                    <a:lstStyle/>
                    <a:p>
                      <a:pPr/>
                      <a:endParaRPr sz="1200">
                        <a:latin typeface="Arial"/>
                        <a:cs typeface="Arial"/>
                      </a:endParaRPr>
                    </a:p>
                  </a:txBody>
                  <a:tcPr marL="0" marR="0" marB="0" marT="0">
                    <a:lnL w="12192">
                      <a:solidFill>
                        <a:srgbClr val="000000"/>
                      </a:solidFill>
                      <a:prstDash val="solid"/>
                    </a:lnL>
                    <a:lnR w="12179">
                      <a:solidFill>
                        <a:srgbClr val="000000"/>
                      </a:solidFill>
                      <a:prstDash val="solid"/>
                    </a:lnR>
                    <a:lnT w="12192">
                      <a:solidFill>
                        <a:srgbClr val="000000"/>
                      </a:solidFill>
                      <a:prstDash val="solid"/>
                    </a:lnT>
                    <a:lnB w="12179">
                      <a:solidFill>
                        <a:srgbClr val="000000"/>
                      </a:solidFill>
                      <a:prstDash val="solid"/>
                    </a:lnB>
                  </a:tcPr>
                </a:tc>
                <a:tc>
                  <a:txBody>
                    <a:bodyPr/>
                    <a:lstStyle/>
                    <a:p>
                      <a:pPr marL="19685">
                        <a:lnSpc>
                          <a:spcPts val="1370"/>
                        </a:lnSpc>
                      </a:pPr>
                      <a:r>
                        <a:rPr dirty="0" sz="1200">
                          <a:latin typeface="Calibri"/>
                          <a:cs typeface="Calibri"/>
                        </a:rPr>
                        <a:t>Aspiring Principals</a:t>
                      </a:r>
                      <a:r>
                        <a:rPr dirty="0" sz="1200" spc="-65">
                          <a:latin typeface="Calibri"/>
                          <a:cs typeface="Calibri"/>
                        </a:rPr>
                        <a:t> </a:t>
                      </a:r>
                      <a:r>
                        <a:rPr dirty="0" sz="1200" spc="-5">
                          <a:latin typeface="Calibri"/>
                          <a:cs typeface="Calibri"/>
                        </a:rPr>
                        <a:t>Workshop</a:t>
                      </a: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c>
                  <a:txBody>
                    <a:bodyPr/>
                    <a:lstStyle/>
                    <a:p>
                      <a:pPr marL="65405">
                        <a:lnSpc>
                          <a:spcPts val="1370"/>
                        </a:lnSpc>
                        <a:tabLst>
                          <a:tab pos="351790" algn="l"/>
                        </a:tabLst>
                      </a:pPr>
                      <a:r>
                        <a:rPr dirty="0" sz="1200">
                          <a:latin typeface="Calibri"/>
                          <a:cs typeface="Calibri"/>
                        </a:rPr>
                        <a:t>$	</a:t>
                      </a:r>
                      <a:r>
                        <a:rPr dirty="0" sz="1200" spc="-5">
                          <a:latin typeface="Calibri"/>
                          <a:cs typeface="Calibri"/>
                        </a:rPr>
                        <a:t>5,000.00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r>
              <a:tr h="396233">
                <a:tc>
                  <a:txBody>
                    <a:bodyPr/>
                    <a:lstStyle/>
                    <a:p>
                      <a:pPr/>
                      <a:endParaRPr sz="1200">
                        <a:latin typeface="Calibri"/>
                        <a:cs typeface="Calibri"/>
                      </a:endParaRPr>
                    </a:p>
                  </a:txBody>
                  <a:tcPr marL="0" marR="0" marB="0" marT="0">
                    <a:lnL w="12192">
                      <a:solidFill>
                        <a:srgbClr val="000000"/>
                      </a:solidFill>
                      <a:prstDash val="solid"/>
                    </a:lnL>
                    <a:lnR w="12179">
                      <a:solidFill>
                        <a:srgbClr val="000000"/>
                      </a:solidFill>
                      <a:prstDash val="solid"/>
                    </a:lnR>
                    <a:lnT w="12179">
                      <a:solidFill>
                        <a:srgbClr val="000000"/>
                      </a:solidFill>
                      <a:prstDash val="solid"/>
                    </a:lnT>
                    <a:lnB w="12192">
                      <a:solidFill>
                        <a:srgbClr val="000000"/>
                      </a:solidFill>
                      <a:prstDash val="solid"/>
                    </a:lnB>
                  </a:tcPr>
                </a:tc>
                <a:tc>
                  <a:txBody>
                    <a:bodyPr/>
                    <a:lstStyle/>
                    <a:p>
                      <a:pPr marL="19685">
                        <a:lnSpc>
                          <a:spcPts val="1355"/>
                        </a:lnSpc>
                      </a:pPr>
                      <a:r>
                        <a:rPr dirty="0" sz="1200">
                          <a:latin typeface="Calibri"/>
                          <a:cs typeface="Calibri"/>
                        </a:rPr>
                        <a:t>Educational Office</a:t>
                      </a:r>
                      <a:r>
                        <a:rPr dirty="0" sz="1200" spc="-70">
                          <a:latin typeface="Calibri"/>
                          <a:cs typeface="Calibri"/>
                        </a:rPr>
                        <a:t> </a:t>
                      </a:r>
                      <a:r>
                        <a:rPr dirty="0" sz="1200">
                          <a:latin typeface="Calibri"/>
                          <a:cs typeface="Calibri"/>
                        </a:rPr>
                        <a:t>Personnnel</a:t>
                      </a:r>
                      <a:endParaRPr sz="1200">
                        <a:latin typeface="Calibri"/>
                        <a:cs typeface="Calibri"/>
                      </a:endParaRPr>
                    </a:p>
                    <a:p>
                      <a:pPr marL="19685">
                        <a:lnSpc>
                          <a:spcPct val="100000"/>
                        </a:lnSpc>
                        <a:spcBef>
                          <a:spcPts val="120"/>
                        </a:spcBef>
                      </a:pPr>
                      <a:r>
                        <a:rPr dirty="0" sz="1200">
                          <a:latin typeface="Calibri"/>
                          <a:cs typeface="Calibri"/>
                        </a:rPr>
                        <a:t>Conference</a:t>
                      </a:r>
                      <a:r>
                        <a:rPr dirty="0" sz="1200" spc="-75">
                          <a:latin typeface="Calibri"/>
                          <a:cs typeface="Calibri"/>
                        </a:rPr>
                        <a:t> </a:t>
                      </a:r>
                      <a:r>
                        <a:rPr dirty="0" sz="1200" spc="-5">
                          <a:latin typeface="Calibri"/>
                          <a:cs typeface="Calibri"/>
                        </a:rPr>
                        <a:t>(EOP)</a:t>
                      </a: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79">
                      <a:solidFill>
                        <a:srgbClr val="000000"/>
                      </a:solidFill>
                      <a:prstDash val="solid"/>
                    </a:lnT>
                    <a:lnB w="12192">
                      <a:solidFill>
                        <a:srgbClr val="000000"/>
                      </a:solidFill>
                      <a:prstDash val="solid"/>
                    </a:lnB>
                  </a:tcPr>
                </a:tc>
                <a:tc>
                  <a:txBody>
                    <a:bodyPr/>
                    <a:lstStyle/>
                    <a:p>
                      <a:pPr>
                        <a:lnSpc>
                          <a:spcPct val="100000"/>
                        </a:lnSpc>
                        <a:spcBef>
                          <a:spcPts val="50"/>
                        </a:spcBef>
                      </a:pPr>
                      <a:endParaRPr sz="1250">
                        <a:latin typeface="Times New Roman"/>
                        <a:cs typeface="Times New Roman"/>
                      </a:endParaRPr>
                    </a:p>
                    <a:p>
                      <a:pPr marL="65405">
                        <a:lnSpc>
                          <a:spcPct val="100000"/>
                        </a:lnSpc>
                        <a:tabLst>
                          <a:tab pos="273685" algn="l"/>
                        </a:tabLst>
                      </a:pPr>
                      <a:r>
                        <a:rPr dirty="0" sz="1200">
                          <a:latin typeface="Calibri"/>
                          <a:cs typeface="Calibri"/>
                        </a:rPr>
                        <a:t>$	</a:t>
                      </a:r>
                      <a:r>
                        <a:rPr dirty="0" sz="1200" spc="-5">
                          <a:latin typeface="Calibri"/>
                          <a:cs typeface="Calibri"/>
                        </a:rPr>
                        <a:t>30,000.00</a:t>
                      </a:r>
                      <a:endParaRPr sz="1200">
                        <a:latin typeface="Calibri"/>
                        <a:cs typeface="Calibri"/>
                      </a:endParaRPr>
                    </a:p>
                  </a:txBody>
                  <a:tcPr marL="0" marR="0" marB="0" marT="6350">
                    <a:lnL w="12192">
                      <a:solidFill>
                        <a:srgbClr val="000000"/>
                      </a:solidFill>
                      <a:prstDash val="solid"/>
                    </a:lnL>
                    <a:lnR w="12192">
                      <a:solidFill>
                        <a:srgbClr val="000000"/>
                      </a:solidFill>
                      <a:prstDash val="solid"/>
                    </a:lnR>
                    <a:lnT w="12179">
                      <a:solidFill>
                        <a:srgbClr val="000000"/>
                      </a:solidFill>
                      <a:prstDash val="solid"/>
                    </a:lnT>
                    <a:lnB w="12192">
                      <a:solidFill>
                        <a:srgbClr val="000000"/>
                      </a:solidFill>
                      <a:prstDash val="solid"/>
                    </a:lnB>
                  </a:tcPr>
                </a:tc>
              </a:tr>
              <a:tr h="198126">
                <a:tc>
                  <a:txBody>
                    <a:bodyPr/>
                    <a:lstStyle/>
                    <a:p>
                      <a:pPr/>
                      <a:endParaRPr sz="1200">
                        <a:latin typeface="Calibri"/>
                        <a:cs typeface="Calibri"/>
                      </a:endParaRPr>
                    </a:p>
                  </a:txBody>
                  <a:tcPr marL="0" marR="0" marB="0" marT="0">
                    <a:lnL w="12192">
                      <a:solidFill>
                        <a:srgbClr val="000000"/>
                      </a:solidFill>
                      <a:prstDash val="solid"/>
                    </a:lnL>
                    <a:lnR w="12179">
                      <a:solidFill>
                        <a:srgbClr val="000000"/>
                      </a:solidFill>
                      <a:prstDash val="solid"/>
                    </a:lnR>
                    <a:lnT w="12192">
                      <a:solidFill>
                        <a:srgbClr val="000000"/>
                      </a:solidFill>
                      <a:prstDash val="solid"/>
                    </a:lnT>
                    <a:lnB w="12179">
                      <a:solidFill>
                        <a:srgbClr val="000000"/>
                      </a:solidFill>
                      <a:prstDash val="solid"/>
                    </a:lnB>
                  </a:tcPr>
                </a:tc>
                <a:tc>
                  <a:txBody>
                    <a:bodyPr/>
                    <a:lstStyle/>
                    <a:p>
                      <a:pPr algn="r" marR="41275">
                        <a:lnSpc>
                          <a:spcPts val="1370"/>
                        </a:lnSpc>
                      </a:pPr>
                      <a:r>
                        <a:rPr dirty="0" sz="1200" spc="-5" i="1">
                          <a:latin typeface="Calibri"/>
                          <a:cs typeface="Calibri"/>
                        </a:rPr>
                        <a:t>Designated </a:t>
                      </a:r>
                      <a:r>
                        <a:rPr dirty="0" sz="1200" i="1">
                          <a:latin typeface="Calibri"/>
                          <a:cs typeface="Calibri"/>
                        </a:rPr>
                        <a:t>for </a:t>
                      </a:r>
                      <a:r>
                        <a:rPr dirty="0" sz="1200" spc="-5" i="1">
                          <a:latin typeface="Calibri"/>
                          <a:cs typeface="Calibri"/>
                        </a:rPr>
                        <a:t>Next</a:t>
                      </a:r>
                      <a:r>
                        <a:rPr dirty="0" sz="1200" spc="-30" i="1">
                          <a:latin typeface="Calibri"/>
                          <a:cs typeface="Calibri"/>
                        </a:rPr>
                        <a:t> </a:t>
                      </a:r>
                      <a:r>
                        <a:rPr dirty="0" sz="1200" spc="-5" i="1">
                          <a:latin typeface="Calibri"/>
                          <a:cs typeface="Calibri"/>
                        </a:rPr>
                        <a:t>Year</a:t>
                      </a: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c>
                  <a:txBody>
                    <a:bodyPr/>
                    <a:lstStyle/>
                    <a:p>
                      <a:pPr marL="65405">
                        <a:lnSpc>
                          <a:spcPts val="1370"/>
                        </a:lnSpc>
                        <a:tabLst>
                          <a:tab pos="691515" algn="l"/>
                        </a:tabLst>
                      </a:pPr>
                      <a:r>
                        <a:rPr dirty="0" sz="1200">
                          <a:latin typeface="Calibri"/>
                          <a:cs typeface="Calibri"/>
                        </a:rPr>
                        <a:t>$	-</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r>
              <a:tr h="198113">
                <a:tc>
                  <a:txBody>
                    <a:bodyPr/>
                    <a:lstStyle/>
                    <a:p>
                      <a:pPr/>
                      <a:endParaRPr sz="1200">
                        <a:latin typeface="Calibri"/>
                        <a:cs typeface="Calibri"/>
                      </a:endParaRPr>
                    </a:p>
                  </a:txBody>
                  <a:tcPr marL="0" marR="0" marB="0" marT="0">
                    <a:lnL w="12192">
                      <a:solidFill>
                        <a:srgbClr val="000000"/>
                      </a:solidFill>
                      <a:prstDash val="solid"/>
                    </a:lnL>
                    <a:lnR w="12179">
                      <a:solidFill>
                        <a:srgbClr val="000000"/>
                      </a:solidFill>
                      <a:prstDash val="solid"/>
                    </a:lnR>
                    <a:lnT w="12179">
                      <a:solidFill>
                        <a:srgbClr val="000000"/>
                      </a:solidFill>
                      <a:prstDash val="solid"/>
                    </a:lnT>
                    <a:lnB w="12192">
                      <a:solidFill>
                        <a:srgbClr val="000000"/>
                      </a:solidFill>
                      <a:prstDash val="solid"/>
                    </a:lnB>
                  </a:tcPr>
                </a:tc>
                <a:tc>
                  <a:txBody>
                    <a:bodyPr/>
                    <a:lstStyle/>
                    <a:p>
                      <a:pPr marL="19685">
                        <a:lnSpc>
                          <a:spcPts val="1370"/>
                        </a:lnSpc>
                      </a:pPr>
                      <a:r>
                        <a:rPr dirty="0" sz="1200">
                          <a:latin typeface="Calibri"/>
                          <a:cs typeface="Calibri"/>
                        </a:rPr>
                        <a:t>Leadership</a:t>
                      </a:r>
                      <a:r>
                        <a:rPr dirty="0" sz="1200" spc="-85">
                          <a:latin typeface="Calibri"/>
                          <a:cs typeface="Calibri"/>
                        </a:rPr>
                        <a:t> </a:t>
                      </a:r>
                      <a:r>
                        <a:rPr dirty="0" sz="1200">
                          <a:latin typeface="Calibri"/>
                          <a:cs typeface="Calibri"/>
                        </a:rPr>
                        <a:t>Conference</a:t>
                      </a: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79">
                      <a:solidFill>
                        <a:srgbClr val="000000"/>
                      </a:solidFill>
                      <a:prstDash val="solid"/>
                    </a:lnT>
                    <a:lnB w="12192">
                      <a:solidFill>
                        <a:srgbClr val="000000"/>
                      </a:solidFill>
                      <a:prstDash val="solid"/>
                    </a:lnB>
                  </a:tcPr>
                </a:tc>
                <a:tc>
                  <a:txBody>
                    <a:bodyPr/>
                    <a:lstStyle/>
                    <a:p>
                      <a:pPr marL="65405">
                        <a:lnSpc>
                          <a:spcPts val="1370"/>
                        </a:lnSpc>
                      </a:pPr>
                      <a:r>
                        <a:rPr dirty="0" sz="1200">
                          <a:latin typeface="Calibri"/>
                          <a:cs typeface="Calibri"/>
                        </a:rPr>
                        <a:t>$</a:t>
                      </a:r>
                      <a:r>
                        <a:rPr dirty="0" sz="1200" spc="95">
                          <a:latin typeface="Calibri"/>
                          <a:cs typeface="Calibri"/>
                        </a:rPr>
                        <a:t> </a:t>
                      </a:r>
                      <a:r>
                        <a:rPr dirty="0" sz="1200" spc="-5">
                          <a:latin typeface="Calibri"/>
                          <a:cs typeface="Calibri"/>
                        </a:rPr>
                        <a:t>225,000.00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79">
                      <a:solidFill>
                        <a:srgbClr val="000000"/>
                      </a:solidFill>
                      <a:prstDash val="solid"/>
                    </a:lnT>
                    <a:lnB w="12192">
                      <a:solidFill>
                        <a:srgbClr val="000000"/>
                      </a:solidFill>
                      <a:prstDash val="solid"/>
                    </a:lnB>
                  </a:tcPr>
                </a:tc>
              </a:tr>
              <a:tr h="198120">
                <a:tc>
                  <a:txBody>
                    <a:bodyPr/>
                    <a:lstStyle/>
                    <a:p>
                      <a:pPr/>
                      <a:endParaRPr sz="1200">
                        <a:latin typeface="Calibri"/>
                        <a:cs typeface="Calibri"/>
                      </a:endParaRPr>
                    </a:p>
                  </a:txBody>
                  <a:tcPr marL="0" marR="0" marB="0" marT="0">
                    <a:lnL w="12192">
                      <a:solidFill>
                        <a:srgbClr val="000000"/>
                      </a:solidFill>
                      <a:prstDash val="solid"/>
                    </a:lnL>
                    <a:lnR w="12179">
                      <a:solidFill>
                        <a:srgbClr val="000000"/>
                      </a:solidFill>
                      <a:prstDash val="solid"/>
                    </a:lnR>
                    <a:lnT w="12192">
                      <a:solidFill>
                        <a:srgbClr val="000000"/>
                      </a:solidFill>
                      <a:prstDash val="solid"/>
                    </a:lnT>
                    <a:lnB w="12192">
                      <a:solidFill>
                        <a:srgbClr val="000000"/>
                      </a:solidFill>
                      <a:prstDash val="solid"/>
                    </a:lnB>
                  </a:tcPr>
                </a:tc>
                <a:tc>
                  <a:txBody>
                    <a:bodyPr/>
                    <a:lstStyle/>
                    <a:p>
                      <a:pPr algn="r" marR="41275">
                        <a:lnSpc>
                          <a:spcPts val="1370"/>
                        </a:lnSpc>
                      </a:pPr>
                      <a:r>
                        <a:rPr dirty="0" sz="1200" spc="-5" i="1">
                          <a:latin typeface="Calibri"/>
                          <a:cs typeface="Calibri"/>
                        </a:rPr>
                        <a:t>Designated </a:t>
                      </a:r>
                      <a:r>
                        <a:rPr dirty="0" sz="1200" i="1">
                          <a:latin typeface="Calibri"/>
                          <a:cs typeface="Calibri"/>
                        </a:rPr>
                        <a:t>for </a:t>
                      </a:r>
                      <a:r>
                        <a:rPr dirty="0" sz="1200" spc="-5" i="1">
                          <a:latin typeface="Calibri"/>
                          <a:cs typeface="Calibri"/>
                        </a:rPr>
                        <a:t>Next</a:t>
                      </a:r>
                      <a:r>
                        <a:rPr dirty="0" sz="1200" spc="-30" i="1">
                          <a:latin typeface="Calibri"/>
                          <a:cs typeface="Calibri"/>
                        </a:rPr>
                        <a:t> </a:t>
                      </a:r>
                      <a:r>
                        <a:rPr dirty="0" sz="1200" spc="-5" i="1">
                          <a:latin typeface="Calibri"/>
                          <a:cs typeface="Calibri"/>
                        </a:rPr>
                        <a:t>Year</a:t>
                      </a: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marL="65405">
                        <a:lnSpc>
                          <a:spcPts val="1370"/>
                        </a:lnSpc>
                        <a:tabLst>
                          <a:tab pos="691515" algn="l"/>
                        </a:tabLst>
                      </a:pPr>
                      <a:r>
                        <a:rPr dirty="0" sz="1200">
                          <a:latin typeface="Calibri"/>
                          <a:cs typeface="Calibri"/>
                        </a:rPr>
                        <a:t>$	-</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r>
              <a:tr h="198126">
                <a:tc>
                  <a:txBody>
                    <a:bodyPr/>
                    <a:lstStyle/>
                    <a:p>
                      <a:pPr/>
                      <a:endParaRPr sz="1200">
                        <a:latin typeface="Calibri"/>
                        <a:cs typeface="Calibri"/>
                      </a:endParaRPr>
                    </a:p>
                  </a:txBody>
                  <a:tcPr marL="0" marR="0" marB="0" marT="0">
                    <a:lnL w="12192">
                      <a:solidFill>
                        <a:srgbClr val="000000"/>
                      </a:solidFill>
                      <a:prstDash val="solid"/>
                    </a:lnL>
                    <a:lnR w="12179">
                      <a:solidFill>
                        <a:srgbClr val="000000"/>
                      </a:solidFill>
                      <a:prstDash val="solid"/>
                    </a:lnR>
                    <a:lnT w="12192">
                      <a:solidFill>
                        <a:srgbClr val="000000"/>
                      </a:solidFill>
                      <a:prstDash val="solid"/>
                    </a:lnT>
                    <a:lnB w="12179">
                      <a:solidFill>
                        <a:srgbClr val="000000"/>
                      </a:solidFill>
                      <a:prstDash val="solid"/>
                    </a:lnB>
                  </a:tcPr>
                </a:tc>
                <a:tc>
                  <a:txBody>
                    <a:bodyPr/>
                    <a:lstStyle/>
                    <a:p>
                      <a:pPr marL="19685">
                        <a:lnSpc>
                          <a:spcPts val="1370"/>
                        </a:lnSpc>
                      </a:pPr>
                      <a:r>
                        <a:rPr dirty="0" sz="1200">
                          <a:latin typeface="Calibri"/>
                          <a:cs typeface="Calibri"/>
                        </a:rPr>
                        <a:t>New </a:t>
                      </a:r>
                      <a:r>
                        <a:rPr dirty="0" sz="1200" spc="-5">
                          <a:latin typeface="Calibri"/>
                          <a:cs typeface="Calibri"/>
                        </a:rPr>
                        <a:t>Principals'</a:t>
                      </a:r>
                      <a:r>
                        <a:rPr dirty="0" sz="1200" spc="-45">
                          <a:latin typeface="Calibri"/>
                          <a:cs typeface="Calibri"/>
                        </a:rPr>
                        <a:t> </a:t>
                      </a:r>
                      <a:r>
                        <a:rPr dirty="0" sz="1200">
                          <a:latin typeface="Calibri"/>
                          <a:cs typeface="Calibri"/>
                        </a:rPr>
                        <a:t>Conference</a:t>
                      </a: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c>
                  <a:txBody>
                    <a:bodyPr/>
                    <a:lstStyle/>
                    <a:p>
                      <a:pPr marL="65405">
                        <a:lnSpc>
                          <a:spcPts val="1370"/>
                        </a:lnSpc>
                        <a:tabLst>
                          <a:tab pos="273685" algn="l"/>
                        </a:tabLst>
                      </a:pPr>
                      <a:r>
                        <a:rPr dirty="0" sz="1200">
                          <a:latin typeface="Calibri"/>
                          <a:cs typeface="Calibri"/>
                        </a:rPr>
                        <a:t>$	</a:t>
                      </a:r>
                      <a:r>
                        <a:rPr dirty="0" sz="1200" spc="-5">
                          <a:latin typeface="Calibri"/>
                          <a:cs typeface="Calibri"/>
                        </a:rPr>
                        <a:t>18,000.00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r>
              <a:tr h="198113">
                <a:tc>
                  <a:txBody>
                    <a:bodyPr/>
                    <a:lstStyle/>
                    <a:p>
                      <a:pPr/>
                      <a:endParaRPr sz="1200">
                        <a:latin typeface="Calibri"/>
                        <a:cs typeface="Calibri"/>
                      </a:endParaRPr>
                    </a:p>
                  </a:txBody>
                  <a:tcPr marL="0" marR="0" marB="0" marT="0">
                    <a:lnL w="12192">
                      <a:solidFill>
                        <a:srgbClr val="000000"/>
                      </a:solidFill>
                      <a:prstDash val="solid"/>
                    </a:lnL>
                    <a:lnR w="12179">
                      <a:solidFill>
                        <a:srgbClr val="000000"/>
                      </a:solidFill>
                      <a:prstDash val="solid"/>
                    </a:lnR>
                    <a:lnT w="12179">
                      <a:solidFill>
                        <a:srgbClr val="000000"/>
                      </a:solidFill>
                      <a:prstDash val="solid"/>
                    </a:lnT>
                    <a:lnB w="12192">
                      <a:solidFill>
                        <a:srgbClr val="000000"/>
                      </a:solidFill>
                      <a:prstDash val="solid"/>
                    </a:lnB>
                  </a:tcPr>
                </a:tc>
                <a:tc>
                  <a:txBody>
                    <a:bodyPr/>
                    <a:lstStyle/>
                    <a:p>
                      <a:pPr algn="r" marR="41275">
                        <a:lnSpc>
                          <a:spcPts val="1370"/>
                        </a:lnSpc>
                      </a:pPr>
                      <a:r>
                        <a:rPr dirty="0" sz="1200" spc="-5" i="1">
                          <a:latin typeface="Calibri"/>
                          <a:cs typeface="Calibri"/>
                        </a:rPr>
                        <a:t>Designated </a:t>
                      </a:r>
                      <a:r>
                        <a:rPr dirty="0" sz="1200" i="1">
                          <a:latin typeface="Calibri"/>
                          <a:cs typeface="Calibri"/>
                        </a:rPr>
                        <a:t>for </a:t>
                      </a:r>
                      <a:r>
                        <a:rPr dirty="0" sz="1200" spc="-5" i="1">
                          <a:latin typeface="Calibri"/>
                          <a:cs typeface="Calibri"/>
                        </a:rPr>
                        <a:t>Next</a:t>
                      </a:r>
                      <a:r>
                        <a:rPr dirty="0" sz="1200" spc="-30" i="1">
                          <a:latin typeface="Calibri"/>
                          <a:cs typeface="Calibri"/>
                        </a:rPr>
                        <a:t> </a:t>
                      </a:r>
                      <a:r>
                        <a:rPr dirty="0" sz="1200" spc="-5" i="1">
                          <a:latin typeface="Calibri"/>
                          <a:cs typeface="Calibri"/>
                        </a:rPr>
                        <a:t>Year</a:t>
                      </a: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79">
                      <a:solidFill>
                        <a:srgbClr val="000000"/>
                      </a:solidFill>
                      <a:prstDash val="solid"/>
                    </a:lnT>
                    <a:lnB w="12192">
                      <a:solidFill>
                        <a:srgbClr val="000000"/>
                      </a:solidFill>
                      <a:prstDash val="solid"/>
                    </a:lnB>
                  </a:tcPr>
                </a:tc>
                <a:tc>
                  <a:txBody>
                    <a:bodyPr/>
                    <a:lstStyle/>
                    <a:p>
                      <a:pPr marL="65405">
                        <a:lnSpc>
                          <a:spcPts val="1370"/>
                        </a:lnSpc>
                        <a:tabLst>
                          <a:tab pos="691515" algn="l"/>
                        </a:tabLst>
                      </a:pPr>
                      <a:r>
                        <a:rPr dirty="0" sz="1200">
                          <a:latin typeface="Calibri"/>
                          <a:cs typeface="Calibri"/>
                        </a:rPr>
                        <a:t>$	-</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79">
                      <a:solidFill>
                        <a:srgbClr val="000000"/>
                      </a:solidFill>
                      <a:prstDash val="solid"/>
                    </a:lnT>
                    <a:lnB w="12192">
                      <a:solidFill>
                        <a:srgbClr val="000000"/>
                      </a:solidFill>
                      <a:prstDash val="solid"/>
                    </a:lnB>
                  </a:tcPr>
                </a:tc>
              </a:tr>
              <a:tr h="198120">
                <a:tc>
                  <a:txBody>
                    <a:bodyPr/>
                    <a:lstStyle/>
                    <a:p>
                      <a:pPr/>
                      <a:endParaRPr sz="1200">
                        <a:latin typeface="Calibri"/>
                        <a:cs typeface="Calibri"/>
                      </a:endParaRPr>
                    </a:p>
                  </a:txBody>
                  <a:tcPr marL="0" marR="0" marB="0" marT="0">
                    <a:lnL w="12192">
                      <a:solidFill>
                        <a:srgbClr val="000000"/>
                      </a:solidFill>
                      <a:prstDash val="solid"/>
                    </a:lnL>
                    <a:lnR w="12179">
                      <a:solidFill>
                        <a:srgbClr val="000000"/>
                      </a:solidFill>
                      <a:prstDash val="solid"/>
                    </a:lnR>
                    <a:lnT w="12192">
                      <a:solidFill>
                        <a:srgbClr val="000000"/>
                      </a:solidFill>
                      <a:prstDash val="solid"/>
                    </a:lnT>
                    <a:lnB w="12192">
                      <a:solidFill>
                        <a:srgbClr val="000000"/>
                      </a:solidFill>
                      <a:prstDash val="solid"/>
                    </a:lnB>
                  </a:tcPr>
                </a:tc>
                <a:tc>
                  <a:txBody>
                    <a:bodyPr/>
                    <a:lstStyle/>
                    <a:p>
                      <a:pPr marL="19685">
                        <a:lnSpc>
                          <a:spcPts val="1370"/>
                        </a:lnSpc>
                      </a:pPr>
                      <a:r>
                        <a:rPr dirty="0" sz="1200">
                          <a:latin typeface="Calibri"/>
                          <a:cs typeface="Calibri"/>
                        </a:rPr>
                        <a:t>Womens' Leadership</a:t>
                      </a:r>
                      <a:r>
                        <a:rPr dirty="0" sz="1200" spc="-90">
                          <a:latin typeface="Calibri"/>
                          <a:cs typeface="Calibri"/>
                        </a:rPr>
                        <a:t> </a:t>
                      </a:r>
                      <a:r>
                        <a:rPr dirty="0" sz="1200">
                          <a:latin typeface="Calibri"/>
                          <a:cs typeface="Calibri"/>
                        </a:rPr>
                        <a:t>Retreat</a:t>
                      </a: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marL="65405">
                        <a:lnSpc>
                          <a:spcPts val="1370"/>
                        </a:lnSpc>
                        <a:tabLst>
                          <a:tab pos="273685" algn="l"/>
                        </a:tabLst>
                      </a:pPr>
                      <a:r>
                        <a:rPr dirty="0" sz="1200">
                          <a:latin typeface="Calibri"/>
                          <a:cs typeface="Calibri"/>
                        </a:rPr>
                        <a:t>$	</a:t>
                      </a:r>
                      <a:r>
                        <a:rPr dirty="0" sz="1200" spc="-5">
                          <a:latin typeface="Calibri"/>
                          <a:cs typeface="Calibri"/>
                        </a:rPr>
                        <a:t>10,000.00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r>
              <a:tr h="423672">
                <a:tc>
                  <a:txBody>
                    <a:bodyPr/>
                    <a:lstStyle/>
                    <a:p>
                      <a:pPr/>
                      <a:endParaRPr sz="1200">
                        <a:latin typeface="Calibri"/>
                        <a:cs typeface="Calibri"/>
                      </a:endParaRPr>
                    </a:p>
                  </a:txBody>
                  <a:tcPr marL="0" marR="0" marB="0" marT="0">
                    <a:lnL w="12192">
                      <a:solidFill>
                        <a:srgbClr val="000000"/>
                      </a:solidFill>
                      <a:prstDash val="solid"/>
                    </a:lnL>
                    <a:lnR w="12179">
                      <a:solidFill>
                        <a:srgbClr val="000000"/>
                      </a:solidFill>
                      <a:prstDash val="solid"/>
                    </a:lnR>
                    <a:lnT w="12192">
                      <a:solidFill>
                        <a:srgbClr val="000000"/>
                      </a:solidFill>
                      <a:prstDash val="solid"/>
                    </a:lnT>
                    <a:lnB w="12192">
                      <a:solidFill>
                        <a:srgbClr val="000000"/>
                      </a:solidFill>
                      <a:prstDash val="solid"/>
                    </a:lnB>
                  </a:tcPr>
                </a:tc>
                <a:tc>
                  <a:txBody>
                    <a:bodyPr/>
                    <a:lstStyle/>
                    <a:p>
                      <a:pPr marL="19685">
                        <a:lnSpc>
                          <a:spcPts val="1070"/>
                        </a:lnSpc>
                      </a:pPr>
                      <a:r>
                        <a:rPr dirty="0" sz="1200">
                          <a:latin typeface="Calibri"/>
                          <a:cs typeface="Calibri"/>
                        </a:rPr>
                        <a:t>Professional</a:t>
                      </a:r>
                      <a:r>
                        <a:rPr dirty="0" sz="1200" spc="-85">
                          <a:latin typeface="Calibri"/>
                          <a:cs typeface="Calibri"/>
                        </a:rPr>
                        <a:t> </a:t>
                      </a:r>
                      <a:r>
                        <a:rPr dirty="0" sz="1200">
                          <a:latin typeface="Calibri"/>
                          <a:cs typeface="Calibri"/>
                        </a:rPr>
                        <a:t>Development</a:t>
                      </a:r>
                      <a:endParaRPr sz="1200">
                        <a:latin typeface="Calibri"/>
                        <a:cs typeface="Calibri"/>
                      </a:endParaRPr>
                    </a:p>
                    <a:p>
                      <a:pPr marL="19685">
                        <a:lnSpc>
                          <a:spcPct val="100000"/>
                        </a:lnSpc>
                        <a:spcBef>
                          <a:spcPts val="120"/>
                        </a:spcBef>
                      </a:pPr>
                      <a:r>
                        <a:rPr dirty="0" sz="1200" spc="-5">
                          <a:latin typeface="Calibri"/>
                          <a:cs typeface="Calibri"/>
                        </a:rPr>
                        <a:t>Workshops</a:t>
                      </a: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a:lnSpc>
                          <a:spcPct val="100000"/>
                        </a:lnSpc>
                        <a:spcBef>
                          <a:spcPts val="10"/>
                        </a:spcBef>
                      </a:pPr>
                      <a:endParaRPr sz="1250">
                        <a:latin typeface="Times New Roman"/>
                        <a:cs typeface="Times New Roman"/>
                      </a:endParaRPr>
                    </a:p>
                    <a:p>
                      <a:pPr marL="65405">
                        <a:lnSpc>
                          <a:spcPct val="100000"/>
                        </a:lnSpc>
                        <a:spcBef>
                          <a:spcPts val="5"/>
                        </a:spcBef>
                        <a:tabLst>
                          <a:tab pos="273685" algn="l"/>
                        </a:tabLst>
                      </a:pPr>
                      <a:r>
                        <a:rPr dirty="0" sz="1200" u="sng">
                          <a:latin typeface="Calibri"/>
                          <a:cs typeface="Calibri"/>
                        </a:rPr>
                        <a:t>$	</a:t>
                      </a:r>
                      <a:r>
                        <a:rPr dirty="0" sz="1200" spc="-5" u="sng">
                          <a:latin typeface="Calibri"/>
                          <a:cs typeface="Calibri"/>
                        </a:rPr>
                        <a:t>18,705.00</a:t>
                      </a:r>
                      <a:endParaRPr sz="1200">
                        <a:latin typeface="Calibri"/>
                        <a:cs typeface="Calibri"/>
                      </a:endParaRPr>
                    </a:p>
                  </a:txBody>
                  <a:tcPr marL="0" marR="0" marB="0" marT="127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r>
              <a:tr h="198120">
                <a:tc>
                  <a:txBody>
                    <a:bodyPr/>
                    <a:lstStyle/>
                    <a:p>
                      <a:pPr/>
                      <a:endParaRPr sz="1200">
                        <a:latin typeface="Calibri"/>
                        <a:cs typeface="Calibri"/>
                      </a:endParaRPr>
                    </a:p>
                  </a:txBody>
                  <a:tcPr marL="0" marR="0" marB="0" marT="0">
                    <a:lnL w="12192">
                      <a:solidFill>
                        <a:srgbClr val="000000"/>
                      </a:solidFill>
                      <a:prstDash val="solid"/>
                    </a:lnL>
                    <a:lnR w="12179">
                      <a:solidFill>
                        <a:srgbClr val="000000"/>
                      </a:solidFill>
                      <a:prstDash val="solid"/>
                    </a:lnR>
                    <a:lnT w="12192">
                      <a:solidFill>
                        <a:srgbClr val="000000"/>
                      </a:solidFill>
                      <a:prstDash val="solid"/>
                    </a:lnT>
                    <a:lnB w="12192">
                      <a:solidFill>
                        <a:srgbClr val="000000"/>
                      </a:solidFill>
                      <a:prstDash val="solid"/>
                    </a:lnB>
                  </a:tcPr>
                </a:tc>
                <a:tc>
                  <a:txBody>
                    <a:bodyPr/>
                    <a:lstStyle/>
                    <a:p>
                      <a:pP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marL="65405">
                        <a:lnSpc>
                          <a:spcPts val="1370"/>
                        </a:lnSpc>
                      </a:pPr>
                      <a:r>
                        <a:rPr dirty="0" sz="1200">
                          <a:latin typeface="Calibri"/>
                          <a:cs typeface="Calibri"/>
                        </a:rPr>
                        <a:t>$</a:t>
                      </a:r>
                      <a:r>
                        <a:rPr dirty="0" sz="1200" spc="95">
                          <a:latin typeface="Calibri"/>
                          <a:cs typeface="Calibri"/>
                        </a:rPr>
                        <a:t> </a:t>
                      </a:r>
                      <a:r>
                        <a:rPr dirty="0" sz="1200" spc="-5">
                          <a:latin typeface="Calibri"/>
                          <a:cs typeface="Calibri"/>
                        </a:rPr>
                        <a:t>306,705.00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r>
              <a:tr h="198126">
                <a:tc gridSpan="2">
                  <a:txBody>
                    <a:bodyPr/>
                    <a:lstStyle/>
                    <a:p>
                      <a:pPr marL="19685">
                        <a:lnSpc>
                          <a:spcPts val="1370"/>
                        </a:lnSpc>
                      </a:pPr>
                      <a:r>
                        <a:rPr dirty="0" sz="1200" u="sng">
                          <a:latin typeface="Calibri"/>
                          <a:cs typeface="Calibri"/>
                        </a:rPr>
                        <a:t>Administrative</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c hMerge="1">
                  <a:txBody>
                    <a:bodyPr/>
                    <a:lstStyle/>
                    <a:p>
                      <a:pPr/>
                    </a:p>
                  </a:txBody>
                  <a:tcPr marL="0" marR="0" marB="0" marT="0"/>
                </a:tc>
                <a:tc>
                  <a:txBody>
                    <a:bodyPr/>
                    <a:lstStyle/>
                    <a:p>
                      <a:pP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r>
              <a:tr h="198113">
                <a:tc>
                  <a:txBody>
                    <a:bodyPr/>
                    <a:lstStyle/>
                    <a:p>
                      <a:pPr/>
                      <a:endParaRPr sz="1200">
                        <a:latin typeface="Calibri"/>
                        <a:cs typeface="Calibri"/>
                      </a:endParaRPr>
                    </a:p>
                  </a:txBody>
                  <a:tcPr marL="0" marR="0" marB="0" marT="0">
                    <a:lnL w="12192">
                      <a:solidFill>
                        <a:srgbClr val="000000"/>
                      </a:solidFill>
                      <a:prstDash val="solid"/>
                    </a:lnL>
                    <a:lnR w="12179">
                      <a:solidFill>
                        <a:srgbClr val="000000"/>
                      </a:solidFill>
                      <a:prstDash val="solid"/>
                    </a:lnR>
                    <a:lnT w="12179">
                      <a:solidFill>
                        <a:srgbClr val="000000"/>
                      </a:solidFill>
                      <a:prstDash val="solid"/>
                    </a:lnT>
                    <a:lnB w="12192">
                      <a:solidFill>
                        <a:srgbClr val="000000"/>
                      </a:solidFill>
                      <a:prstDash val="solid"/>
                    </a:lnB>
                  </a:tcPr>
                </a:tc>
                <a:tc>
                  <a:txBody>
                    <a:bodyPr/>
                    <a:lstStyle/>
                    <a:p>
                      <a:pPr marL="19685">
                        <a:lnSpc>
                          <a:spcPts val="1370"/>
                        </a:lnSpc>
                      </a:pPr>
                      <a:r>
                        <a:rPr dirty="0" sz="1200">
                          <a:latin typeface="Calibri"/>
                          <a:cs typeface="Calibri"/>
                        </a:rPr>
                        <a:t>Building</a:t>
                      </a:r>
                      <a:r>
                        <a:rPr dirty="0" sz="1200" spc="-85">
                          <a:latin typeface="Calibri"/>
                          <a:cs typeface="Calibri"/>
                        </a:rPr>
                        <a:t> </a:t>
                      </a:r>
                      <a:r>
                        <a:rPr dirty="0" sz="1200">
                          <a:latin typeface="Calibri"/>
                          <a:cs typeface="Calibri"/>
                        </a:rPr>
                        <a:t>Rent</a:t>
                      </a: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79">
                      <a:solidFill>
                        <a:srgbClr val="000000"/>
                      </a:solidFill>
                      <a:prstDash val="solid"/>
                    </a:lnT>
                    <a:lnB w="12192">
                      <a:solidFill>
                        <a:srgbClr val="000000"/>
                      </a:solidFill>
                      <a:prstDash val="solid"/>
                    </a:lnB>
                  </a:tcPr>
                </a:tc>
                <a:tc>
                  <a:txBody>
                    <a:bodyPr/>
                    <a:lstStyle/>
                    <a:p>
                      <a:pPr marL="65405">
                        <a:lnSpc>
                          <a:spcPts val="1370"/>
                        </a:lnSpc>
                        <a:tabLst>
                          <a:tab pos="273685" algn="l"/>
                        </a:tabLst>
                      </a:pPr>
                      <a:r>
                        <a:rPr dirty="0" sz="1200">
                          <a:latin typeface="Calibri"/>
                          <a:cs typeface="Calibri"/>
                        </a:rPr>
                        <a:t>$	</a:t>
                      </a:r>
                      <a:r>
                        <a:rPr dirty="0" sz="1200" spc="-5">
                          <a:latin typeface="Calibri"/>
                          <a:cs typeface="Calibri"/>
                        </a:rPr>
                        <a:t>12,000.00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79">
                      <a:solidFill>
                        <a:srgbClr val="000000"/>
                      </a:solidFill>
                      <a:prstDash val="solid"/>
                    </a:lnT>
                    <a:lnB w="12192">
                      <a:solidFill>
                        <a:srgbClr val="000000"/>
                      </a:solidFill>
                      <a:prstDash val="solid"/>
                    </a:lnB>
                  </a:tcPr>
                </a:tc>
              </a:tr>
              <a:tr h="198120">
                <a:tc>
                  <a:txBody>
                    <a:bodyPr/>
                    <a:lstStyle/>
                    <a:p>
                      <a:pPr/>
                      <a:endParaRPr sz="1200">
                        <a:latin typeface="Calibri"/>
                        <a:cs typeface="Calibri"/>
                      </a:endParaRPr>
                    </a:p>
                  </a:txBody>
                  <a:tcPr marL="0" marR="0" marB="0" marT="0">
                    <a:lnL w="12192">
                      <a:solidFill>
                        <a:srgbClr val="000000"/>
                      </a:solidFill>
                      <a:prstDash val="solid"/>
                    </a:lnL>
                    <a:lnR w="12179">
                      <a:solidFill>
                        <a:srgbClr val="000000"/>
                      </a:solidFill>
                      <a:prstDash val="solid"/>
                    </a:lnR>
                    <a:lnT w="12192">
                      <a:solidFill>
                        <a:srgbClr val="000000"/>
                      </a:solidFill>
                      <a:prstDash val="solid"/>
                    </a:lnT>
                    <a:lnB w="12192">
                      <a:solidFill>
                        <a:srgbClr val="000000"/>
                      </a:solidFill>
                      <a:prstDash val="solid"/>
                    </a:lnB>
                  </a:tcPr>
                </a:tc>
                <a:tc>
                  <a:txBody>
                    <a:bodyPr/>
                    <a:lstStyle/>
                    <a:p>
                      <a:pPr marL="19685">
                        <a:lnSpc>
                          <a:spcPts val="1370"/>
                        </a:lnSpc>
                      </a:pPr>
                      <a:r>
                        <a:rPr dirty="0" sz="1200">
                          <a:latin typeface="Calibri"/>
                          <a:cs typeface="Calibri"/>
                        </a:rPr>
                        <a:t>AssetMark</a:t>
                      </a:r>
                      <a:r>
                        <a:rPr dirty="0" sz="1200" spc="-100">
                          <a:latin typeface="Calibri"/>
                          <a:cs typeface="Calibri"/>
                        </a:rPr>
                        <a:t> </a:t>
                      </a:r>
                      <a:r>
                        <a:rPr dirty="0" sz="1200">
                          <a:latin typeface="Calibri"/>
                          <a:cs typeface="Calibri"/>
                        </a:rPr>
                        <a:t>Value</a:t>
                      </a: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r>
              <a:tr h="198126">
                <a:tc>
                  <a:txBody>
                    <a:bodyPr/>
                    <a:lstStyle/>
                    <a:p>
                      <a:pPr/>
                      <a:endParaRPr sz="1200">
                        <a:latin typeface="Calibri"/>
                        <a:cs typeface="Calibri"/>
                      </a:endParaRPr>
                    </a:p>
                  </a:txBody>
                  <a:tcPr marL="0" marR="0" marB="0" marT="0">
                    <a:lnL w="12192">
                      <a:solidFill>
                        <a:srgbClr val="000000"/>
                      </a:solidFill>
                      <a:prstDash val="solid"/>
                    </a:lnL>
                    <a:lnR w="12179">
                      <a:solidFill>
                        <a:srgbClr val="000000"/>
                      </a:solidFill>
                      <a:prstDash val="solid"/>
                    </a:lnR>
                    <a:lnT w="12192">
                      <a:solidFill>
                        <a:srgbClr val="000000"/>
                      </a:solidFill>
                      <a:prstDash val="solid"/>
                    </a:lnT>
                    <a:lnB w="12179">
                      <a:solidFill>
                        <a:srgbClr val="000000"/>
                      </a:solidFill>
                      <a:prstDash val="solid"/>
                    </a:lnB>
                  </a:tcPr>
                </a:tc>
                <a:tc>
                  <a:txBody>
                    <a:bodyPr/>
                    <a:lstStyle/>
                    <a:p>
                      <a:pPr marL="19685">
                        <a:lnSpc>
                          <a:spcPts val="1370"/>
                        </a:lnSpc>
                      </a:pPr>
                      <a:r>
                        <a:rPr dirty="0" sz="1200">
                          <a:latin typeface="Calibri"/>
                          <a:cs typeface="Calibri"/>
                        </a:rPr>
                        <a:t>Investment</a:t>
                      </a:r>
                      <a:r>
                        <a:rPr dirty="0" sz="1200" spc="-90">
                          <a:latin typeface="Calibri"/>
                          <a:cs typeface="Calibri"/>
                        </a:rPr>
                        <a:t> </a:t>
                      </a:r>
                      <a:r>
                        <a:rPr dirty="0" sz="1200">
                          <a:latin typeface="Calibri"/>
                          <a:cs typeface="Calibri"/>
                        </a:rPr>
                        <a:t>Interest</a:t>
                      </a: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c>
                  <a:txBody>
                    <a:bodyPr/>
                    <a:lstStyle/>
                    <a:p>
                      <a:pPr marL="65405">
                        <a:lnSpc>
                          <a:spcPts val="1370"/>
                        </a:lnSpc>
                        <a:tabLst>
                          <a:tab pos="351790" algn="l"/>
                        </a:tabLst>
                      </a:pPr>
                      <a:r>
                        <a:rPr dirty="0" sz="1200">
                          <a:latin typeface="Calibri"/>
                          <a:cs typeface="Calibri"/>
                        </a:rPr>
                        <a:t>$	</a:t>
                      </a:r>
                      <a:r>
                        <a:rPr dirty="0" sz="1200" spc="-5">
                          <a:latin typeface="Calibri"/>
                          <a:cs typeface="Calibri"/>
                        </a:rPr>
                        <a:t>1,500.00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r>
              <a:tr h="198113">
                <a:tc>
                  <a:txBody>
                    <a:bodyPr/>
                    <a:lstStyle/>
                    <a:p>
                      <a:pPr/>
                      <a:endParaRPr sz="1200">
                        <a:latin typeface="Calibri"/>
                        <a:cs typeface="Calibri"/>
                      </a:endParaRPr>
                    </a:p>
                  </a:txBody>
                  <a:tcPr marL="0" marR="0" marB="0" marT="0">
                    <a:lnL w="12192">
                      <a:solidFill>
                        <a:srgbClr val="000000"/>
                      </a:solidFill>
                      <a:prstDash val="solid"/>
                    </a:lnL>
                    <a:lnR w="12179">
                      <a:solidFill>
                        <a:srgbClr val="000000"/>
                      </a:solidFill>
                      <a:prstDash val="solid"/>
                    </a:lnR>
                    <a:lnT w="12179">
                      <a:solidFill>
                        <a:srgbClr val="000000"/>
                      </a:solidFill>
                      <a:prstDash val="solid"/>
                    </a:lnT>
                    <a:lnB w="12192">
                      <a:solidFill>
                        <a:srgbClr val="000000"/>
                      </a:solidFill>
                      <a:prstDash val="solid"/>
                    </a:lnB>
                  </a:tcPr>
                </a:tc>
                <a:tc>
                  <a:txBody>
                    <a:bodyPr/>
                    <a:lstStyle/>
                    <a:p>
                      <a:pPr marL="19685">
                        <a:lnSpc>
                          <a:spcPts val="1370"/>
                        </a:lnSpc>
                      </a:pPr>
                      <a:r>
                        <a:rPr dirty="0" sz="1200" spc="-5">
                          <a:latin typeface="Calibri"/>
                          <a:cs typeface="Calibri"/>
                        </a:rPr>
                        <a:t>ELN (Micro</a:t>
                      </a:r>
                      <a:r>
                        <a:rPr dirty="0" sz="1200" spc="-40">
                          <a:latin typeface="Calibri"/>
                          <a:cs typeface="Calibri"/>
                        </a:rPr>
                        <a:t> </a:t>
                      </a:r>
                      <a:r>
                        <a:rPr dirty="0" sz="1200">
                          <a:latin typeface="Calibri"/>
                          <a:cs typeface="Calibri"/>
                        </a:rPr>
                        <a:t>Credentials)</a:t>
                      </a: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79">
                      <a:solidFill>
                        <a:srgbClr val="000000"/>
                      </a:solidFill>
                      <a:prstDash val="solid"/>
                    </a:lnT>
                    <a:lnB w="12192">
                      <a:solidFill>
                        <a:srgbClr val="000000"/>
                      </a:solidFill>
                      <a:prstDash val="solid"/>
                    </a:lnB>
                  </a:tcPr>
                </a:tc>
                <a:tc>
                  <a:txBody>
                    <a:bodyPr/>
                    <a:lstStyle/>
                    <a:p>
                      <a:pP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79">
                      <a:solidFill>
                        <a:srgbClr val="000000"/>
                      </a:solidFill>
                      <a:prstDash val="solid"/>
                    </a:lnT>
                    <a:lnB w="12192">
                      <a:solidFill>
                        <a:srgbClr val="000000"/>
                      </a:solidFill>
                      <a:prstDash val="solid"/>
                    </a:lnB>
                  </a:tcPr>
                </a:tc>
              </a:tr>
              <a:tr h="198119">
                <a:tc>
                  <a:txBody>
                    <a:bodyPr/>
                    <a:lstStyle/>
                    <a:p>
                      <a:pPr/>
                      <a:endParaRPr sz="1200">
                        <a:latin typeface="Calibri"/>
                        <a:cs typeface="Calibri"/>
                      </a:endParaRPr>
                    </a:p>
                  </a:txBody>
                  <a:tcPr marL="0" marR="0" marB="0" marT="0">
                    <a:lnL w="12192">
                      <a:solidFill>
                        <a:srgbClr val="000000"/>
                      </a:solidFill>
                      <a:prstDash val="solid"/>
                    </a:lnL>
                    <a:lnR w="12179">
                      <a:solidFill>
                        <a:srgbClr val="000000"/>
                      </a:solidFill>
                      <a:prstDash val="solid"/>
                    </a:lnR>
                    <a:lnT w="12192">
                      <a:solidFill>
                        <a:srgbClr val="000000"/>
                      </a:solidFill>
                      <a:prstDash val="solid"/>
                    </a:lnT>
                    <a:lnB w="12192">
                      <a:solidFill>
                        <a:srgbClr val="000000"/>
                      </a:solidFill>
                      <a:prstDash val="solid"/>
                    </a:lnB>
                  </a:tcPr>
                </a:tc>
                <a:tc>
                  <a:txBody>
                    <a:bodyPr/>
                    <a:lstStyle/>
                    <a:p>
                      <a:pPr marL="19685">
                        <a:lnSpc>
                          <a:spcPts val="1370"/>
                        </a:lnSpc>
                      </a:pPr>
                      <a:r>
                        <a:rPr dirty="0" sz="1200">
                          <a:latin typeface="Calibri"/>
                          <a:cs typeface="Calibri"/>
                        </a:rPr>
                        <a:t>Miscellaneous</a:t>
                      </a: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r>
              <a:tr h="198126">
                <a:tc>
                  <a:txBody>
                    <a:bodyPr/>
                    <a:lstStyle/>
                    <a:p>
                      <a:pPr/>
                      <a:endParaRPr sz="1200">
                        <a:latin typeface="Calibri"/>
                        <a:cs typeface="Calibri"/>
                      </a:endParaRPr>
                    </a:p>
                  </a:txBody>
                  <a:tcPr marL="0" marR="0" marB="0" marT="0">
                    <a:lnL w="12192">
                      <a:solidFill>
                        <a:srgbClr val="000000"/>
                      </a:solidFill>
                      <a:prstDash val="solid"/>
                    </a:lnL>
                    <a:lnR w="12179">
                      <a:solidFill>
                        <a:srgbClr val="000000"/>
                      </a:solidFill>
                      <a:prstDash val="solid"/>
                    </a:lnR>
                    <a:lnT w="12192">
                      <a:solidFill>
                        <a:srgbClr val="000000"/>
                      </a:solidFill>
                      <a:prstDash val="solid"/>
                    </a:lnT>
                    <a:lnB w="12179">
                      <a:solidFill>
                        <a:srgbClr val="000000"/>
                      </a:solidFill>
                      <a:prstDash val="solid"/>
                    </a:lnB>
                  </a:tcPr>
                </a:tc>
                <a:tc>
                  <a:txBody>
                    <a:bodyPr/>
                    <a:lstStyle/>
                    <a:p>
                      <a:pPr marL="19685">
                        <a:lnSpc>
                          <a:spcPts val="1370"/>
                        </a:lnSpc>
                      </a:pPr>
                      <a:r>
                        <a:rPr dirty="0" sz="1200">
                          <a:latin typeface="Calibri"/>
                          <a:cs typeface="Calibri"/>
                        </a:rPr>
                        <a:t>Principal Support </a:t>
                      </a:r>
                      <a:r>
                        <a:rPr dirty="0" sz="1200" spc="-5">
                          <a:latin typeface="Calibri"/>
                          <a:cs typeface="Calibri"/>
                        </a:rPr>
                        <a:t>(Exec</a:t>
                      </a:r>
                      <a:r>
                        <a:rPr dirty="0" sz="1200" spc="-15">
                          <a:latin typeface="Calibri"/>
                          <a:cs typeface="Calibri"/>
                        </a:rPr>
                        <a:t> </a:t>
                      </a:r>
                      <a:r>
                        <a:rPr dirty="0" sz="1200" spc="-5">
                          <a:latin typeface="Calibri"/>
                          <a:cs typeface="Calibri"/>
                        </a:rPr>
                        <a:t>Coaching)*</a:t>
                      </a: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c>
                  <a:txBody>
                    <a:bodyPr/>
                    <a:lstStyle/>
                    <a:p>
                      <a:pPr marL="65405">
                        <a:lnSpc>
                          <a:spcPts val="1370"/>
                        </a:lnSpc>
                        <a:tabLst>
                          <a:tab pos="273685" algn="l"/>
                        </a:tabLst>
                      </a:pPr>
                      <a:r>
                        <a:rPr dirty="0" sz="1200">
                          <a:latin typeface="Calibri"/>
                          <a:cs typeface="Calibri"/>
                        </a:rPr>
                        <a:t>$	</a:t>
                      </a:r>
                      <a:r>
                        <a:rPr dirty="0" sz="1200" spc="-5">
                          <a:latin typeface="Calibri"/>
                          <a:cs typeface="Calibri"/>
                        </a:rPr>
                        <a:t>38,425.00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r>
              <a:tr h="198113">
                <a:tc>
                  <a:txBody>
                    <a:bodyPr/>
                    <a:lstStyle/>
                    <a:p>
                      <a:pPr/>
                      <a:endParaRPr sz="1200">
                        <a:latin typeface="Calibri"/>
                        <a:cs typeface="Calibri"/>
                      </a:endParaRPr>
                    </a:p>
                  </a:txBody>
                  <a:tcPr marL="0" marR="0" marB="0" marT="0">
                    <a:lnL w="12192">
                      <a:solidFill>
                        <a:srgbClr val="000000"/>
                      </a:solidFill>
                      <a:prstDash val="solid"/>
                    </a:lnL>
                    <a:lnR w="12179">
                      <a:solidFill>
                        <a:srgbClr val="000000"/>
                      </a:solidFill>
                      <a:prstDash val="solid"/>
                    </a:lnR>
                    <a:lnT w="12179">
                      <a:solidFill>
                        <a:srgbClr val="000000"/>
                      </a:solidFill>
                      <a:prstDash val="solid"/>
                    </a:lnT>
                    <a:lnB w="12192">
                      <a:solidFill>
                        <a:srgbClr val="000000"/>
                      </a:solidFill>
                      <a:prstDash val="solid"/>
                    </a:lnB>
                  </a:tcPr>
                </a:tc>
                <a:tc>
                  <a:txBody>
                    <a:bodyPr/>
                    <a:lstStyle/>
                    <a:p>
                      <a:pPr marL="19685">
                        <a:lnSpc>
                          <a:spcPts val="1370"/>
                        </a:lnSpc>
                      </a:pPr>
                      <a:r>
                        <a:rPr dirty="0" sz="1200">
                          <a:latin typeface="Calibri"/>
                          <a:cs typeface="Calibri"/>
                        </a:rPr>
                        <a:t>Publications</a:t>
                      </a: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79">
                      <a:solidFill>
                        <a:srgbClr val="000000"/>
                      </a:solidFill>
                      <a:prstDash val="solid"/>
                    </a:lnT>
                    <a:lnB w="12192">
                      <a:solidFill>
                        <a:srgbClr val="000000"/>
                      </a:solidFill>
                      <a:prstDash val="solid"/>
                    </a:lnB>
                  </a:tcPr>
                </a:tc>
                <a:tc>
                  <a:txBody>
                    <a:bodyPr/>
                    <a:lstStyle/>
                    <a:p>
                      <a:pPr marL="65405">
                        <a:lnSpc>
                          <a:spcPts val="1370"/>
                        </a:lnSpc>
                        <a:tabLst>
                          <a:tab pos="351790" algn="l"/>
                        </a:tabLst>
                      </a:pPr>
                      <a:r>
                        <a:rPr dirty="0" sz="1200">
                          <a:latin typeface="Calibri"/>
                          <a:cs typeface="Calibri"/>
                        </a:rPr>
                        <a:t>$	</a:t>
                      </a:r>
                      <a:r>
                        <a:rPr dirty="0" sz="1200" spc="-5">
                          <a:latin typeface="Calibri"/>
                          <a:cs typeface="Calibri"/>
                        </a:rPr>
                        <a:t>2,500.00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79">
                      <a:solidFill>
                        <a:srgbClr val="000000"/>
                      </a:solidFill>
                      <a:prstDash val="solid"/>
                    </a:lnT>
                    <a:lnB w="12192">
                      <a:solidFill>
                        <a:srgbClr val="000000"/>
                      </a:solidFill>
                      <a:prstDash val="solid"/>
                    </a:lnB>
                  </a:tcPr>
                </a:tc>
              </a:tr>
              <a:tr h="225551">
                <a:tc>
                  <a:txBody>
                    <a:bodyPr/>
                    <a:lstStyle/>
                    <a:p>
                      <a:pPr/>
                      <a:endParaRPr sz="1200">
                        <a:latin typeface="Calibri"/>
                        <a:cs typeface="Calibri"/>
                      </a:endParaRPr>
                    </a:p>
                  </a:txBody>
                  <a:tcPr marL="0" marR="0" marB="0" marT="0">
                    <a:lnL w="12192">
                      <a:solidFill>
                        <a:srgbClr val="000000"/>
                      </a:solidFill>
                      <a:prstDash val="solid"/>
                    </a:lnL>
                    <a:lnR w="12179">
                      <a:solidFill>
                        <a:srgbClr val="000000"/>
                      </a:solidFill>
                      <a:prstDash val="solid"/>
                    </a:lnR>
                    <a:lnT w="12192">
                      <a:solidFill>
                        <a:srgbClr val="000000"/>
                      </a:solidFill>
                      <a:prstDash val="solid"/>
                    </a:lnT>
                    <a:lnB w="12192">
                      <a:solidFill>
                        <a:srgbClr val="000000"/>
                      </a:solidFill>
                      <a:prstDash val="solid"/>
                    </a:lnB>
                  </a:tcPr>
                </a:tc>
                <a:tc>
                  <a:txBody>
                    <a:bodyPr/>
                    <a:lstStyle/>
                    <a:p>
                      <a:pPr marL="19685">
                        <a:lnSpc>
                          <a:spcPts val="1330"/>
                        </a:lnSpc>
                      </a:pPr>
                      <a:r>
                        <a:rPr dirty="0" sz="1200">
                          <a:latin typeface="Calibri"/>
                          <a:cs typeface="Calibri"/>
                        </a:rPr>
                        <a:t>Public</a:t>
                      </a:r>
                      <a:r>
                        <a:rPr dirty="0" sz="1200" spc="-85">
                          <a:latin typeface="Calibri"/>
                          <a:cs typeface="Calibri"/>
                        </a:rPr>
                        <a:t> </a:t>
                      </a:r>
                      <a:r>
                        <a:rPr dirty="0" sz="1200">
                          <a:latin typeface="Calibri"/>
                          <a:cs typeface="Calibri"/>
                        </a:rPr>
                        <a:t>Relations</a:t>
                      </a: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marL="65405">
                        <a:lnSpc>
                          <a:spcPts val="1330"/>
                        </a:lnSpc>
                        <a:tabLst>
                          <a:tab pos="351790" algn="l"/>
                        </a:tabLst>
                      </a:pPr>
                      <a:r>
                        <a:rPr dirty="0" sz="1200" u="sng">
                          <a:latin typeface="Calibri"/>
                          <a:cs typeface="Calibri"/>
                        </a:rPr>
                        <a:t>$	</a:t>
                      </a:r>
                      <a:r>
                        <a:rPr dirty="0" sz="1200" spc="-5" u="sng">
                          <a:latin typeface="Calibri"/>
                          <a:cs typeface="Calibri"/>
                        </a:rPr>
                        <a:t>4,000.00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r>
              <a:tr h="198126">
                <a:tc>
                  <a:txBody>
                    <a:bodyPr/>
                    <a:lstStyle/>
                    <a:p>
                      <a:pPr/>
                      <a:endParaRPr sz="1200">
                        <a:latin typeface="Calibri"/>
                        <a:cs typeface="Calibri"/>
                      </a:endParaRPr>
                    </a:p>
                  </a:txBody>
                  <a:tcPr marL="0" marR="0" marB="0" marT="0">
                    <a:lnL w="12192">
                      <a:solidFill>
                        <a:srgbClr val="000000"/>
                      </a:solidFill>
                      <a:prstDash val="solid"/>
                    </a:lnL>
                    <a:lnR w="12179">
                      <a:solidFill>
                        <a:srgbClr val="000000"/>
                      </a:solidFill>
                      <a:prstDash val="solid"/>
                    </a:lnR>
                    <a:lnT w="12192">
                      <a:solidFill>
                        <a:srgbClr val="000000"/>
                      </a:solidFill>
                      <a:prstDash val="solid"/>
                    </a:lnT>
                    <a:lnB w="12179">
                      <a:solidFill>
                        <a:srgbClr val="000000"/>
                      </a:solidFill>
                      <a:prstDash val="solid"/>
                    </a:lnB>
                  </a:tcPr>
                </a:tc>
                <a:tc>
                  <a:txBody>
                    <a:bodyPr/>
                    <a:lstStyle/>
                    <a:p>
                      <a:pP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c>
                  <a:txBody>
                    <a:bodyPr/>
                    <a:lstStyle/>
                    <a:p>
                      <a:pPr marL="65405">
                        <a:lnSpc>
                          <a:spcPts val="1370"/>
                        </a:lnSpc>
                        <a:tabLst>
                          <a:tab pos="273685" algn="l"/>
                        </a:tabLst>
                      </a:pPr>
                      <a:r>
                        <a:rPr dirty="0" sz="1200">
                          <a:latin typeface="Calibri"/>
                          <a:cs typeface="Calibri"/>
                        </a:rPr>
                        <a:t>$	</a:t>
                      </a:r>
                      <a:r>
                        <a:rPr dirty="0" sz="1200" spc="-5">
                          <a:latin typeface="Calibri"/>
                          <a:cs typeface="Calibri"/>
                        </a:rPr>
                        <a:t>58,425.00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r>
              <a:tr h="201161">
                <a:tc>
                  <a:txBody>
                    <a:bodyPr/>
                    <a:lstStyle/>
                    <a:p>
                      <a:pPr/>
                      <a:endParaRPr sz="1200">
                        <a:latin typeface="Calibri"/>
                        <a:cs typeface="Calibri"/>
                      </a:endParaRPr>
                    </a:p>
                  </a:txBody>
                  <a:tcPr marL="0" marR="0" marB="0" marT="0">
                    <a:lnL w="12192">
                      <a:solidFill>
                        <a:srgbClr val="000000"/>
                      </a:solidFill>
                      <a:prstDash val="solid"/>
                    </a:lnL>
                    <a:lnR w="12179">
                      <a:solidFill>
                        <a:srgbClr val="000000"/>
                      </a:solidFill>
                      <a:prstDash val="solid"/>
                    </a:lnR>
                    <a:lnT w="12179">
                      <a:solidFill>
                        <a:srgbClr val="000000"/>
                      </a:solidFill>
                      <a:prstDash val="solid"/>
                    </a:lnT>
                    <a:lnB w="12191">
                      <a:solidFill>
                        <a:srgbClr val="000000"/>
                      </a:solidFill>
                      <a:prstDash val="solid"/>
                    </a:lnB>
                  </a:tcPr>
                </a:tc>
                <a:tc>
                  <a:txBody>
                    <a:bodyPr/>
                    <a:lstStyle/>
                    <a:p>
                      <a:pPr algn="r" marR="10160">
                        <a:lnSpc>
                          <a:spcPts val="1355"/>
                        </a:lnSpc>
                      </a:pPr>
                      <a:r>
                        <a:rPr dirty="0" sz="1200" spc="5" b="1">
                          <a:latin typeface="Calibri"/>
                          <a:cs typeface="Calibri"/>
                        </a:rPr>
                        <a:t>T</a:t>
                      </a:r>
                      <a:r>
                        <a:rPr dirty="0" sz="1200" b="1">
                          <a:latin typeface="Calibri"/>
                          <a:cs typeface="Calibri"/>
                        </a:rPr>
                        <a:t>ot</a:t>
                      </a:r>
                      <a:r>
                        <a:rPr dirty="0" sz="1200" spc="-5" b="1">
                          <a:latin typeface="Calibri"/>
                          <a:cs typeface="Calibri"/>
                        </a:rPr>
                        <a:t>al</a:t>
                      </a: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79">
                      <a:solidFill>
                        <a:srgbClr val="000000"/>
                      </a:solidFill>
                      <a:prstDash val="solid"/>
                    </a:lnT>
                    <a:lnB w="12191">
                      <a:solidFill>
                        <a:srgbClr val="000000"/>
                      </a:solidFill>
                      <a:prstDash val="solid"/>
                    </a:lnB>
                  </a:tcPr>
                </a:tc>
                <a:tc>
                  <a:txBody>
                    <a:bodyPr/>
                    <a:lstStyle/>
                    <a:p>
                      <a:pPr marL="66675">
                        <a:lnSpc>
                          <a:spcPts val="1370"/>
                        </a:lnSpc>
                      </a:pPr>
                      <a:r>
                        <a:rPr dirty="0" sz="1200" b="1">
                          <a:latin typeface="Calibri"/>
                          <a:cs typeface="Calibri"/>
                        </a:rPr>
                        <a:t>$</a:t>
                      </a:r>
                      <a:r>
                        <a:rPr dirty="0" sz="1200" spc="-10" b="1">
                          <a:latin typeface="Calibri"/>
                          <a:cs typeface="Calibri"/>
                        </a:rPr>
                        <a:t> </a:t>
                      </a:r>
                      <a:r>
                        <a:rPr dirty="0" sz="1200" b="1">
                          <a:latin typeface="Calibri"/>
                          <a:cs typeface="Calibri"/>
                        </a:rPr>
                        <a:t>754,130.00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79">
                      <a:solidFill>
                        <a:srgbClr val="000000"/>
                      </a:solidFill>
                      <a:prstDash val="solid"/>
                    </a:lnT>
                    <a:lnB w="12191">
                      <a:solidFill>
                        <a:srgbClr val="000000"/>
                      </a:solidFill>
                      <a:prstDash val="solid"/>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490219" y="726949"/>
          <a:ext cx="3601720" cy="350520"/>
        </p:xfrm>
        <a:graphic>
          <a:graphicData uri="http://schemas.openxmlformats.org/drawingml/2006/table">
            <a:tbl>
              <a:tblPr firstRow="1" bandRow="1">
                <a:tableStyleId>{2D5ABB26-0587-4C30-8999-92F81FD0307C}</a:tableStyleId>
              </a:tblPr>
              <a:tblGrid>
                <a:gridCol w="3601210"/>
              </a:tblGrid>
              <a:tr h="175259">
                <a:tc>
                  <a:txBody>
                    <a:bodyPr/>
                    <a:lstStyle/>
                    <a:p>
                      <a:pPr algn="ctr">
                        <a:lnSpc>
                          <a:spcPts val="1140"/>
                        </a:lnSpc>
                      </a:pPr>
                      <a:r>
                        <a:rPr dirty="0" sz="1200" b="1">
                          <a:latin typeface="Calibri"/>
                          <a:cs typeface="Calibri"/>
                        </a:rPr>
                        <a:t>Missouri Association of </a:t>
                      </a:r>
                      <a:r>
                        <a:rPr dirty="0" sz="1200" spc="-5" b="1">
                          <a:latin typeface="Calibri"/>
                          <a:cs typeface="Calibri"/>
                        </a:rPr>
                        <a:t>Elementary School</a:t>
                      </a:r>
                      <a:r>
                        <a:rPr dirty="0" sz="1200" spc="20" b="1">
                          <a:latin typeface="Calibri"/>
                          <a:cs typeface="Calibri"/>
                        </a:rPr>
                        <a:t> </a:t>
                      </a:r>
                      <a:r>
                        <a:rPr dirty="0" sz="1200" b="1">
                          <a:latin typeface="Calibri"/>
                          <a:cs typeface="Calibri"/>
                        </a:rPr>
                        <a:t>Principals</a:t>
                      </a:r>
                      <a:endParaRPr sz="1200">
                        <a:latin typeface="Calibri"/>
                        <a:cs typeface="Calibri"/>
                      </a:endParaRPr>
                    </a:p>
                  </a:txBody>
                  <a:tcPr marL="0" marR="0" marB="0" marT="0"/>
                </a:tc>
              </a:tr>
              <a:tr h="175259">
                <a:tc>
                  <a:txBody>
                    <a:bodyPr/>
                    <a:lstStyle/>
                    <a:p>
                      <a:pPr algn="ctr">
                        <a:lnSpc>
                          <a:spcPts val="1320"/>
                        </a:lnSpc>
                      </a:pPr>
                      <a:r>
                        <a:rPr dirty="0" sz="1200" b="1">
                          <a:latin typeface="Calibri"/>
                          <a:cs typeface="Calibri"/>
                        </a:rPr>
                        <a:t>2023-2024</a:t>
                      </a:r>
                      <a:r>
                        <a:rPr dirty="0" sz="1200" spc="-80" b="1">
                          <a:latin typeface="Calibri"/>
                          <a:cs typeface="Calibri"/>
                        </a:rPr>
                        <a:t> </a:t>
                      </a:r>
                      <a:r>
                        <a:rPr dirty="0" sz="1200" spc="-5" b="1">
                          <a:latin typeface="Calibri"/>
                          <a:cs typeface="Calibri"/>
                        </a:rPr>
                        <a:t>Budget</a:t>
                      </a:r>
                      <a:endParaRPr sz="1200">
                        <a:latin typeface="Calibri"/>
                        <a:cs typeface="Calibri"/>
                      </a:endParaRPr>
                    </a:p>
                  </a:txBody>
                  <a:tcPr marL="0" marR="0" marB="0" marT="0"/>
                </a:tc>
              </a:tr>
            </a:tbl>
          </a:graphicData>
        </a:graphic>
      </p:graphicFrame>
      <p:graphicFrame>
        <p:nvGraphicFramePr>
          <p:cNvPr id="3" name="object 3"/>
          <p:cNvGraphicFramePr>
            <a:graphicFrameLocks noGrp="1"/>
          </p:cNvGraphicFramePr>
          <p:nvPr/>
        </p:nvGraphicFramePr>
        <p:xfrm>
          <a:off x="457200" y="1519427"/>
          <a:ext cx="3665220" cy="7484745"/>
        </p:xfrm>
        <a:graphic>
          <a:graphicData uri="http://schemas.openxmlformats.org/drawingml/2006/table">
            <a:tbl>
              <a:tblPr firstRow="1" bandRow="1">
                <a:tableStyleId>{2D5ABB26-0587-4C30-8999-92F81FD0307C}</a:tableStyleId>
              </a:tblPr>
              <a:tblGrid>
                <a:gridCol w="368801"/>
                <a:gridCol w="2302770"/>
                <a:gridCol w="975359"/>
              </a:tblGrid>
              <a:tr h="163074">
                <a:tc>
                  <a:txBody>
                    <a:bodyPr/>
                    <a:lstStyle/>
                    <a:p>
                      <a:pPr/>
                      <a:endParaRPr sz="1200">
                        <a:latin typeface="Calibri"/>
                        <a:cs typeface="Calibri"/>
                      </a:endParaRPr>
                    </a:p>
                  </a:txBody>
                  <a:tcPr marL="0" marR="0" marB="0" marT="0">
                    <a:lnB w="12179">
                      <a:solidFill>
                        <a:srgbClr val="000000"/>
                      </a:solidFill>
                      <a:prstDash val="solid"/>
                    </a:lnB>
                  </a:tcPr>
                </a:tc>
                <a:tc>
                  <a:txBody>
                    <a:bodyPr/>
                    <a:lstStyle/>
                    <a:p>
                      <a:pPr marL="556260">
                        <a:lnSpc>
                          <a:spcPts val="1140"/>
                        </a:lnSpc>
                      </a:pPr>
                      <a:r>
                        <a:rPr dirty="0" sz="1200" b="1">
                          <a:latin typeface="Calibri"/>
                          <a:cs typeface="Calibri"/>
                        </a:rPr>
                        <a:t>Expenditures</a:t>
                      </a:r>
                      <a:endParaRPr sz="1200">
                        <a:latin typeface="Calibri"/>
                        <a:cs typeface="Calibri"/>
                      </a:endParaRPr>
                    </a:p>
                  </a:txBody>
                  <a:tcPr marL="0" marR="0" marB="0" marT="0">
                    <a:lnB w="12179">
                      <a:solidFill>
                        <a:srgbClr val="000000"/>
                      </a:solidFill>
                      <a:prstDash val="solid"/>
                    </a:lnB>
                  </a:tcPr>
                </a:tc>
                <a:tc>
                  <a:txBody>
                    <a:bodyPr/>
                    <a:lstStyle/>
                    <a:p>
                      <a:pPr algn="ctr" marL="8255">
                        <a:lnSpc>
                          <a:spcPts val="1140"/>
                        </a:lnSpc>
                      </a:pPr>
                      <a:r>
                        <a:rPr dirty="0" sz="1200" spc="-5" b="1">
                          <a:latin typeface="Calibri"/>
                          <a:cs typeface="Calibri"/>
                        </a:rPr>
                        <a:t>Budget</a:t>
                      </a:r>
                      <a:endParaRPr sz="1200">
                        <a:latin typeface="Calibri"/>
                        <a:cs typeface="Calibri"/>
                      </a:endParaRPr>
                    </a:p>
                  </a:txBody>
                  <a:tcPr marL="0" marR="0" marB="0" marT="0">
                    <a:lnB w="12179">
                      <a:solidFill>
                        <a:srgbClr val="000000"/>
                      </a:solidFill>
                      <a:prstDash val="solid"/>
                    </a:lnB>
                  </a:tcPr>
                </a:tc>
              </a:tr>
              <a:tr h="198113">
                <a:tc gridSpan="2">
                  <a:txBody>
                    <a:bodyPr/>
                    <a:lstStyle/>
                    <a:p>
                      <a:pPr marL="19685">
                        <a:lnSpc>
                          <a:spcPts val="1370"/>
                        </a:lnSpc>
                      </a:pPr>
                      <a:r>
                        <a:rPr dirty="0" sz="1200" u="sng">
                          <a:latin typeface="Calibri"/>
                          <a:cs typeface="Calibri"/>
                        </a:rPr>
                        <a:t>Memberships</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79">
                      <a:solidFill>
                        <a:srgbClr val="000000"/>
                      </a:solidFill>
                      <a:prstDash val="solid"/>
                    </a:lnT>
                    <a:lnB w="12192">
                      <a:solidFill>
                        <a:srgbClr val="000000"/>
                      </a:solidFill>
                      <a:prstDash val="solid"/>
                    </a:lnB>
                  </a:tcPr>
                </a:tc>
                <a:tc hMerge="1">
                  <a:txBody>
                    <a:bodyPr/>
                    <a:lstStyle/>
                    <a:p>
                      <a:pPr/>
                    </a:p>
                  </a:txBody>
                  <a:tcPr marL="0" marR="0" marB="0" marT="0"/>
                </a:tc>
                <a:tc>
                  <a:txBody>
                    <a:bodyPr/>
                    <a:lstStyle/>
                    <a:p>
                      <a:pP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79">
                      <a:solidFill>
                        <a:srgbClr val="000000"/>
                      </a:solidFill>
                      <a:prstDash val="solid"/>
                    </a:lnT>
                    <a:lnB w="12192">
                      <a:solidFill>
                        <a:srgbClr val="000000"/>
                      </a:solidFill>
                      <a:prstDash val="solid"/>
                    </a:lnB>
                  </a:tcPr>
                </a:tc>
              </a:tr>
              <a:tr h="198120">
                <a:tc>
                  <a:txBody>
                    <a:bodyPr/>
                    <a:lstStyle/>
                    <a:p>
                      <a:pPr/>
                      <a:endParaRPr sz="1200">
                        <a:latin typeface="Calibri"/>
                        <a:cs typeface="Calibri"/>
                      </a:endParaRPr>
                    </a:p>
                  </a:txBody>
                  <a:tcPr marL="0" marR="0" marB="0" marT="0">
                    <a:lnL w="12192">
                      <a:solidFill>
                        <a:srgbClr val="000000"/>
                      </a:solidFill>
                      <a:prstDash val="solid"/>
                    </a:lnL>
                    <a:lnR w="12179">
                      <a:solidFill>
                        <a:srgbClr val="000000"/>
                      </a:solidFill>
                      <a:prstDash val="solid"/>
                    </a:lnR>
                    <a:lnT w="12192">
                      <a:solidFill>
                        <a:srgbClr val="000000"/>
                      </a:solidFill>
                      <a:prstDash val="solid"/>
                    </a:lnT>
                    <a:lnB w="12192">
                      <a:solidFill>
                        <a:srgbClr val="000000"/>
                      </a:solidFill>
                      <a:prstDash val="solid"/>
                    </a:lnB>
                  </a:tcPr>
                </a:tc>
                <a:tc>
                  <a:txBody>
                    <a:bodyPr/>
                    <a:lstStyle/>
                    <a:p>
                      <a:pPr marL="19685">
                        <a:lnSpc>
                          <a:spcPts val="1355"/>
                        </a:lnSpc>
                      </a:pPr>
                      <a:r>
                        <a:rPr dirty="0" sz="1200">
                          <a:latin typeface="Calibri"/>
                          <a:cs typeface="Calibri"/>
                        </a:rPr>
                        <a:t>MAESP District</a:t>
                      </a:r>
                      <a:r>
                        <a:rPr dirty="0" sz="1200" spc="-75">
                          <a:latin typeface="Calibri"/>
                          <a:cs typeface="Calibri"/>
                        </a:rPr>
                        <a:t> </a:t>
                      </a:r>
                      <a:r>
                        <a:rPr dirty="0" sz="1200">
                          <a:latin typeface="Calibri"/>
                          <a:cs typeface="Calibri"/>
                        </a:rPr>
                        <a:t>Dues*</a:t>
                      </a: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algn="ctr">
                        <a:lnSpc>
                          <a:spcPts val="1370"/>
                        </a:lnSpc>
                        <a:tabLst>
                          <a:tab pos="208279" algn="l"/>
                        </a:tabLst>
                      </a:pPr>
                      <a:r>
                        <a:rPr dirty="0" sz="1200">
                          <a:latin typeface="Calibri"/>
                          <a:cs typeface="Calibri"/>
                        </a:rPr>
                        <a:t>$	</a:t>
                      </a:r>
                      <a:r>
                        <a:rPr dirty="0" sz="1200" spc="-5">
                          <a:latin typeface="Calibri"/>
                          <a:cs typeface="Calibri"/>
                        </a:rPr>
                        <a:t>15,000.00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r>
              <a:tr h="207270">
                <a:tc>
                  <a:txBody>
                    <a:bodyPr/>
                    <a:lstStyle/>
                    <a:p>
                      <a:pPr/>
                      <a:endParaRPr sz="1200">
                        <a:latin typeface="Calibri"/>
                        <a:cs typeface="Calibri"/>
                      </a:endParaRPr>
                    </a:p>
                  </a:txBody>
                  <a:tcPr marL="0" marR="0" marB="0" marT="0">
                    <a:lnL w="12192">
                      <a:solidFill>
                        <a:srgbClr val="000000"/>
                      </a:solidFill>
                      <a:prstDash val="solid"/>
                    </a:lnL>
                    <a:lnR w="12179">
                      <a:solidFill>
                        <a:srgbClr val="000000"/>
                      </a:solidFill>
                      <a:prstDash val="solid"/>
                    </a:lnR>
                    <a:lnT w="12192">
                      <a:solidFill>
                        <a:srgbClr val="000000"/>
                      </a:solidFill>
                      <a:prstDash val="solid"/>
                    </a:lnT>
                    <a:lnB w="12179">
                      <a:solidFill>
                        <a:srgbClr val="000000"/>
                      </a:solidFill>
                      <a:prstDash val="solid"/>
                    </a:lnB>
                  </a:tcPr>
                </a:tc>
                <a:tc>
                  <a:txBody>
                    <a:bodyPr/>
                    <a:lstStyle/>
                    <a:p>
                      <a:pPr marL="19685">
                        <a:lnSpc>
                          <a:spcPts val="1430"/>
                        </a:lnSpc>
                      </a:pPr>
                      <a:r>
                        <a:rPr dirty="0" sz="1200">
                          <a:latin typeface="Calibri"/>
                          <a:cs typeface="Calibri"/>
                        </a:rPr>
                        <a:t>NAESP Membership</a:t>
                      </a:r>
                      <a:r>
                        <a:rPr dirty="0" sz="1200" spc="-70">
                          <a:latin typeface="Calibri"/>
                          <a:cs typeface="Calibri"/>
                        </a:rPr>
                        <a:t> </a:t>
                      </a:r>
                      <a:r>
                        <a:rPr dirty="0" sz="1200">
                          <a:latin typeface="Calibri"/>
                          <a:cs typeface="Calibri"/>
                        </a:rPr>
                        <a:t>Dues*</a:t>
                      </a: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c>
                  <a:txBody>
                    <a:bodyPr/>
                    <a:lstStyle/>
                    <a:p>
                      <a:pPr algn="ctr">
                        <a:lnSpc>
                          <a:spcPct val="100000"/>
                        </a:lnSpc>
                        <a:tabLst>
                          <a:tab pos="208279" algn="l"/>
                        </a:tabLst>
                      </a:pPr>
                      <a:r>
                        <a:rPr dirty="0" sz="1200">
                          <a:latin typeface="Calibri"/>
                          <a:cs typeface="Calibri"/>
                        </a:rPr>
                        <a:t>$	</a:t>
                      </a:r>
                      <a:r>
                        <a:rPr dirty="0" sz="1200" spc="-5">
                          <a:latin typeface="Calibri"/>
                          <a:cs typeface="Calibri"/>
                        </a:rPr>
                        <a:t>85,000.00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r>
              <a:tr h="173735">
                <a:tc>
                  <a:txBody>
                    <a:bodyPr/>
                    <a:lstStyle/>
                    <a:p>
                      <a:pPr/>
                      <a:endParaRPr sz="1200">
                        <a:latin typeface="Calibri"/>
                        <a:cs typeface="Calibri"/>
                      </a:endParaRPr>
                    </a:p>
                  </a:txBody>
                  <a:tcPr marL="0" marR="0" marB="0" marT="0">
                    <a:lnL w="12192">
                      <a:solidFill>
                        <a:srgbClr val="000000"/>
                      </a:solidFill>
                      <a:prstDash val="solid"/>
                    </a:lnL>
                    <a:lnR w="12179">
                      <a:solidFill>
                        <a:srgbClr val="000000"/>
                      </a:solidFill>
                      <a:prstDash val="solid"/>
                    </a:lnR>
                    <a:lnT w="12179">
                      <a:solidFill>
                        <a:srgbClr val="000000"/>
                      </a:solidFill>
                      <a:prstDash val="solid"/>
                    </a:lnT>
                    <a:lnB w="12179">
                      <a:solidFill>
                        <a:srgbClr val="000000"/>
                      </a:solidFill>
                      <a:prstDash val="solid"/>
                    </a:lnB>
                  </a:tcPr>
                </a:tc>
                <a:tc>
                  <a:txBody>
                    <a:bodyPr/>
                    <a:lstStyle/>
                    <a:p>
                      <a:pPr marL="19685">
                        <a:lnSpc>
                          <a:spcPts val="1165"/>
                        </a:lnSpc>
                      </a:pPr>
                      <a:r>
                        <a:rPr dirty="0" sz="1200">
                          <a:latin typeface="Calibri"/>
                          <a:cs typeface="Calibri"/>
                        </a:rPr>
                        <a:t>Principal Support </a:t>
                      </a:r>
                      <a:r>
                        <a:rPr dirty="0" sz="1200" spc="-5">
                          <a:latin typeface="Calibri"/>
                          <a:cs typeface="Calibri"/>
                        </a:rPr>
                        <a:t>(Exec</a:t>
                      </a:r>
                      <a:r>
                        <a:rPr dirty="0" sz="1200" spc="-15">
                          <a:latin typeface="Calibri"/>
                          <a:cs typeface="Calibri"/>
                        </a:rPr>
                        <a:t> </a:t>
                      </a:r>
                      <a:r>
                        <a:rPr dirty="0" sz="1200" spc="-5">
                          <a:latin typeface="Calibri"/>
                          <a:cs typeface="Calibri"/>
                        </a:rPr>
                        <a:t>Coaching)*</a:t>
                      </a: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79">
                      <a:solidFill>
                        <a:srgbClr val="000000"/>
                      </a:solidFill>
                      <a:prstDash val="solid"/>
                    </a:lnT>
                    <a:lnB w="12179">
                      <a:solidFill>
                        <a:srgbClr val="000000"/>
                      </a:solidFill>
                      <a:prstDash val="solid"/>
                    </a:lnB>
                  </a:tcPr>
                </a:tc>
                <a:tc>
                  <a:txBody>
                    <a:bodyPr/>
                    <a:lstStyle/>
                    <a:p>
                      <a:pPr algn="ctr">
                        <a:lnSpc>
                          <a:spcPts val="1175"/>
                        </a:lnSpc>
                        <a:tabLst>
                          <a:tab pos="208279" algn="l"/>
                        </a:tabLst>
                      </a:pPr>
                      <a:r>
                        <a:rPr dirty="0" sz="1200">
                          <a:latin typeface="Calibri"/>
                          <a:cs typeface="Calibri"/>
                        </a:rPr>
                        <a:t>$	</a:t>
                      </a:r>
                      <a:r>
                        <a:rPr dirty="0" sz="1200" spc="-5">
                          <a:latin typeface="Calibri"/>
                          <a:cs typeface="Calibri"/>
                        </a:rPr>
                        <a:t>38,425.00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79">
                      <a:solidFill>
                        <a:srgbClr val="000000"/>
                      </a:solidFill>
                      <a:prstDash val="solid"/>
                    </a:lnT>
                    <a:lnB w="12179">
                      <a:solidFill>
                        <a:srgbClr val="000000"/>
                      </a:solidFill>
                      <a:prstDash val="solid"/>
                    </a:lnB>
                  </a:tcPr>
                </a:tc>
              </a:tr>
              <a:tr h="396233">
                <a:tc>
                  <a:txBody>
                    <a:bodyPr/>
                    <a:lstStyle/>
                    <a:p>
                      <a:pPr/>
                      <a:endParaRPr sz="1200">
                        <a:latin typeface="Calibri"/>
                        <a:cs typeface="Calibri"/>
                      </a:endParaRPr>
                    </a:p>
                  </a:txBody>
                  <a:tcPr marL="0" marR="0" marB="0" marT="0">
                    <a:lnL w="12192">
                      <a:solidFill>
                        <a:srgbClr val="000000"/>
                      </a:solidFill>
                      <a:prstDash val="solid"/>
                    </a:lnL>
                    <a:lnR w="12179">
                      <a:solidFill>
                        <a:srgbClr val="000000"/>
                      </a:solidFill>
                      <a:prstDash val="solid"/>
                    </a:lnR>
                    <a:lnT w="12179">
                      <a:solidFill>
                        <a:srgbClr val="000000"/>
                      </a:solidFill>
                      <a:prstDash val="solid"/>
                    </a:lnT>
                    <a:lnB w="12192">
                      <a:solidFill>
                        <a:srgbClr val="000000"/>
                      </a:solidFill>
                      <a:prstDash val="solid"/>
                    </a:lnB>
                  </a:tcPr>
                </a:tc>
                <a:tc>
                  <a:txBody>
                    <a:bodyPr/>
                    <a:lstStyle/>
                    <a:p>
                      <a:pPr marL="19685">
                        <a:lnSpc>
                          <a:spcPts val="1355"/>
                        </a:lnSpc>
                      </a:pPr>
                      <a:r>
                        <a:rPr dirty="0" sz="1200">
                          <a:latin typeface="Calibri"/>
                          <a:cs typeface="Calibri"/>
                        </a:rPr>
                        <a:t>Member Benefits</a:t>
                      </a:r>
                      <a:r>
                        <a:rPr dirty="0" sz="1200" spc="-75">
                          <a:latin typeface="Calibri"/>
                          <a:cs typeface="Calibri"/>
                        </a:rPr>
                        <a:t> </a:t>
                      </a:r>
                      <a:r>
                        <a:rPr dirty="0" sz="1200">
                          <a:latin typeface="Calibri"/>
                          <a:cs typeface="Calibri"/>
                        </a:rPr>
                        <a:t>(Marshall</a:t>
                      </a:r>
                      <a:endParaRPr sz="1200">
                        <a:latin typeface="Calibri"/>
                        <a:cs typeface="Calibri"/>
                      </a:endParaRPr>
                    </a:p>
                    <a:p>
                      <a:pPr marL="19685">
                        <a:lnSpc>
                          <a:spcPct val="100000"/>
                        </a:lnSpc>
                        <a:spcBef>
                          <a:spcPts val="120"/>
                        </a:spcBef>
                      </a:pPr>
                      <a:r>
                        <a:rPr dirty="0" sz="1200">
                          <a:latin typeface="Calibri"/>
                          <a:cs typeface="Calibri"/>
                        </a:rPr>
                        <a:t>Memo/ELN)</a:t>
                      </a: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79">
                      <a:solidFill>
                        <a:srgbClr val="000000"/>
                      </a:solidFill>
                      <a:prstDash val="solid"/>
                    </a:lnT>
                    <a:lnB w="12192">
                      <a:solidFill>
                        <a:srgbClr val="000000"/>
                      </a:solidFill>
                      <a:prstDash val="solid"/>
                    </a:lnB>
                  </a:tcPr>
                </a:tc>
                <a:tc>
                  <a:txBody>
                    <a:bodyPr/>
                    <a:lstStyle/>
                    <a:p>
                      <a:pPr>
                        <a:lnSpc>
                          <a:spcPct val="100000"/>
                        </a:lnSpc>
                        <a:spcBef>
                          <a:spcPts val="50"/>
                        </a:spcBef>
                      </a:pPr>
                      <a:endParaRPr sz="1250">
                        <a:latin typeface="Times New Roman"/>
                        <a:cs typeface="Times New Roman"/>
                      </a:endParaRPr>
                    </a:p>
                    <a:p>
                      <a:pPr algn="ctr">
                        <a:lnSpc>
                          <a:spcPct val="100000"/>
                        </a:lnSpc>
                        <a:tabLst>
                          <a:tab pos="208279" algn="l"/>
                        </a:tabLst>
                      </a:pPr>
                      <a:r>
                        <a:rPr dirty="0" sz="1200">
                          <a:latin typeface="Calibri"/>
                          <a:cs typeface="Calibri"/>
                        </a:rPr>
                        <a:t>$	</a:t>
                      </a:r>
                      <a:r>
                        <a:rPr dirty="0" sz="1200" spc="-5">
                          <a:latin typeface="Calibri"/>
                          <a:cs typeface="Calibri"/>
                        </a:rPr>
                        <a:t>10,000.00</a:t>
                      </a:r>
                      <a:endParaRPr sz="1200">
                        <a:latin typeface="Calibri"/>
                        <a:cs typeface="Calibri"/>
                      </a:endParaRPr>
                    </a:p>
                  </a:txBody>
                  <a:tcPr marL="0" marR="0" marB="0" marT="6350">
                    <a:lnL w="12192">
                      <a:solidFill>
                        <a:srgbClr val="000000"/>
                      </a:solidFill>
                      <a:prstDash val="solid"/>
                    </a:lnL>
                    <a:lnR w="12192">
                      <a:solidFill>
                        <a:srgbClr val="000000"/>
                      </a:solidFill>
                      <a:prstDash val="solid"/>
                    </a:lnR>
                    <a:lnT w="12179">
                      <a:solidFill>
                        <a:srgbClr val="000000"/>
                      </a:solidFill>
                      <a:prstDash val="solid"/>
                    </a:lnT>
                    <a:lnB w="12192">
                      <a:solidFill>
                        <a:srgbClr val="000000"/>
                      </a:solidFill>
                      <a:prstDash val="solid"/>
                    </a:lnB>
                  </a:tcPr>
                </a:tc>
              </a:tr>
              <a:tr h="198126">
                <a:tc>
                  <a:txBody>
                    <a:bodyPr/>
                    <a:lstStyle/>
                    <a:p>
                      <a:pPr/>
                      <a:endParaRPr sz="1200">
                        <a:latin typeface="Calibri"/>
                        <a:cs typeface="Calibri"/>
                      </a:endParaRPr>
                    </a:p>
                  </a:txBody>
                  <a:tcPr marL="0" marR="0" marB="0" marT="0">
                    <a:lnL w="12192">
                      <a:solidFill>
                        <a:srgbClr val="000000"/>
                      </a:solidFill>
                      <a:prstDash val="solid"/>
                    </a:lnL>
                    <a:lnR w="12179">
                      <a:solidFill>
                        <a:srgbClr val="000000"/>
                      </a:solidFill>
                      <a:prstDash val="solid"/>
                    </a:lnR>
                    <a:lnT w="12192">
                      <a:solidFill>
                        <a:srgbClr val="000000"/>
                      </a:solidFill>
                      <a:prstDash val="solid"/>
                    </a:lnT>
                    <a:lnB w="12179">
                      <a:solidFill>
                        <a:srgbClr val="000000"/>
                      </a:solidFill>
                      <a:prstDash val="solid"/>
                    </a:lnB>
                  </a:tcPr>
                </a:tc>
                <a:tc>
                  <a:txBody>
                    <a:bodyPr/>
                    <a:lstStyle/>
                    <a:p>
                      <a:pPr marL="19685">
                        <a:lnSpc>
                          <a:spcPts val="1355"/>
                        </a:lnSpc>
                      </a:pPr>
                      <a:r>
                        <a:rPr dirty="0" sz="1200">
                          <a:latin typeface="Calibri"/>
                          <a:cs typeface="Calibri"/>
                        </a:rPr>
                        <a:t>Publications</a:t>
                      </a: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c>
                  <a:txBody>
                    <a:bodyPr/>
                    <a:lstStyle/>
                    <a:p>
                      <a:pPr algn="ctr">
                        <a:lnSpc>
                          <a:spcPts val="1370"/>
                        </a:lnSpc>
                        <a:tabLst>
                          <a:tab pos="208279" algn="l"/>
                        </a:tabLst>
                      </a:pPr>
                      <a:r>
                        <a:rPr dirty="0" sz="1200">
                          <a:latin typeface="Calibri"/>
                          <a:cs typeface="Calibri"/>
                        </a:rPr>
                        <a:t>$	</a:t>
                      </a:r>
                      <a:r>
                        <a:rPr dirty="0" sz="1200" spc="-5">
                          <a:latin typeface="Calibri"/>
                          <a:cs typeface="Calibri"/>
                        </a:rPr>
                        <a:t>10,000.00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r>
              <a:tr h="198113">
                <a:tc gridSpan="2">
                  <a:txBody>
                    <a:bodyPr/>
                    <a:lstStyle/>
                    <a:p>
                      <a:pPr marL="19685">
                        <a:lnSpc>
                          <a:spcPts val="1370"/>
                        </a:lnSpc>
                      </a:pPr>
                      <a:r>
                        <a:rPr dirty="0" sz="1200" u="sng">
                          <a:latin typeface="Calibri"/>
                          <a:cs typeface="Calibri"/>
                        </a:rPr>
                        <a:t>Conferences/Workshops</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79">
                      <a:solidFill>
                        <a:srgbClr val="000000"/>
                      </a:solidFill>
                      <a:prstDash val="solid"/>
                    </a:lnT>
                    <a:lnB w="12192">
                      <a:solidFill>
                        <a:srgbClr val="000000"/>
                      </a:solidFill>
                      <a:prstDash val="solid"/>
                    </a:lnB>
                  </a:tcPr>
                </a:tc>
                <a:tc hMerge="1">
                  <a:txBody>
                    <a:bodyPr/>
                    <a:lstStyle/>
                    <a:p>
                      <a:pPr/>
                    </a:p>
                  </a:txBody>
                  <a:tcPr marL="0" marR="0" marB="0" marT="0"/>
                </a:tc>
                <a:tc>
                  <a:txBody>
                    <a:bodyPr/>
                    <a:lstStyle/>
                    <a:p>
                      <a:pP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79">
                      <a:solidFill>
                        <a:srgbClr val="000000"/>
                      </a:solidFill>
                      <a:prstDash val="solid"/>
                    </a:lnT>
                    <a:lnB w="12192">
                      <a:solidFill>
                        <a:srgbClr val="000000"/>
                      </a:solidFill>
                      <a:prstDash val="solid"/>
                    </a:lnB>
                  </a:tcPr>
                </a:tc>
              </a:tr>
              <a:tr h="198120">
                <a:tc>
                  <a:txBody>
                    <a:bodyPr/>
                    <a:lstStyle/>
                    <a:p>
                      <a:pPr/>
                      <a:endParaRPr sz="1200">
                        <a:latin typeface="Calibri"/>
                        <a:cs typeface="Calibri"/>
                      </a:endParaRPr>
                    </a:p>
                  </a:txBody>
                  <a:tcPr marL="0" marR="0" marB="0" marT="0">
                    <a:lnL w="12192">
                      <a:solidFill>
                        <a:srgbClr val="000000"/>
                      </a:solidFill>
                      <a:prstDash val="solid"/>
                    </a:lnL>
                    <a:lnR w="12179">
                      <a:solidFill>
                        <a:srgbClr val="000000"/>
                      </a:solidFill>
                      <a:prstDash val="solid"/>
                    </a:lnR>
                    <a:lnT w="12192">
                      <a:solidFill>
                        <a:srgbClr val="000000"/>
                      </a:solidFill>
                      <a:prstDash val="solid"/>
                    </a:lnT>
                    <a:lnB w="12192">
                      <a:solidFill>
                        <a:srgbClr val="000000"/>
                      </a:solidFill>
                      <a:prstDash val="solid"/>
                    </a:lnB>
                  </a:tcPr>
                </a:tc>
                <a:tc>
                  <a:txBody>
                    <a:bodyPr/>
                    <a:lstStyle/>
                    <a:p>
                      <a:pPr marL="19685">
                        <a:lnSpc>
                          <a:spcPts val="1355"/>
                        </a:lnSpc>
                      </a:pPr>
                      <a:r>
                        <a:rPr dirty="0" sz="1200">
                          <a:latin typeface="Calibri"/>
                          <a:cs typeface="Calibri"/>
                        </a:rPr>
                        <a:t>Aspiring Principals</a:t>
                      </a:r>
                      <a:r>
                        <a:rPr dirty="0" sz="1200" spc="-65">
                          <a:latin typeface="Calibri"/>
                          <a:cs typeface="Calibri"/>
                        </a:rPr>
                        <a:t> </a:t>
                      </a:r>
                      <a:r>
                        <a:rPr dirty="0" sz="1200" spc="-5">
                          <a:latin typeface="Calibri"/>
                          <a:cs typeface="Calibri"/>
                        </a:rPr>
                        <a:t>Workshop</a:t>
                      </a: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algn="ctr">
                        <a:lnSpc>
                          <a:spcPts val="1370"/>
                        </a:lnSpc>
                        <a:tabLst>
                          <a:tab pos="286385" algn="l"/>
                        </a:tabLst>
                      </a:pPr>
                      <a:r>
                        <a:rPr dirty="0" sz="1200">
                          <a:latin typeface="Calibri"/>
                          <a:cs typeface="Calibri"/>
                        </a:rPr>
                        <a:t>$	</a:t>
                      </a:r>
                      <a:r>
                        <a:rPr dirty="0" sz="1200" spc="-5">
                          <a:latin typeface="Calibri"/>
                          <a:cs typeface="Calibri"/>
                        </a:rPr>
                        <a:t>1,000.00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r>
              <a:tr h="396240">
                <a:tc>
                  <a:txBody>
                    <a:bodyPr/>
                    <a:lstStyle/>
                    <a:p>
                      <a:pPr/>
                      <a:endParaRPr sz="1200">
                        <a:latin typeface="Calibri"/>
                        <a:cs typeface="Calibri"/>
                      </a:endParaRPr>
                    </a:p>
                  </a:txBody>
                  <a:tcPr marL="0" marR="0" marB="0" marT="0">
                    <a:lnL w="12192">
                      <a:solidFill>
                        <a:srgbClr val="000000"/>
                      </a:solidFill>
                      <a:prstDash val="solid"/>
                    </a:lnL>
                    <a:lnR w="12179">
                      <a:solidFill>
                        <a:srgbClr val="000000"/>
                      </a:solidFill>
                      <a:prstDash val="solid"/>
                    </a:lnR>
                    <a:lnT w="12192">
                      <a:solidFill>
                        <a:srgbClr val="000000"/>
                      </a:solidFill>
                      <a:prstDash val="solid"/>
                    </a:lnT>
                    <a:lnB w="12192">
                      <a:solidFill>
                        <a:srgbClr val="000000"/>
                      </a:solidFill>
                      <a:prstDash val="solid"/>
                    </a:lnB>
                  </a:tcPr>
                </a:tc>
                <a:tc>
                  <a:txBody>
                    <a:bodyPr/>
                    <a:lstStyle/>
                    <a:p>
                      <a:pPr marL="19685">
                        <a:lnSpc>
                          <a:spcPts val="1355"/>
                        </a:lnSpc>
                      </a:pPr>
                      <a:r>
                        <a:rPr dirty="0" sz="1200">
                          <a:latin typeface="Calibri"/>
                          <a:cs typeface="Calibri"/>
                        </a:rPr>
                        <a:t>Educational Office</a:t>
                      </a:r>
                      <a:r>
                        <a:rPr dirty="0" sz="1200" spc="-70">
                          <a:latin typeface="Calibri"/>
                          <a:cs typeface="Calibri"/>
                        </a:rPr>
                        <a:t> </a:t>
                      </a:r>
                      <a:r>
                        <a:rPr dirty="0" sz="1200">
                          <a:latin typeface="Calibri"/>
                          <a:cs typeface="Calibri"/>
                        </a:rPr>
                        <a:t>Personnnel</a:t>
                      </a:r>
                      <a:endParaRPr sz="1200">
                        <a:latin typeface="Calibri"/>
                        <a:cs typeface="Calibri"/>
                      </a:endParaRPr>
                    </a:p>
                    <a:p>
                      <a:pPr marL="19685">
                        <a:lnSpc>
                          <a:spcPct val="100000"/>
                        </a:lnSpc>
                        <a:spcBef>
                          <a:spcPts val="120"/>
                        </a:spcBef>
                      </a:pPr>
                      <a:r>
                        <a:rPr dirty="0" sz="1200">
                          <a:latin typeface="Calibri"/>
                          <a:cs typeface="Calibri"/>
                        </a:rPr>
                        <a:t>Conference</a:t>
                      </a:r>
                      <a:r>
                        <a:rPr dirty="0" sz="1200" spc="-75">
                          <a:latin typeface="Calibri"/>
                          <a:cs typeface="Calibri"/>
                        </a:rPr>
                        <a:t> </a:t>
                      </a:r>
                      <a:r>
                        <a:rPr dirty="0" sz="1200" spc="-5">
                          <a:latin typeface="Calibri"/>
                          <a:cs typeface="Calibri"/>
                        </a:rPr>
                        <a:t>(EOP)</a:t>
                      </a: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a:lnSpc>
                          <a:spcPct val="100000"/>
                        </a:lnSpc>
                        <a:spcBef>
                          <a:spcPts val="50"/>
                        </a:spcBef>
                      </a:pPr>
                      <a:endParaRPr sz="1250">
                        <a:latin typeface="Times New Roman"/>
                        <a:cs typeface="Times New Roman"/>
                      </a:endParaRPr>
                    </a:p>
                    <a:p>
                      <a:pPr algn="ctr">
                        <a:lnSpc>
                          <a:spcPct val="100000"/>
                        </a:lnSpc>
                        <a:tabLst>
                          <a:tab pos="208279" algn="l"/>
                        </a:tabLst>
                      </a:pPr>
                      <a:r>
                        <a:rPr dirty="0" sz="1200">
                          <a:latin typeface="Calibri"/>
                          <a:cs typeface="Calibri"/>
                        </a:rPr>
                        <a:t>$	</a:t>
                      </a:r>
                      <a:r>
                        <a:rPr dirty="0" sz="1200" spc="-5">
                          <a:latin typeface="Calibri"/>
                          <a:cs typeface="Calibri"/>
                        </a:rPr>
                        <a:t>21,000.00</a:t>
                      </a:r>
                      <a:endParaRPr sz="1200">
                        <a:latin typeface="Calibri"/>
                        <a:cs typeface="Calibri"/>
                      </a:endParaRPr>
                    </a:p>
                  </a:txBody>
                  <a:tcPr marL="0" marR="0" marB="0" marT="635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r>
              <a:tr h="198120">
                <a:tc>
                  <a:txBody>
                    <a:bodyPr/>
                    <a:lstStyle/>
                    <a:p>
                      <a:pPr/>
                      <a:endParaRPr sz="1200">
                        <a:latin typeface="Calibri"/>
                        <a:cs typeface="Calibri"/>
                      </a:endParaRPr>
                    </a:p>
                  </a:txBody>
                  <a:tcPr marL="0" marR="0" marB="0" marT="0">
                    <a:lnL w="12192">
                      <a:solidFill>
                        <a:srgbClr val="000000"/>
                      </a:solidFill>
                      <a:prstDash val="solid"/>
                    </a:lnL>
                    <a:lnR w="12179">
                      <a:solidFill>
                        <a:srgbClr val="000000"/>
                      </a:solidFill>
                      <a:prstDash val="solid"/>
                    </a:lnR>
                    <a:lnT w="12192">
                      <a:solidFill>
                        <a:srgbClr val="000000"/>
                      </a:solidFill>
                      <a:prstDash val="solid"/>
                    </a:lnT>
                    <a:lnB w="12192">
                      <a:solidFill>
                        <a:srgbClr val="000000"/>
                      </a:solidFill>
                      <a:prstDash val="solid"/>
                    </a:lnB>
                  </a:tcPr>
                </a:tc>
                <a:tc>
                  <a:txBody>
                    <a:bodyPr/>
                    <a:lstStyle/>
                    <a:p>
                      <a:pPr marL="19685">
                        <a:lnSpc>
                          <a:spcPts val="1355"/>
                        </a:lnSpc>
                      </a:pPr>
                      <a:r>
                        <a:rPr dirty="0" sz="1200">
                          <a:latin typeface="Calibri"/>
                          <a:cs typeface="Calibri"/>
                        </a:rPr>
                        <a:t>Leadership</a:t>
                      </a:r>
                      <a:r>
                        <a:rPr dirty="0" sz="1200" spc="-85">
                          <a:latin typeface="Calibri"/>
                          <a:cs typeface="Calibri"/>
                        </a:rPr>
                        <a:t> </a:t>
                      </a:r>
                      <a:r>
                        <a:rPr dirty="0" sz="1200">
                          <a:latin typeface="Calibri"/>
                          <a:cs typeface="Calibri"/>
                        </a:rPr>
                        <a:t>Conference</a:t>
                      </a: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algn="ctr">
                        <a:lnSpc>
                          <a:spcPts val="1370"/>
                        </a:lnSpc>
                      </a:pPr>
                      <a:r>
                        <a:rPr dirty="0" sz="1200">
                          <a:latin typeface="Calibri"/>
                          <a:cs typeface="Calibri"/>
                        </a:rPr>
                        <a:t>$</a:t>
                      </a:r>
                      <a:r>
                        <a:rPr dirty="0" sz="1200" spc="95">
                          <a:latin typeface="Calibri"/>
                          <a:cs typeface="Calibri"/>
                        </a:rPr>
                        <a:t> </a:t>
                      </a:r>
                      <a:r>
                        <a:rPr dirty="0" sz="1200" spc="-5">
                          <a:latin typeface="Calibri"/>
                          <a:cs typeface="Calibri"/>
                        </a:rPr>
                        <a:t>120,000.00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r>
              <a:tr h="198126">
                <a:tc>
                  <a:txBody>
                    <a:bodyPr/>
                    <a:lstStyle/>
                    <a:p>
                      <a:pPr/>
                      <a:endParaRPr sz="1200">
                        <a:latin typeface="Calibri"/>
                        <a:cs typeface="Calibri"/>
                      </a:endParaRPr>
                    </a:p>
                  </a:txBody>
                  <a:tcPr marL="0" marR="0" marB="0" marT="0">
                    <a:lnL w="12192">
                      <a:solidFill>
                        <a:srgbClr val="000000"/>
                      </a:solidFill>
                      <a:prstDash val="solid"/>
                    </a:lnL>
                    <a:lnR w="12179">
                      <a:solidFill>
                        <a:srgbClr val="000000"/>
                      </a:solidFill>
                      <a:prstDash val="solid"/>
                    </a:lnR>
                    <a:lnT w="12192">
                      <a:solidFill>
                        <a:srgbClr val="000000"/>
                      </a:solidFill>
                      <a:prstDash val="solid"/>
                    </a:lnT>
                    <a:lnB w="12179">
                      <a:solidFill>
                        <a:srgbClr val="000000"/>
                      </a:solidFill>
                      <a:prstDash val="solid"/>
                    </a:lnB>
                  </a:tcPr>
                </a:tc>
                <a:tc>
                  <a:txBody>
                    <a:bodyPr/>
                    <a:lstStyle/>
                    <a:p>
                      <a:pPr marL="19685">
                        <a:lnSpc>
                          <a:spcPts val="1355"/>
                        </a:lnSpc>
                      </a:pPr>
                      <a:r>
                        <a:rPr dirty="0" sz="1200">
                          <a:latin typeface="Calibri"/>
                          <a:cs typeface="Calibri"/>
                        </a:rPr>
                        <a:t>New </a:t>
                      </a:r>
                      <a:r>
                        <a:rPr dirty="0" sz="1200" spc="-5">
                          <a:latin typeface="Calibri"/>
                          <a:cs typeface="Calibri"/>
                        </a:rPr>
                        <a:t>Principals'</a:t>
                      </a:r>
                      <a:r>
                        <a:rPr dirty="0" sz="1200" spc="-45">
                          <a:latin typeface="Calibri"/>
                          <a:cs typeface="Calibri"/>
                        </a:rPr>
                        <a:t> </a:t>
                      </a:r>
                      <a:r>
                        <a:rPr dirty="0" sz="1200">
                          <a:latin typeface="Calibri"/>
                          <a:cs typeface="Calibri"/>
                        </a:rPr>
                        <a:t>Conference</a:t>
                      </a: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c>
                  <a:txBody>
                    <a:bodyPr/>
                    <a:lstStyle/>
                    <a:p>
                      <a:pPr algn="ctr">
                        <a:lnSpc>
                          <a:spcPts val="1370"/>
                        </a:lnSpc>
                        <a:tabLst>
                          <a:tab pos="208279" algn="l"/>
                        </a:tabLst>
                      </a:pPr>
                      <a:r>
                        <a:rPr dirty="0" sz="1200">
                          <a:latin typeface="Calibri"/>
                          <a:cs typeface="Calibri"/>
                        </a:rPr>
                        <a:t>$	</a:t>
                      </a:r>
                      <a:r>
                        <a:rPr dirty="0" sz="1200" spc="-5">
                          <a:latin typeface="Calibri"/>
                          <a:cs typeface="Calibri"/>
                        </a:rPr>
                        <a:t>10,000.00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r>
              <a:tr h="198113">
                <a:tc>
                  <a:txBody>
                    <a:bodyPr/>
                    <a:lstStyle/>
                    <a:p>
                      <a:pPr/>
                      <a:endParaRPr sz="1200">
                        <a:latin typeface="Calibri"/>
                        <a:cs typeface="Calibri"/>
                      </a:endParaRPr>
                    </a:p>
                  </a:txBody>
                  <a:tcPr marL="0" marR="0" marB="0" marT="0">
                    <a:lnL w="12192">
                      <a:solidFill>
                        <a:srgbClr val="000000"/>
                      </a:solidFill>
                      <a:prstDash val="solid"/>
                    </a:lnL>
                    <a:lnR w="12179">
                      <a:solidFill>
                        <a:srgbClr val="000000"/>
                      </a:solidFill>
                      <a:prstDash val="solid"/>
                    </a:lnR>
                    <a:lnT w="12179">
                      <a:solidFill>
                        <a:srgbClr val="000000"/>
                      </a:solidFill>
                      <a:prstDash val="solid"/>
                    </a:lnT>
                    <a:lnB w="12192">
                      <a:solidFill>
                        <a:srgbClr val="000000"/>
                      </a:solidFill>
                      <a:prstDash val="solid"/>
                    </a:lnB>
                  </a:tcPr>
                </a:tc>
                <a:tc>
                  <a:txBody>
                    <a:bodyPr/>
                    <a:lstStyle/>
                    <a:p>
                      <a:pPr marL="19685">
                        <a:lnSpc>
                          <a:spcPts val="1355"/>
                        </a:lnSpc>
                      </a:pPr>
                      <a:r>
                        <a:rPr dirty="0" sz="1200">
                          <a:latin typeface="Calibri"/>
                          <a:cs typeface="Calibri"/>
                        </a:rPr>
                        <a:t>Womens' Leadership</a:t>
                      </a:r>
                      <a:r>
                        <a:rPr dirty="0" sz="1200" spc="-90">
                          <a:latin typeface="Calibri"/>
                          <a:cs typeface="Calibri"/>
                        </a:rPr>
                        <a:t> </a:t>
                      </a:r>
                      <a:r>
                        <a:rPr dirty="0" sz="1200">
                          <a:latin typeface="Calibri"/>
                          <a:cs typeface="Calibri"/>
                        </a:rPr>
                        <a:t>Retreat</a:t>
                      </a: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79">
                      <a:solidFill>
                        <a:srgbClr val="000000"/>
                      </a:solidFill>
                      <a:prstDash val="solid"/>
                    </a:lnT>
                    <a:lnB w="12192">
                      <a:solidFill>
                        <a:srgbClr val="000000"/>
                      </a:solidFill>
                      <a:prstDash val="solid"/>
                    </a:lnB>
                  </a:tcPr>
                </a:tc>
                <a:tc>
                  <a:txBody>
                    <a:bodyPr/>
                    <a:lstStyle/>
                    <a:p>
                      <a:pPr algn="ctr">
                        <a:lnSpc>
                          <a:spcPts val="1370"/>
                        </a:lnSpc>
                        <a:tabLst>
                          <a:tab pos="208279" algn="l"/>
                        </a:tabLst>
                      </a:pPr>
                      <a:r>
                        <a:rPr dirty="0" sz="1200">
                          <a:latin typeface="Calibri"/>
                          <a:cs typeface="Calibri"/>
                        </a:rPr>
                        <a:t>$	</a:t>
                      </a:r>
                      <a:r>
                        <a:rPr dirty="0" sz="1200" spc="-5">
                          <a:latin typeface="Calibri"/>
                          <a:cs typeface="Calibri"/>
                        </a:rPr>
                        <a:t>10,000.00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79">
                      <a:solidFill>
                        <a:srgbClr val="000000"/>
                      </a:solidFill>
                      <a:prstDash val="solid"/>
                    </a:lnT>
                    <a:lnB w="12192">
                      <a:solidFill>
                        <a:srgbClr val="000000"/>
                      </a:solidFill>
                      <a:prstDash val="solid"/>
                    </a:lnB>
                  </a:tcPr>
                </a:tc>
              </a:tr>
              <a:tr h="396246">
                <a:tc>
                  <a:txBody>
                    <a:bodyPr/>
                    <a:lstStyle/>
                    <a:p>
                      <a:pPr/>
                      <a:endParaRPr sz="1200">
                        <a:latin typeface="Calibri"/>
                        <a:cs typeface="Calibri"/>
                      </a:endParaRPr>
                    </a:p>
                  </a:txBody>
                  <a:tcPr marL="0" marR="0" marB="0" marT="0">
                    <a:lnL w="12192">
                      <a:solidFill>
                        <a:srgbClr val="000000"/>
                      </a:solidFill>
                      <a:prstDash val="solid"/>
                    </a:lnL>
                    <a:lnR w="12179">
                      <a:solidFill>
                        <a:srgbClr val="000000"/>
                      </a:solidFill>
                      <a:prstDash val="solid"/>
                    </a:lnR>
                    <a:lnT w="12192">
                      <a:solidFill>
                        <a:srgbClr val="000000"/>
                      </a:solidFill>
                      <a:prstDash val="solid"/>
                    </a:lnT>
                    <a:lnB w="12179">
                      <a:solidFill>
                        <a:srgbClr val="000000"/>
                      </a:solidFill>
                      <a:prstDash val="solid"/>
                    </a:lnB>
                  </a:tcPr>
                </a:tc>
                <a:tc>
                  <a:txBody>
                    <a:bodyPr/>
                    <a:lstStyle/>
                    <a:p>
                      <a:pPr marL="19685">
                        <a:lnSpc>
                          <a:spcPts val="1355"/>
                        </a:lnSpc>
                      </a:pPr>
                      <a:r>
                        <a:rPr dirty="0" sz="1200">
                          <a:latin typeface="Calibri"/>
                          <a:cs typeface="Calibri"/>
                        </a:rPr>
                        <a:t>Professional</a:t>
                      </a:r>
                      <a:r>
                        <a:rPr dirty="0" sz="1200" spc="-85">
                          <a:latin typeface="Calibri"/>
                          <a:cs typeface="Calibri"/>
                        </a:rPr>
                        <a:t> </a:t>
                      </a:r>
                      <a:r>
                        <a:rPr dirty="0" sz="1200">
                          <a:latin typeface="Calibri"/>
                          <a:cs typeface="Calibri"/>
                        </a:rPr>
                        <a:t>Development</a:t>
                      </a:r>
                      <a:endParaRPr sz="1200">
                        <a:latin typeface="Calibri"/>
                        <a:cs typeface="Calibri"/>
                      </a:endParaRPr>
                    </a:p>
                    <a:p>
                      <a:pPr marL="19685">
                        <a:lnSpc>
                          <a:spcPct val="100000"/>
                        </a:lnSpc>
                        <a:spcBef>
                          <a:spcPts val="120"/>
                        </a:spcBef>
                      </a:pPr>
                      <a:r>
                        <a:rPr dirty="0" sz="1200" spc="-5">
                          <a:latin typeface="Calibri"/>
                          <a:cs typeface="Calibri"/>
                        </a:rPr>
                        <a:t>Workshops</a:t>
                      </a: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c>
                  <a:txBody>
                    <a:bodyPr/>
                    <a:lstStyle/>
                    <a:p>
                      <a:pPr>
                        <a:lnSpc>
                          <a:spcPct val="100000"/>
                        </a:lnSpc>
                        <a:spcBef>
                          <a:spcPts val="50"/>
                        </a:spcBef>
                      </a:pPr>
                      <a:endParaRPr sz="1250">
                        <a:latin typeface="Times New Roman"/>
                        <a:cs typeface="Times New Roman"/>
                      </a:endParaRPr>
                    </a:p>
                    <a:p>
                      <a:pPr algn="ctr">
                        <a:lnSpc>
                          <a:spcPct val="100000"/>
                        </a:lnSpc>
                        <a:tabLst>
                          <a:tab pos="208279" algn="l"/>
                        </a:tabLst>
                      </a:pPr>
                      <a:r>
                        <a:rPr dirty="0" sz="1200">
                          <a:latin typeface="Calibri"/>
                          <a:cs typeface="Calibri"/>
                        </a:rPr>
                        <a:t>$	</a:t>
                      </a:r>
                      <a:r>
                        <a:rPr dirty="0" sz="1200" spc="-5">
                          <a:latin typeface="Calibri"/>
                          <a:cs typeface="Calibri"/>
                        </a:rPr>
                        <a:t>10,000.00</a:t>
                      </a:r>
                      <a:endParaRPr sz="1200">
                        <a:latin typeface="Calibri"/>
                        <a:cs typeface="Calibri"/>
                      </a:endParaRPr>
                    </a:p>
                  </a:txBody>
                  <a:tcPr marL="0" marR="0" marB="0" marT="6350">
                    <a:lnL w="12192">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r>
              <a:tr h="198113">
                <a:tc gridSpan="2">
                  <a:txBody>
                    <a:bodyPr/>
                    <a:lstStyle/>
                    <a:p>
                      <a:pPr marL="19685">
                        <a:lnSpc>
                          <a:spcPts val="1370"/>
                        </a:lnSpc>
                      </a:pPr>
                      <a:r>
                        <a:rPr dirty="0" sz="1200" u="sng">
                          <a:latin typeface="Calibri"/>
                          <a:cs typeface="Calibri"/>
                        </a:rPr>
                        <a:t>Administrative</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79">
                      <a:solidFill>
                        <a:srgbClr val="000000"/>
                      </a:solidFill>
                      <a:prstDash val="solid"/>
                    </a:lnT>
                    <a:lnB w="12192">
                      <a:solidFill>
                        <a:srgbClr val="000000"/>
                      </a:solidFill>
                      <a:prstDash val="solid"/>
                    </a:lnB>
                  </a:tcPr>
                </a:tc>
                <a:tc hMerge="1">
                  <a:txBody>
                    <a:bodyPr/>
                    <a:lstStyle/>
                    <a:p>
                      <a:pPr/>
                    </a:p>
                  </a:txBody>
                  <a:tcPr marL="0" marR="0" marB="0" marT="0"/>
                </a:tc>
                <a:tc>
                  <a:txBody>
                    <a:bodyPr/>
                    <a:lstStyle/>
                    <a:p>
                      <a:pP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79">
                      <a:solidFill>
                        <a:srgbClr val="000000"/>
                      </a:solidFill>
                      <a:prstDash val="solid"/>
                    </a:lnT>
                    <a:lnB w="12192">
                      <a:solidFill>
                        <a:srgbClr val="000000"/>
                      </a:solidFill>
                      <a:prstDash val="solid"/>
                    </a:lnB>
                  </a:tcPr>
                </a:tc>
              </a:tr>
              <a:tr h="198120">
                <a:tc>
                  <a:txBody>
                    <a:bodyPr/>
                    <a:lstStyle/>
                    <a:p>
                      <a:pPr/>
                      <a:endParaRPr sz="1200">
                        <a:latin typeface="Calibri"/>
                        <a:cs typeface="Calibri"/>
                      </a:endParaRPr>
                    </a:p>
                  </a:txBody>
                  <a:tcPr marL="0" marR="0" marB="0" marT="0">
                    <a:lnL w="12192">
                      <a:solidFill>
                        <a:srgbClr val="000000"/>
                      </a:solidFill>
                      <a:prstDash val="solid"/>
                    </a:lnL>
                    <a:lnR w="12179">
                      <a:solidFill>
                        <a:srgbClr val="000000"/>
                      </a:solidFill>
                      <a:prstDash val="solid"/>
                    </a:lnR>
                    <a:lnT w="12192">
                      <a:solidFill>
                        <a:srgbClr val="000000"/>
                      </a:solidFill>
                      <a:prstDash val="solid"/>
                    </a:lnT>
                    <a:lnB w="12192">
                      <a:solidFill>
                        <a:srgbClr val="000000"/>
                      </a:solidFill>
                      <a:prstDash val="solid"/>
                    </a:lnB>
                  </a:tcPr>
                </a:tc>
                <a:tc>
                  <a:txBody>
                    <a:bodyPr/>
                    <a:lstStyle/>
                    <a:p>
                      <a:pPr marL="19685">
                        <a:lnSpc>
                          <a:spcPts val="1355"/>
                        </a:lnSpc>
                      </a:pPr>
                      <a:r>
                        <a:rPr dirty="0" sz="1200">
                          <a:latin typeface="Calibri"/>
                          <a:cs typeface="Calibri"/>
                        </a:rPr>
                        <a:t>MCSA</a:t>
                      </a:r>
                      <a:r>
                        <a:rPr dirty="0" sz="1200" spc="-95">
                          <a:latin typeface="Calibri"/>
                          <a:cs typeface="Calibri"/>
                        </a:rPr>
                        <a:t> </a:t>
                      </a:r>
                      <a:r>
                        <a:rPr dirty="0" sz="1200">
                          <a:latin typeface="Calibri"/>
                          <a:cs typeface="Calibri"/>
                        </a:rPr>
                        <a:t>Umbrella</a:t>
                      </a: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algn="ctr">
                        <a:lnSpc>
                          <a:spcPts val="1370"/>
                        </a:lnSpc>
                      </a:pPr>
                      <a:r>
                        <a:rPr dirty="0" sz="1200">
                          <a:latin typeface="Calibri"/>
                          <a:cs typeface="Calibri"/>
                        </a:rPr>
                        <a:t>$</a:t>
                      </a:r>
                      <a:r>
                        <a:rPr dirty="0" sz="1200" spc="95">
                          <a:latin typeface="Calibri"/>
                          <a:cs typeface="Calibri"/>
                        </a:rPr>
                        <a:t> </a:t>
                      </a:r>
                      <a:r>
                        <a:rPr dirty="0" sz="1200" spc="-5">
                          <a:latin typeface="Calibri"/>
                          <a:cs typeface="Calibri"/>
                        </a:rPr>
                        <a:t>226,740.00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r>
              <a:tr h="198126">
                <a:tc>
                  <a:txBody>
                    <a:bodyPr/>
                    <a:lstStyle/>
                    <a:p>
                      <a:pPr/>
                      <a:endParaRPr sz="1200">
                        <a:latin typeface="Calibri"/>
                        <a:cs typeface="Calibri"/>
                      </a:endParaRPr>
                    </a:p>
                  </a:txBody>
                  <a:tcPr marL="0" marR="0" marB="0" marT="0">
                    <a:lnL w="12192">
                      <a:solidFill>
                        <a:srgbClr val="000000"/>
                      </a:solidFill>
                      <a:prstDash val="solid"/>
                    </a:lnL>
                    <a:lnR w="12179">
                      <a:solidFill>
                        <a:srgbClr val="000000"/>
                      </a:solidFill>
                      <a:prstDash val="solid"/>
                    </a:lnR>
                    <a:lnT w="12192">
                      <a:solidFill>
                        <a:srgbClr val="000000"/>
                      </a:solidFill>
                      <a:prstDash val="solid"/>
                    </a:lnT>
                    <a:lnB w="12179">
                      <a:solidFill>
                        <a:srgbClr val="000000"/>
                      </a:solidFill>
                      <a:prstDash val="solid"/>
                    </a:lnB>
                  </a:tcPr>
                </a:tc>
                <a:tc>
                  <a:txBody>
                    <a:bodyPr/>
                    <a:lstStyle/>
                    <a:p>
                      <a:pPr marL="19685">
                        <a:lnSpc>
                          <a:spcPts val="1355"/>
                        </a:lnSpc>
                      </a:pPr>
                      <a:r>
                        <a:rPr dirty="0" sz="1200">
                          <a:latin typeface="Calibri"/>
                          <a:cs typeface="Calibri"/>
                        </a:rPr>
                        <a:t>MCSA Administrative</a:t>
                      </a:r>
                      <a:r>
                        <a:rPr dirty="0" sz="1200" spc="-55">
                          <a:latin typeface="Calibri"/>
                          <a:cs typeface="Calibri"/>
                        </a:rPr>
                        <a:t> </a:t>
                      </a:r>
                      <a:r>
                        <a:rPr dirty="0" sz="1200" spc="-5">
                          <a:latin typeface="Calibri"/>
                          <a:cs typeface="Calibri"/>
                        </a:rPr>
                        <a:t>Services</a:t>
                      </a: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c>
                  <a:txBody>
                    <a:bodyPr/>
                    <a:lstStyle/>
                    <a:p>
                      <a:pPr algn="ctr">
                        <a:lnSpc>
                          <a:spcPts val="1370"/>
                        </a:lnSpc>
                        <a:tabLst>
                          <a:tab pos="208279" algn="l"/>
                        </a:tabLst>
                      </a:pPr>
                      <a:r>
                        <a:rPr dirty="0" sz="1200">
                          <a:latin typeface="Calibri"/>
                          <a:cs typeface="Calibri"/>
                        </a:rPr>
                        <a:t>$	</a:t>
                      </a:r>
                      <a:r>
                        <a:rPr dirty="0" sz="1200" spc="-5">
                          <a:latin typeface="Calibri"/>
                          <a:cs typeface="Calibri"/>
                        </a:rPr>
                        <a:t>78,465.00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r>
              <a:tr h="198113">
                <a:tc>
                  <a:txBody>
                    <a:bodyPr/>
                    <a:lstStyle/>
                    <a:p>
                      <a:pPr/>
                      <a:endParaRPr sz="1200">
                        <a:latin typeface="Calibri"/>
                        <a:cs typeface="Calibri"/>
                      </a:endParaRPr>
                    </a:p>
                  </a:txBody>
                  <a:tcPr marL="0" marR="0" marB="0" marT="0">
                    <a:lnL w="12192">
                      <a:solidFill>
                        <a:srgbClr val="000000"/>
                      </a:solidFill>
                      <a:prstDash val="solid"/>
                    </a:lnL>
                    <a:lnR w="12179">
                      <a:solidFill>
                        <a:srgbClr val="000000"/>
                      </a:solidFill>
                      <a:prstDash val="solid"/>
                    </a:lnR>
                    <a:lnT w="12179">
                      <a:solidFill>
                        <a:srgbClr val="000000"/>
                      </a:solidFill>
                      <a:prstDash val="solid"/>
                    </a:lnT>
                    <a:lnB w="12192">
                      <a:solidFill>
                        <a:srgbClr val="000000"/>
                      </a:solidFill>
                      <a:prstDash val="solid"/>
                    </a:lnB>
                  </a:tcPr>
                </a:tc>
                <a:tc>
                  <a:txBody>
                    <a:bodyPr/>
                    <a:lstStyle/>
                    <a:p>
                      <a:pPr marL="19685">
                        <a:lnSpc>
                          <a:spcPts val="1355"/>
                        </a:lnSpc>
                      </a:pPr>
                      <a:r>
                        <a:rPr dirty="0" sz="1200">
                          <a:latin typeface="Calibri"/>
                          <a:cs typeface="Calibri"/>
                        </a:rPr>
                        <a:t>NAESP</a:t>
                      </a:r>
                      <a:r>
                        <a:rPr dirty="0" sz="1200" spc="-55">
                          <a:latin typeface="Calibri"/>
                          <a:cs typeface="Calibri"/>
                        </a:rPr>
                        <a:t> </a:t>
                      </a:r>
                      <a:r>
                        <a:rPr dirty="0" sz="1200" spc="-5">
                          <a:latin typeface="Calibri"/>
                          <a:cs typeface="Calibri"/>
                        </a:rPr>
                        <a:t>Business</a:t>
                      </a: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79">
                      <a:solidFill>
                        <a:srgbClr val="000000"/>
                      </a:solidFill>
                      <a:prstDash val="solid"/>
                    </a:lnT>
                    <a:lnB w="12192">
                      <a:solidFill>
                        <a:srgbClr val="000000"/>
                      </a:solidFill>
                      <a:prstDash val="solid"/>
                    </a:lnB>
                  </a:tcPr>
                </a:tc>
                <a:tc>
                  <a:txBody>
                    <a:bodyPr/>
                    <a:lstStyle/>
                    <a:p>
                      <a:pPr algn="ctr">
                        <a:lnSpc>
                          <a:spcPts val="1370"/>
                        </a:lnSpc>
                        <a:tabLst>
                          <a:tab pos="208279" algn="l"/>
                        </a:tabLst>
                      </a:pPr>
                      <a:r>
                        <a:rPr dirty="0" sz="1200">
                          <a:latin typeface="Calibri"/>
                          <a:cs typeface="Calibri"/>
                        </a:rPr>
                        <a:t>$	</a:t>
                      </a:r>
                      <a:r>
                        <a:rPr dirty="0" sz="1200" spc="-5">
                          <a:latin typeface="Calibri"/>
                          <a:cs typeface="Calibri"/>
                        </a:rPr>
                        <a:t>30,000.00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79">
                      <a:solidFill>
                        <a:srgbClr val="000000"/>
                      </a:solidFill>
                      <a:prstDash val="solid"/>
                    </a:lnT>
                    <a:lnB w="12192">
                      <a:solidFill>
                        <a:srgbClr val="000000"/>
                      </a:solidFill>
                      <a:prstDash val="solid"/>
                    </a:lnB>
                  </a:tcPr>
                </a:tc>
              </a:tr>
              <a:tr h="198120">
                <a:tc>
                  <a:txBody>
                    <a:bodyPr/>
                    <a:lstStyle/>
                    <a:p>
                      <a:pPr/>
                      <a:endParaRPr sz="1200">
                        <a:latin typeface="Calibri"/>
                        <a:cs typeface="Calibri"/>
                      </a:endParaRPr>
                    </a:p>
                  </a:txBody>
                  <a:tcPr marL="0" marR="0" marB="0" marT="0">
                    <a:lnL w="12192">
                      <a:solidFill>
                        <a:srgbClr val="000000"/>
                      </a:solidFill>
                      <a:prstDash val="solid"/>
                    </a:lnL>
                    <a:lnR w="12179">
                      <a:solidFill>
                        <a:srgbClr val="000000"/>
                      </a:solidFill>
                      <a:prstDash val="solid"/>
                    </a:lnR>
                    <a:lnT w="12192">
                      <a:solidFill>
                        <a:srgbClr val="000000"/>
                      </a:solidFill>
                      <a:prstDash val="solid"/>
                    </a:lnT>
                    <a:lnB w="12192">
                      <a:solidFill>
                        <a:srgbClr val="000000"/>
                      </a:solidFill>
                      <a:prstDash val="solid"/>
                    </a:lnB>
                  </a:tcPr>
                </a:tc>
                <a:tc>
                  <a:txBody>
                    <a:bodyPr/>
                    <a:lstStyle/>
                    <a:p>
                      <a:pPr marL="19685">
                        <a:lnSpc>
                          <a:spcPts val="1355"/>
                        </a:lnSpc>
                      </a:pPr>
                      <a:r>
                        <a:rPr dirty="0" sz="1200" spc="-5">
                          <a:latin typeface="Calibri"/>
                          <a:cs typeface="Calibri"/>
                        </a:rPr>
                        <a:t>Executive </a:t>
                      </a:r>
                      <a:r>
                        <a:rPr dirty="0" sz="1200">
                          <a:latin typeface="Calibri"/>
                          <a:cs typeface="Calibri"/>
                        </a:rPr>
                        <a:t>Director</a:t>
                      </a:r>
                      <a:r>
                        <a:rPr dirty="0" sz="1200" spc="-40">
                          <a:latin typeface="Calibri"/>
                          <a:cs typeface="Calibri"/>
                        </a:rPr>
                        <a:t> </a:t>
                      </a:r>
                      <a:r>
                        <a:rPr dirty="0" sz="1200">
                          <a:latin typeface="Calibri"/>
                          <a:cs typeface="Calibri"/>
                        </a:rPr>
                        <a:t>Expenses</a:t>
                      </a: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algn="ctr">
                        <a:lnSpc>
                          <a:spcPts val="1370"/>
                        </a:lnSpc>
                        <a:tabLst>
                          <a:tab pos="286385" algn="l"/>
                        </a:tabLst>
                      </a:pPr>
                      <a:r>
                        <a:rPr dirty="0" sz="1200">
                          <a:latin typeface="Calibri"/>
                          <a:cs typeface="Calibri"/>
                        </a:rPr>
                        <a:t>$	</a:t>
                      </a:r>
                      <a:r>
                        <a:rPr dirty="0" sz="1200" spc="-5">
                          <a:latin typeface="Calibri"/>
                          <a:cs typeface="Calibri"/>
                        </a:rPr>
                        <a:t>8,000.00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r>
              <a:tr h="198126">
                <a:tc>
                  <a:txBody>
                    <a:bodyPr/>
                    <a:lstStyle/>
                    <a:p>
                      <a:pPr/>
                      <a:endParaRPr sz="1200">
                        <a:latin typeface="Calibri"/>
                        <a:cs typeface="Calibri"/>
                      </a:endParaRPr>
                    </a:p>
                  </a:txBody>
                  <a:tcPr marL="0" marR="0" marB="0" marT="0">
                    <a:lnL w="12192">
                      <a:solidFill>
                        <a:srgbClr val="000000"/>
                      </a:solidFill>
                      <a:prstDash val="solid"/>
                    </a:lnL>
                    <a:lnR w="12179">
                      <a:solidFill>
                        <a:srgbClr val="000000"/>
                      </a:solidFill>
                      <a:prstDash val="solid"/>
                    </a:lnR>
                    <a:lnT w="12192">
                      <a:solidFill>
                        <a:srgbClr val="000000"/>
                      </a:solidFill>
                      <a:prstDash val="solid"/>
                    </a:lnT>
                    <a:lnB w="12179">
                      <a:solidFill>
                        <a:srgbClr val="000000"/>
                      </a:solidFill>
                      <a:prstDash val="solid"/>
                    </a:lnB>
                  </a:tcPr>
                </a:tc>
                <a:tc>
                  <a:txBody>
                    <a:bodyPr/>
                    <a:lstStyle/>
                    <a:p>
                      <a:pPr marL="19685">
                        <a:lnSpc>
                          <a:spcPts val="1355"/>
                        </a:lnSpc>
                      </a:pPr>
                      <a:r>
                        <a:rPr dirty="0" sz="1200">
                          <a:latin typeface="Calibri"/>
                          <a:cs typeface="Calibri"/>
                        </a:rPr>
                        <a:t>Administrative</a:t>
                      </a:r>
                      <a:r>
                        <a:rPr dirty="0" sz="1200" spc="-85">
                          <a:latin typeface="Calibri"/>
                          <a:cs typeface="Calibri"/>
                        </a:rPr>
                        <a:t> </a:t>
                      </a:r>
                      <a:r>
                        <a:rPr dirty="0" sz="1200">
                          <a:latin typeface="Calibri"/>
                          <a:cs typeface="Calibri"/>
                        </a:rPr>
                        <a:t>Contingency</a:t>
                      </a: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c>
                  <a:txBody>
                    <a:bodyPr/>
                    <a:lstStyle/>
                    <a:p>
                      <a:pPr algn="ctr">
                        <a:lnSpc>
                          <a:spcPts val="1370"/>
                        </a:lnSpc>
                        <a:tabLst>
                          <a:tab pos="208279" algn="l"/>
                        </a:tabLst>
                      </a:pPr>
                      <a:r>
                        <a:rPr dirty="0" sz="1200">
                          <a:latin typeface="Calibri"/>
                          <a:cs typeface="Calibri"/>
                        </a:rPr>
                        <a:t>$	</a:t>
                      </a:r>
                      <a:r>
                        <a:rPr dirty="0" sz="1200" spc="-5">
                          <a:latin typeface="Calibri"/>
                          <a:cs typeface="Calibri"/>
                        </a:rPr>
                        <a:t>12,000.00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r>
              <a:tr h="198113">
                <a:tc>
                  <a:txBody>
                    <a:bodyPr/>
                    <a:lstStyle/>
                    <a:p>
                      <a:pPr/>
                      <a:endParaRPr sz="1200">
                        <a:latin typeface="Calibri"/>
                        <a:cs typeface="Calibri"/>
                      </a:endParaRPr>
                    </a:p>
                  </a:txBody>
                  <a:tcPr marL="0" marR="0" marB="0" marT="0">
                    <a:lnL w="12192">
                      <a:solidFill>
                        <a:srgbClr val="000000"/>
                      </a:solidFill>
                      <a:prstDash val="solid"/>
                    </a:lnL>
                    <a:lnR w="12179">
                      <a:solidFill>
                        <a:srgbClr val="000000"/>
                      </a:solidFill>
                      <a:prstDash val="solid"/>
                    </a:lnR>
                    <a:lnT w="12179">
                      <a:solidFill>
                        <a:srgbClr val="000000"/>
                      </a:solidFill>
                      <a:prstDash val="solid"/>
                    </a:lnT>
                    <a:lnB w="12192">
                      <a:solidFill>
                        <a:srgbClr val="000000"/>
                      </a:solidFill>
                      <a:prstDash val="solid"/>
                    </a:lnB>
                  </a:tcPr>
                </a:tc>
                <a:tc>
                  <a:txBody>
                    <a:bodyPr/>
                    <a:lstStyle/>
                    <a:p>
                      <a:pPr marL="19685">
                        <a:lnSpc>
                          <a:spcPts val="1355"/>
                        </a:lnSpc>
                      </a:pPr>
                      <a:r>
                        <a:rPr dirty="0" sz="1200">
                          <a:latin typeface="Calibri"/>
                          <a:cs typeface="Calibri"/>
                        </a:rPr>
                        <a:t>Administrative</a:t>
                      </a:r>
                      <a:r>
                        <a:rPr dirty="0" sz="1200" spc="-65">
                          <a:latin typeface="Calibri"/>
                          <a:cs typeface="Calibri"/>
                        </a:rPr>
                        <a:t> </a:t>
                      </a:r>
                      <a:r>
                        <a:rPr dirty="0" sz="1200" spc="-5">
                          <a:latin typeface="Calibri"/>
                          <a:cs typeface="Calibri"/>
                        </a:rPr>
                        <a:t>Travel</a:t>
                      </a: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79">
                      <a:solidFill>
                        <a:srgbClr val="000000"/>
                      </a:solidFill>
                      <a:prstDash val="solid"/>
                    </a:lnT>
                    <a:lnB w="12192">
                      <a:solidFill>
                        <a:srgbClr val="000000"/>
                      </a:solidFill>
                      <a:prstDash val="solid"/>
                    </a:lnB>
                  </a:tcPr>
                </a:tc>
                <a:tc>
                  <a:txBody>
                    <a:bodyPr/>
                    <a:lstStyle/>
                    <a:p>
                      <a:pPr algn="ctr">
                        <a:lnSpc>
                          <a:spcPts val="1370"/>
                        </a:lnSpc>
                        <a:tabLst>
                          <a:tab pos="286385" algn="l"/>
                        </a:tabLst>
                      </a:pPr>
                      <a:r>
                        <a:rPr dirty="0" sz="1200">
                          <a:latin typeface="Calibri"/>
                          <a:cs typeface="Calibri"/>
                        </a:rPr>
                        <a:t>$	</a:t>
                      </a:r>
                      <a:r>
                        <a:rPr dirty="0" sz="1200" spc="-5">
                          <a:latin typeface="Calibri"/>
                          <a:cs typeface="Calibri"/>
                        </a:rPr>
                        <a:t>5,000.00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79">
                      <a:solidFill>
                        <a:srgbClr val="000000"/>
                      </a:solidFill>
                      <a:prstDash val="solid"/>
                    </a:lnT>
                    <a:lnB w="12192">
                      <a:solidFill>
                        <a:srgbClr val="000000"/>
                      </a:solidFill>
                      <a:prstDash val="solid"/>
                    </a:lnB>
                  </a:tcPr>
                </a:tc>
              </a:tr>
              <a:tr h="198120">
                <a:tc>
                  <a:txBody>
                    <a:bodyPr/>
                    <a:lstStyle/>
                    <a:p>
                      <a:pPr/>
                      <a:endParaRPr sz="1200">
                        <a:latin typeface="Calibri"/>
                        <a:cs typeface="Calibri"/>
                      </a:endParaRPr>
                    </a:p>
                  </a:txBody>
                  <a:tcPr marL="0" marR="0" marB="0" marT="0">
                    <a:lnL w="12192">
                      <a:solidFill>
                        <a:srgbClr val="000000"/>
                      </a:solidFill>
                      <a:prstDash val="solid"/>
                    </a:lnL>
                    <a:lnR w="12179">
                      <a:solidFill>
                        <a:srgbClr val="000000"/>
                      </a:solidFill>
                      <a:prstDash val="solid"/>
                    </a:lnR>
                    <a:lnT w="12192">
                      <a:solidFill>
                        <a:srgbClr val="000000"/>
                      </a:solidFill>
                      <a:prstDash val="solid"/>
                    </a:lnT>
                    <a:lnB w="12192">
                      <a:solidFill>
                        <a:srgbClr val="000000"/>
                      </a:solidFill>
                      <a:prstDash val="solid"/>
                    </a:lnB>
                  </a:tcPr>
                </a:tc>
                <a:tc>
                  <a:txBody>
                    <a:bodyPr/>
                    <a:lstStyle/>
                    <a:p>
                      <a:pPr marL="19685">
                        <a:lnSpc>
                          <a:spcPts val="1355"/>
                        </a:lnSpc>
                      </a:pPr>
                      <a:r>
                        <a:rPr dirty="0" sz="1200" spc="-5">
                          <a:latin typeface="Calibri"/>
                          <a:cs typeface="Calibri"/>
                        </a:rPr>
                        <a:t>Executive</a:t>
                      </a:r>
                      <a:r>
                        <a:rPr dirty="0" sz="1200" spc="-50">
                          <a:latin typeface="Calibri"/>
                          <a:cs typeface="Calibri"/>
                        </a:rPr>
                        <a:t> </a:t>
                      </a:r>
                      <a:r>
                        <a:rPr dirty="0" sz="1200">
                          <a:latin typeface="Calibri"/>
                          <a:cs typeface="Calibri"/>
                        </a:rPr>
                        <a:t>Committee</a:t>
                      </a: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algn="ctr">
                        <a:lnSpc>
                          <a:spcPts val="1370"/>
                        </a:lnSpc>
                        <a:tabLst>
                          <a:tab pos="286385" algn="l"/>
                        </a:tabLst>
                      </a:pPr>
                      <a:r>
                        <a:rPr dirty="0" sz="1200">
                          <a:latin typeface="Calibri"/>
                          <a:cs typeface="Calibri"/>
                        </a:rPr>
                        <a:t>$	</a:t>
                      </a:r>
                      <a:r>
                        <a:rPr dirty="0" sz="1200" spc="-5">
                          <a:latin typeface="Calibri"/>
                          <a:cs typeface="Calibri"/>
                        </a:rPr>
                        <a:t>1,500.00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r>
              <a:tr h="198126">
                <a:tc>
                  <a:txBody>
                    <a:bodyPr/>
                    <a:lstStyle/>
                    <a:p>
                      <a:pPr/>
                      <a:endParaRPr sz="1200">
                        <a:latin typeface="Calibri"/>
                        <a:cs typeface="Calibri"/>
                      </a:endParaRPr>
                    </a:p>
                  </a:txBody>
                  <a:tcPr marL="0" marR="0" marB="0" marT="0">
                    <a:lnL w="12192">
                      <a:solidFill>
                        <a:srgbClr val="000000"/>
                      </a:solidFill>
                      <a:prstDash val="solid"/>
                    </a:lnL>
                    <a:lnR w="12179">
                      <a:solidFill>
                        <a:srgbClr val="000000"/>
                      </a:solidFill>
                      <a:prstDash val="solid"/>
                    </a:lnR>
                    <a:lnT w="12192">
                      <a:solidFill>
                        <a:srgbClr val="000000"/>
                      </a:solidFill>
                      <a:prstDash val="solid"/>
                    </a:lnT>
                    <a:lnB w="12179">
                      <a:solidFill>
                        <a:srgbClr val="000000"/>
                      </a:solidFill>
                      <a:prstDash val="solid"/>
                    </a:lnB>
                  </a:tcPr>
                </a:tc>
                <a:tc>
                  <a:txBody>
                    <a:bodyPr/>
                    <a:lstStyle/>
                    <a:p>
                      <a:pPr marL="19685">
                        <a:lnSpc>
                          <a:spcPts val="1355"/>
                        </a:lnSpc>
                      </a:pPr>
                      <a:r>
                        <a:rPr dirty="0" sz="1200" spc="-5">
                          <a:latin typeface="Calibri"/>
                          <a:cs typeface="Calibri"/>
                        </a:rPr>
                        <a:t>Legislative</a:t>
                      </a:r>
                      <a:r>
                        <a:rPr dirty="0" sz="1200" spc="-50">
                          <a:latin typeface="Calibri"/>
                          <a:cs typeface="Calibri"/>
                        </a:rPr>
                        <a:t> </a:t>
                      </a:r>
                      <a:r>
                        <a:rPr dirty="0" sz="1200">
                          <a:latin typeface="Calibri"/>
                          <a:cs typeface="Calibri"/>
                        </a:rPr>
                        <a:t>Committee</a:t>
                      </a: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c>
                  <a:txBody>
                    <a:bodyPr/>
                    <a:lstStyle/>
                    <a:p>
                      <a:pPr algn="ctr">
                        <a:lnSpc>
                          <a:spcPts val="1370"/>
                        </a:lnSpc>
                        <a:tabLst>
                          <a:tab pos="401955" algn="l"/>
                        </a:tabLst>
                      </a:pPr>
                      <a:r>
                        <a:rPr dirty="0" sz="1200">
                          <a:latin typeface="Calibri"/>
                          <a:cs typeface="Calibri"/>
                        </a:rPr>
                        <a:t>$	</a:t>
                      </a:r>
                      <a:r>
                        <a:rPr dirty="0" sz="1200" spc="-5">
                          <a:latin typeface="Calibri"/>
                          <a:cs typeface="Calibri"/>
                        </a:rPr>
                        <a:t>500.00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r>
              <a:tr h="198113">
                <a:tc>
                  <a:txBody>
                    <a:bodyPr/>
                    <a:lstStyle/>
                    <a:p>
                      <a:pPr/>
                      <a:endParaRPr sz="1200">
                        <a:latin typeface="Calibri"/>
                        <a:cs typeface="Calibri"/>
                      </a:endParaRPr>
                    </a:p>
                  </a:txBody>
                  <a:tcPr marL="0" marR="0" marB="0" marT="0">
                    <a:lnL w="12192">
                      <a:solidFill>
                        <a:srgbClr val="000000"/>
                      </a:solidFill>
                      <a:prstDash val="solid"/>
                    </a:lnL>
                    <a:lnR w="12179">
                      <a:solidFill>
                        <a:srgbClr val="000000"/>
                      </a:solidFill>
                      <a:prstDash val="solid"/>
                    </a:lnR>
                    <a:lnT w="12179">
                      <a:solidFill>
                        <a:srgbClr val="000000"/>
                      </a:solidFill>
                      <a:prstDash val="solid"/>
                    </a:lnT>
                    <a:lnB w="12192">
                      <a:solidFill>
                        <a:srgbClr val="000000"/>
                      </a:solidFill>
                      <a:prstDash val="solid"/>
                    </a:lnB>
                  </a:tcPr>
                </a:tc>
                <a:tc>
                  <a:txBody>
                    <a:bodyPr/>
                    <a:lstStyle/>
                    <a:p>
                      <a:pPr marL="19685">
                        <a:lnSpc>
                          <a:spcPts val="1355"/>
                        </a:lnSpc>
                      </a:pPr>
                      <a:r>
                        <a:rPr dirty="0" sz="1200">
                          <a:latin typeface="Calibri"/>
                          <a:cs typeface="Calibri"/>
                        </a:rPr>
                        <a:t>Public Relations</a:t>
                      </a:r>
                      <a:r>
                        <a:rPr dirty="0" sz="1200" spc="-80">
                          <a:latin typeface="Calibri"/>
                          <a:cs typeface="Calibri"/>
                        </a:rPr>
                        <a:t> </a:t>
                      </a:r>
                      <a:r>
                        <a:rPr dirty="0" sz="1200">
                          <a:latin typeface="Calibri"/>
                          <a:cs typeface="Calibri"/>
                        </a:rPr>
                        <a:t>Committee</a:t>
                      </a: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79">
                      <a:solidFill>
                        <a:srgbClr val="000000"/>
                      </a:solidFill>
                      <a:prstDash val="solid"/>
                    </a:lnT>
                    <a:lnB w="12192">
                      <a:solidFill>
                        <a:srgbClr val="000000"/>
                      </a:solidFill>
                      <a:prstDash val="solid"/>
                    </a:lnB>
                  </a:tcPr>
                </a:tc>
                <a:tc>
                  <a:txBody>
                    <a:bodyPr/>
                    <a:lstStyle/>
                    <a:p>
                      <a:pPr algn="ctr">
                        <a:lnSpc>
                          <a:spcPts val="1370"/>
                        </a:lnSpc>
                        <a:tabLst>
                          <a:tab pos="286385" algn="l"/>
                        </a:tabLst>
                      </a:pPr>
                      <a:r>
                        <a:rPr dirty="0" sz="1200">
                          <a:latin typeface="Calibri"/>
                          <a:cs typeface="Calibri"/>
                        </a:rPr>
                        <a:t>$	</a:t>
                      </a:r>
                      <a:r>
                        <a:rPr dirty="0" sz="1200" spc="-5">
                          <a:latin typeface="Calibri"/>
                          <a:cs typeface="Calibri"/>
                        </a:rPr>
                        <a:t>1,400.00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79">
                      <a:solidFill>
                        <a:srgbClr val="000000"/>
                      </a:solidFill>
                      <a:prstDash val="solid"/>
                    </a:lnT>
                    <a:lnB w="12192">
                      <a:solidFill>
                        <a:srgbClr val="000000"/>
                      </a:solidFill>
                      <a:prstDash val="solid"/>
                    </a:lnB>
                  </a:tcPr>
                </a:tc>
              </a:tr>
              <a:tr h="198120">
                <a:tc>
                  <a:txBody>
                    <a:bodyPr/>
                    <a:lstStyle/>
                    <a:p>
                      <a:pPr/>
                      <a:endParaRPr sz="1200">
                        <a:latin typeface="Calibri"/>
                        <a:cs typeface="Calibri"/>
                      </a:endParaRPr>
                    </a:p>
                  </a:txBody>
                  <a:tcPr marL="0" marR="0" marB="0" marT="0">
                    <a:lnL w="12192">
                      <a:solidFill>
                        <a:srgbClr val="000000"/>
                      </a:solidFill>
                      <a:prstDash val="solid"/>
                    </a:lnL>
                    <a:lnR w="12179">
                      <a:solidFill>
                        <a:srgbClr val="000000"/>
                      </a:solidFill>
                      <a:prstDash val="solid"/>
                    </a:lnR>
                    <a:lnT w="12192">
                      <a:solidFill>
                        <a:srgbClr val="000000"/>
                      </a:solidFill>
                      <a:prstDash val="solid"/>
                    </a:lnT>
                    <a:lnB w="12192">
                      <a:solidFill>
                        <a:srgbClr val="000000"/>
                      </a:solidFill>
                      <a:prstDash val="solid"/>
                    </a:lnB>
                  </a:tcPr>
                </a:tc>
                <a:tc>
                  <a:txBody>
                    <a:bodyPr/>
                    <a:lstStyle/>
                    <a:p>
                      <a:pPr marL="19685">
                        <a:lnSpc>
                          <a:spcPts val="1355"/>
                        </a:lnSpc>
                      </a:pPr>
                      <a:r>
                        <a:rPr dirty="0" sz="1200" spc="-5">
                          <a:latin typeface="Calibri"/>
                          <a:cs typeface="Calibri"/>
                        </a:rPr>
                        <a:t>Legal</a:t>
                      </a:r>
                      <a:r>
                        <a:rPr dirty="0" sz="1200" spc="-40">
                          <a:latin typeface="Calibri"/>
                          <a:cs typeface="Calibri"/>
                        </a:rPr>
                        <a:t> </a:t>
                      </a:r>
                      <a:r>
                        <a:rPr dirty="0" sz="1200" spc="-5">
                          <a:latin typeface="Calibri"/>
                          <a:cs typeface="Calibri"/>
                        </a:rPr>
                        <a:t>Assistance</a:t>
                      </a: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algn="ctr">
                        <a:lnSpc>
                          <a:spcPts val="1370"/>
                        </a:lnSpc>
                        <a:tabLst>
                          <a:tab pos="286385" algn="l"/>
                        </a:tabLst>
                      </a:pPr>
                      <a:r>
                        <a:rPr dirty="0" sz="1200">
                          <a:latin typeface="Calibri"/>
                          <a:cs typeface="Calibri"/>
                        </a:rPr>
                        <a:t>$	</a:t>
                      </a:r>
                      <a:r>
                        <a:rPr dirty="0" sz="1200" spc="-5">
                          <a:latin typeface="Calibri"/>
                          <a:cs typeface="Calibri"/>
                        </a:rPr>
                        <a:t>3,000.00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r>
              <a:tr h="198126">
                <a:tc>
                  <a:txBody>
                    <a:bodyPr/>
                    <a:lstStyle/>
                    <a:p>
                      <a:pPr/>
                      <a:endParaRPr sz="1200">
                        <a:latin typeface="Calibri"/>
                        <a:cs typeface="Calibri"/>
                      </a:endParaRPr>
                    </a:p>
                  </a:txBody>
                  <a:tcPr marL="0" marR="0" marB="0" marT="0">
                    <a:lnL w="12192">
                      <a:solidFill>
                        <a:srgbClr val="000000"/>
                      </a:solidFill>
                      <a:prstDash val="solid"/>
                    </a:lnL>
                    <a:lnR w="12179">
                      <a:solidFill>
                        <a:srgbClr val="000000"/>
                      </a:solidFill>
                      <a:prstDash val="solid"/>
                    </a:lnR>
                    <a:lnT w="12192">
                      <a:solidFill>
                        <a:srgbClr val="000000"/>
                      </a:solidFill>
                      <a:prstDash val="solid"/>
                    </a:lnT>
                    <a:lnB w="12179">
                      <a:solidFill>
                        <a:srgbClr val="000000"/>
                      </a:solidFill>
                      <a:prstDash val="solid"/>
                    </a:lnB>
                  </a:tcPr>
                </a:tc>
                <a:tc>
                  <a:txBody>
                    <a:bodyPr/>
                    <a:lstStyle/>
                    <a:p>
                      <a:pPr marL="19685">
                        <a:lnSpc>
                          <a:spcPts val="1355"/>
                        </a:lnSpc>
                      </a:pPr>
                      <a:r>
                        <a:rPr dirty="0" sz="1200">
                          <a:latin typeface="Calibri"/>
                          <a:cs typeface="Calibri"/>
                        </a:rPr>
                        <a:t>School Administration</a:t>
                      </a:r>
                      <a:r>
                        <a:rPr dirty="0" sz="1200" spc="-35">
                          <a:latin typeface="Calibri"/>
                          <a:cs typeface="Calibri"/>
                        </a:rPr>
                        <a:t> </a:t>
                      </a:r>
                      <a:r>
                        <a:rPr dirty="0" sz="1200" spc="-5">
                          <a:latin typeface="Calibri"/>
                          <a:cs typeface="Calibri"/>
                        </a:rPr>
                        <a:t>Coalition</a:t>
                      </a: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c>
                  <a:txBody>
                    <a:bodyPr/>
                    <a:lstStyle/>
                    <a:p>
                      <a:pPr algn="ctr">
                        <a:lnSpc>
                          <a:spcPts val="1370"/>
                        </a:lnSpc>
                        <a:tabLst>
                          <a:tab pos="208279" algn="l"/>
                        </a:tabLst>
                      </a:pPr>
                      <a:r>
                        <a:rPr dirty="0" sz="1200">
                          <a:latin typeface="Calibri"/>
                          <a:cs typeface="Calibri"/>
                        </a:rPr>
                        <a:t>$	</a:t>
                      </a:r>
                      <a:r>
                        <a:rPr dirty="0" sz="1200" spc="-5">
                          <a:latin typeface="Calibri"/>
                          <a:cs typeface="Calibri"/>
                        </a:rPr>
                        <a:t>17,000.00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r>
              <a:tr h="198113">
                <a:tc>
                  <a:txBody>
                    <a:bodyPr/>
                    <a:lstStyle/>
                    <a:p>
                      <a:pPr/>
                      <a:endParaRPr sz="1200">
                        <a:latin typeface="Calibri"/>
                        <a:cs typeface="Calibri"/>
                      </a:endParaRPr>
                    </a:p>
                  </a:txBody>
                  <a:tcPr marL="0" marR="0" marB="0" marT="0">
                    <a:lnL w="12192">
                      <a:solidFill>
                        <a:srgbClr val="000000"/>
                      </a:solidFill>
                      <a:prstDash val="solid"/>
                    </a:lnL>
                    <a:lnR w="12179">
                      <a:solidFill>
                        <a:srgbClr val="000000"/>
                      </a:solidFill>
                      <a:prstDash val="solid"/>
                    </a:lnR>
                    <a:lnT w="12179">
                      <a:solidFill>
                        <a:srgbClr val="000000"/>
                      </a:solidFill>
                      <a:prstDash val="solid"/>
                    </a:lnT>
                    <a:lnB w="12192">
                      <a:solidFill>
                        <a:srgbClr val="000000"/>
                      </a:solidFill>
                      <a:prstDash val="solid"/>
                    </a:lnB>
                  </a:tcPr>
                </a:tc>
                <a:tc>
                  <a:txBody>
                    <a:bodyPr/>
                    <a:lstStyle/>
                    <a:p>
                      <a:pPr marL="19685">
                        <a:lnSpc>
                          <a:spcPts val="1355"/>
                        </a:lnSpc>
                      </a:pPr>
                      <a:r>
                        <a:rPr dirty="0" sz="1200">
                          <a:latin typeface="Calibri"/>
                          <a:cs typeface="Calibri"/>
                        </a:rPr>
                        <a:t>MO Education</a:t>
                      </a:r>
                      <a:r>
                        <a:rPr dirty="0" sz="1200" spc="-60">
                          <a:latin typeface="Calibri"/>
                          <a:cs typeface="Calibri"/>
                        </a:rPr>
                        <a:t> </a:t>
                      </a:r>
                      <a:r>
                        <a:rPr dirty="0" sz="1200">
                          <a:latin typeface="Calibri"/>
                          <a:cs typeface="Calibri"/>
                        </a:rPr>
                        <a:t>Roundtable</a:t>
                      </a: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79">
                      <a:solidFill>
                        <a:srgbClr val="000000"/>
                      </a:solidFill>
                      <a:prstDash val="solid"/>
                    </a:lnT>
                    <a:lnB w="12192">
                      <a:solidFill>
                        <a:srgbClr val="000000"/>
                      </a:solidFill>
                      <a:prstDash val="solid"/>
                    </a:lnB>
                  </a:tcPr>
                </a:tc>
                <a:tc>
                  <a:txBody>
                    <a:bodyPr/>
                    <a:lstStyle/>
                    <a:p>
                      <a:pPr algn="ctr">
                        <a:lnSpc>
                          <a:spcPts val="1370"/>
                        </a:lnSpc>
                        <a:tabLst>
                          <a:tab pos="286385" algn="l"/>
                        </a:tabLst>
                      </a:pPr>
                      <a:r>
                        <a:rPr dirty="0" sz="1200">
                          <a:latin typeface="Calibri"/>
                          <a:cs typeface="Calibri"/>
                        </a:rPr>
                        <a:t>$	</a:t>
                      </a:r>
                      <a:r>
                        <a:rPr dirty="0" sz="1200" spc="-5">
                          <a:latin typeface="Calibri"/>
                          <a:cs typeface="Calibri"/>
                        </a:rPr>
                        <a:t>1,000.00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79">
                      <a:solidFill>
                        <a:srgbClr val="000000"/>
                      </a:solidFill>
                      <a:prstDash val="solid"/>
                    </a:lnT>
                    <a:lnB w="12192">
                      <a:solidFill>
                        <a:srgbClr val="000000"/>
                      </a:solidFill>
                      <a:prstDash val="solid"/>
                    </a:lnB>
                  </a:tcPr>
                </a:tc>
              </a:tr>
              <a:tr h="198119">
                <a:tc>
                  <a:txBody>
                    <a:bodyPr/>
                    <a:lstStyle/>
                    <a:p>
                      <a:pPr/>
                      <a:endParaRPr sz="1200">
                        <a:latin typeface="Calibri"/>
                        <a:cs typeface="Calibri"/>
                      </a:endParaRPr>
                    </a:p>
                  </a:txBody>
                  <a:tcPr marL="0" marR="0" marB="0" marT="0">
                    <a:lnL w="12192">
                      <a:solidFill>
                        <a:srgbClr val="000000"/>
                      </a:solidFill>
                      <a:prstDash val="solid"/>
                    </a:lnL>
                    <a:lnR w="12179">
                      <a:solidFill>
                        <a:srgbClr val="000000"/>
                      </a:solidFill>
                      <a:prstDash val="solid"/>
                    </a:lnR>
                    <a:lnT w="12192">
                      <a:solidFill>
                        <a:srgbClr val="000000"/>
                      </a:solidFill>
                      <a:prstDash val="solid"/>
                    </a:lnT>
                    <a:lnB w="12192">
                      <a:solidFill>
                        <a:srgbClr val="000000"/>
                      </a:solidFill>
                      <a:prstDash val="solid"/>
                    </a:lnB>
                  </a:tcPr>
                </a:tc>
                <a:tc>
                  <a:txBody>
                    <a:bodyPr/>
                    <a:lstStyle/>
                    <a:p>
                      <a:pPr marL="19685">
                        <a:lnSpc>
                          <a:spcPts val="1355"/>
                        </a:lnSpc>
                      </a:pPr>
                      <a:r>
                        <a:rPr dirty="0" sz="1200">
                          <a:latin typeface="Calibri"/>
                          <a:cs typeface="Calibri"/>
                        </a:rPr>
                        <a:t>Audit</a:t>
                      </a: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algn="ctr">
                        <a:lnSpc>
                          <a:spcPts val="1370"/>
                        </a:lnSpc>
                        <a:tabLst>
                          <a:tab pos="286385" algn="l"/>
                        </a:tabLst>
                      </a:pPr>
                      <a:r>
                        <a:rPr dirty="0" sz="1200">
                          <a:latin typeface="Calibri"/>
                          <a:cs typeface="Calibri"/>
                        </a:rPr>
                        <a:t>$	</a:t>
                      </a:r>
                      <a:r>
                        <a:rPr dirty="0" sz="1200" spc="-5">
                          <a:latin typeface="Calibri"/>
                          <a:cs typeface="Calibri"/>
                        </a:rPr>
                        <a:t>6,600.00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r>
              <a:tr h="198126">
                <a:tc>
                  <a:txBody>
                    <a:bodyPr/>
                    <a:lstStyle/>
                    <a:p>
                      <a:pPr/>
                      <a:endParaRPr sz="1200">
                        <a:latin typeface="Calibri"/>
                        <a:cs typeface="Calibri"/>
                      </a:endParaRPr>
                    </a:p>
                  </a:txBody>
                  <a:tcPr marL="0" marR="0" marB="0" marT="0">
                    <a:lnL w="12192">
                      <a:solidFill>
                        <a:srgbClr val="000000"/>
                      </a:solidFill>
                      <a:prstDash val="solid"/>
                    </a:lnL>
                    <a:lnR w="12179">
                      <a:solidFill>
                        <a:srgbClr val="000000"/>
                      </a:solidFill>
                      <a:prstDash val="solid"/>
                    </a:lnR>
                    <a:lnT w="12192">
                      <a:solidFill>
                        <a:srgbClr val="000000"/>
                      </a:solidFill>
                      <a:prstDash val="solid"/>
                    </a:lnT>
                    <a:lnB w="12179">
                      <a:solidFill>
                        <a:srgbClr val="000000"/>
                      </a:solidFill>
                      <a:prstDash val="solid"/>
                    </a:lnB>
                  </a:tcPr>
                </a:tc>
                <a:tc>
                  <a:txBody>
                    <a:bodyPr/>
                    <a:lstStyle/>
                    <a:p>
                      <a:pPr marL="19685">
                        <a:lnSpc>
                          <a:spcPts val="1355"/>
                        </a:lnSpc>
                      </a:pPr>
                      <a:r>
                        <a:rPr dirty="0" sz="1200">
                          <a:latin typeface="Calibri"/>
                          <a:cs typeface="Calibri"/>
                        </a:rPr>
                        <a:t>Bank</a:t>
                      </a:r>
                      <a:r>
                        <a:rPr dirty="0" sz="1200" spc="-105">
                          <a:latin typeface="Calibri"/>
                          <a:cs typeface="Calibri"/>
                        </a:rPr>
                        <a:t> </a:t>
                      </a:r>
                      <a:r>
                        <a:rPr dirty="0" sz="1200">
                          <a:latin typeface="Calibri"/>
                          <a:cs typeface="Calibri"/>
                        </a:rPr>
                        <a:t>Fees</a:t>
                      </a: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c>
                  <a:txBody>
                    <a:bodyPr/>
                    <a:lstStyle/>
                    <a:p>
                      <a:pPr algn="ctr">
                        <a:lnSpc>
                          <a:spcPts val="1370"/>
                        </a:lnSpc>
                        <a:tabLst>
                          <a:tab pos="208279" algn="l"/>
                        </a:tabLst>
                      </a:pPr>
                      <a:r>
                        <a:rPr dirty="0" sz="1200">
                          <a:latin typeface="Calibri"/>
                          <a:cs typeface="Calibri"/>
                        </a:rPr>
                        <a:t>$	</a:t>
                      </a:r>
                      <a:r>
                        <a:rPr dirty="0" sz="1200" spc="-5">
                          <a:latin typeface="Calibri"/>
                          <a:cs typeface="Calibri"/>
                        </a:rPr>
                        <a:t>14,000.00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r>
              <a:tr h="198113">
                <a:tc>
                  <a:txBody>
                    <a:bodyPr/>
                    <a:lstStyle/>
                    <a:p>
                      <a:pPr/>
                      <a:endParaRPr sz="1200">
                        <a:latin typeface="Calibri"/>
                        <a:cs typeface="Calibri"/>
                      </a:endParaRPr>
                    </a:p>
                  </a:txBody>
                  <a:tcPr marL="0" marR="0" marB="0" marT="0">
                    <a:lnL w="12192">
                      <a:solidFill>
                        <a:srgbClr val="000000"/>
                      </a:solidFill>
                      <a:prstDash val="solid"/>
                    </a:lnL>
                    <a:lnR w="12179">
                      <a:solidFill>
                        <a:srgbClr val="000000"/>
                      </a:solidFill>
                      <a:prstDash val="solid"/>
                    </a:lnR>
                    <a:lnT w="12179">
                      <a:solidFill>
                        <a:srgbClr val="000000"/>
                      </a:solidFill>
                      <a:prstDash val="solid"/>
                    </a:lnT>
                    <a:lnB w="12192">
                      <a:solidFill>
                        <a:srgbClr val="000000"/>
                      </a:solidFill>
                      <a:prstDash val="solid"/>
                    </a:lnB>
                  </a:tcPr>
                </a:tc>
                <a:tc>
                  <a:txBody>
                    <a:bodyPr/>
                    <a:lstStyle/>
                    <a:p>
                      <a:pPr marL="19685">
                        <a:lnSpc>
                          <a:spcPts val="1355"/>
                        </a:lnSpc>
                      </a:pPr>
                      <a:r>
                        <a:rPr dirty="0" sz="1200">
                          <a:latin typeface="Calibri"/>
                          <a:cs typeface="Calibri"/>
                        </a:rPr>
                        <a:t>Capital Outlay</a:t>
                      </a:r>
                      <a:r>
                        <a:rPr dirty="0" sz="1200" spc="-80">
                          <a:latin typeface="Calibri"/>
                          <a:cs typeface="Calibri"/>
                        </a:rPr>
                        <a:t> </a:t>
                      </a:r>
                      <a:r>
                        <a:rPr dirty="0" sz="1200">
                          <a:latin typeface="Calibri"/>
                          <a:cs typeface="Calibri"/>
                        </a:rPr>
                        <a:t>Contingency</a:t>
                      </a: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79">
                      <a:solidFill>
                        <a:srgbClr val="000000"/>
                      </a:solidFill>
                      <a:prstDash val="solid"/>
                    </a:lnT>
                    <a:lnB w="12192">
                      <a:solidFill>
                        <a:srgbClr val="000000"/>
                      </a:solidFill>
                      <a:prstDash val="solid"/>
                    </a:lnB>
                  </a:tcPr>
                </a:tc>
                <a:tc>
                  <a:txBody>
                    <a:bodyPr/>
                    <a:lstStyle/>
                    <a:p>
                      <a:pPr algn="ctr">
                        <a:lnSpc>
                          <a:spcPts val="1370"/>
                        </a:lnSpc>
                        <a:tabLst>
                          <a:tab pos="286385" algn="l"/>
                        </a:tabLst>
                      </a:pPr>
                      <a:r>
                        <a:rPr dirty="0" sz="1200">
                          <a:latin typeface="Calibri"/>
                          <a:cs typeface="Calibri"/>
                        </a:rPr>
                        <a:t>$	</a:t>
                      </a:r>
                      <a:r>
                        <a:rPr dirty="0" sz="1200" spc="-5">
                          <a:latin typeface="Calibri"/>
                          <a:cs typeface="Calibri"/>
                        </a:rPr>
                        <a:t>5,000.00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79">
                      <a:solidFill>
                        <a:srgbClr val="000000"/>
                      </a:solidFill>
                      <a:prstDash val="solid"/>
                    </a:lnT>
                    <a:lnB w="12192">
                      <a:solidFill>
                        <a:srgbClr val="000000"/>
                      </a:solidFill>
                      <a:prstDash val="solid"/>
                    </a:lnB>
                  </a:tcPr>
                </a:tc>
              </a:tr>
              <a:tr h="198119">
                <a:tc>
                  <a:txBody>
                    <a:bodyPr/>
                    <a:lstStyle/>
                    <a:p>
                      <a:pPr/>
                      <a:endParaRPr sz="1200">
                        <a:latin typeface="Calibri"/>
                        <a:cs typeface="Calibri"/>
                      </a:endParaRPr>
                    </a:p>
                  </a:txBody>
                  <a:tcPr marL="0" marR="0" marB="0" marT="0">
                    <a:lnL w="12192">
                      <a:solidFill>
                        <a:srgbClr val="000000"/>
                      </a:solidFill>
                      <a:prstDash val="solid"/>
                    </a:lnL>
                    <a:lnR w="12179">
                      <a:solidFill>
                        <a:srgbClr val="000000"/>
                      </a:solidFill>
                      <a:prstDash val="solid"/>
                    </a:lnR>
                    <a:lnT w="12192">
                      <a:solidFill>
                        <a:srgbClr val="000000"/>
                      </a:solidFill>
                      <a:prstDash val="solid"/>
                    </a:lnT>
                    <a:lnB w="12192">
                      <a:solidFill>
                        <a:srgbClr val="000000"/>
                      </a:solidFill>
                      <a:prstDash val="solid"/>
                    </a:lnB>
                  </a:tcPr>
                </a:tc>
                <a:tc>
                  <a:txBody>
                    <a:bodyPr/>
                    <a:lstStyle/>
                    <a:p>
                      <a:pPr marL="19685">
                        <a:lnSpc>
                          <a:spcPts val="1355"/>
                        </a:lnSpc>
                      </a:pPr>
                      <a:r>
                        <a:rPr dirty="0" sz="1200">
                          <a:latin typeface="Calibri"/>
                          <a:cs typeface="Calibri"/>
                        </a:rPr>
                        <a:t>Insurance - </a:t>
                      </a:r>
                      <a:r>
                        <a:rPr dirty="0" sz="1200" spc="-5">
                          <a:latin typeface="Calibri"/>
                          <a:cs typeface="Calibri"/>
                        </a:rPr>
                        <a:t>Officers'</a:t>
                      </a:r>
                      <a:r>
                        <a:rPr dirty="0" sz="1200" spc="-45">
                          <a:latin typeface="Calibri"/>
                          <a:cs typeface="Calibri"/>
                        </a:rPr>
                        <a:t> </a:t>
                      </a:r>
                      <a:r>
                        <a:rPr dirty="0" sz="1200">
                          <a:latin typeface="Calibri"/>
                          <a:cs typeface="Calibri"/>
                        </a:rPr>
                        <a:t>Liability</a:t>
                      </a: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algn="ctr">
                        <a:lnSpc>
                          <a:spcPts val="1370"/>
                        </a:lnSpc>
                        <a:tabLst>
                          <a:tab pos="286385" algn="l"/>
                        </a:tabLst>
                      </a:pPr>
                      <a:r>
                        <a:rPr dirty="0" sz="1200">
                          <a:latin typeface="Calibri"/>
                          <a:cs typeface="Calibri"/>
                        </a:rPr>
                        <a:t>$	</a:t>
                      </a:r>
                      <a:r>
                        <a:rPr dirty="0" sz="1200" spc="-5">
                          <a:latin typeface="Calibri"/>
                          <a:cs typeface="Calibri"/>
                        </a:rPr>
                        <a:t>1,500.00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r>
              <a:tr h="198126">
                <a:tc>
                  <a:txBody>
                    <a:bodyPr/>
                    <a:lstStyle/>
                    <a:p>
                      <a:pPr/>
                      <a:endParaRPr sz="1200">
                        <a:latin typeface="Calibri"/>
                        <a:cs typeface="Calibri"/>
                      </a:endParaRPr>
                    </a:p>
                  </a:txBody>
                  <a:tcPr marL="0" marR="0" marB="0" marT="0">
                    <a:lnL w="12192">
                      <a:solidFill>
                        <a:srgbClr val="000000"/>
                      </a:solidFill>
                      <a:prstDash val="solid"/>
                    </a:lnL>
                    <a:lnR w="12179">
                      <a:solidFill>
                        <a:srgbClr val="000000"/>
                      </a:solidFill>
                      <a:prstDash val="solid"/>
                    </a:lnR>
                    <a:lnT w="12192">
                      <a:solidFill>
                        <a:srgbClr val="000000"/>
                      </a:solidFill>
                      <a:prstDash val="solid"/>
                    </a:lnT>
                    <a:lnB w="12179">
                      <a:solidFill>
                        <a:srgbClr val="000000"/>
                      </a:solidFill>
                      <a:prstDash val="solid"/>
                    </a:lnB>
                  </a:tcPr>
                </a:tc>
                <a:tc>
                  <a:txBody>
                    <a:bodyPr/>
                    <a:lstStyle/>
                    <a:p>
                      <a:pPr marL="19685">
                        <a:lnSpc>
                          <a:spcPts val="1355"/>
                        </a:lnSpc>
                      </a:pPr>
                      <a:r>
                        <a:rPr dirty="0" sz="1200">
                          <a:latin typeface="Calibri"/>
                          <a:cs typeface="Calibri"/>
                        </a:rPr>
                        <a:t>Miscellaneous</a:t>
                      </a: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c>
                  <a:txBody>
                    <a:bodyPr/>
                    <a:lstStyle/>
                    <a:p>
                      <a:pPr algn="ctr">
                        <a:lnSpc>
                          <a:spcPts val="1370"/>
                        </a:lnSpc>
                        <a:tabLst>
                          <a:tab pos="286385" algn="l"/>
                        </a:tabLst>
                      </a:pPr>
                      <a:r>
                        <a:rPr dirty="0" sz="1200">
                          <a:latin typeface="Calibri"/>
                          <a:cs typeface="Calibri"/>
                        </a:rPr>
                        <a:t>$	</a:t>
                      </a:r>
                      <a:r>
                        <a:rPr dirty="0" sz="1200" spc="-5">
                          <a:latin typeface="Calibri"/>
                          <a:cs typeface="Calibri"/>
                        </a:rPr>
                        <a:t>2,000.00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r>
              <a:tr h="198113">
                <a:tc>
                  <a:txBody>
                    <a:bodyPr/>
                    <a:lstStyle/>
                    <a:p>
                      <a:pPr/>
                      <a:endParaRPr sz="1200">
                        <a:latin typeface="Calibri"/>
                        <a:cs typeface="Calibri"/>
                      </a:endParaRPr>
                    </a:p>
                  </a:txBody>
                  <a:tcPr marL="0" marR="0" marB="0" marT="0">
                    <a:lnL w="12192">
                      <a:solidFill>
                        <a:srgbClr val="000000"/>
                      </a:solidFill>
                      <a:prstDash val="solid"/>
                    </a:lnL>
                    <a:lnR w="12179">
                      <a:solidFill>
                        <a:srgbClr val="000000"/>
                      </a:solidFill>
                      <a:prstDash val="solid"/>
                    </a:lnR>
                    <a:lnT w="12179">
                      <a:solidFill>
                        <a:srgbClr val="000000"/>
                      </a:solidFill>
                      <a:prstDash val="solid"/>
                    </a:lnT>
                    <a:lnB w="12191">
                      <a:solidFill>
                        <a:srgbClr val="000000"/>
                      </a:solidFill>
                      <a:prstDash val="solid"/>
                    </a:lnB>
                  </a:tcPr>
                </a:tc>
                <a:tc>
                  <a:txBody>
                    <a:bodyPr/>
                    <a:lstStyle/>
                    <a:p>
                      <a:pPr marL="19685">
                        <a:lnSpc>
                          <a:spcPts val="1355"/>
                        </a:lnSpc>
                      </a:pPr>
                      <a:r>
                        <a:rPr dirty="0" sz="1200">
                          <a:latin typeface="Calibri"/>
                          <a:cs typeface="Calibri"/>
                        </a:rPr>
                        <a:t>Postage/Printing</a:t>
                      </a: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79">
                      <a:solidFill>
                        <a:srgbClr val="000000"/>
                      </a:solidFill>
                      <a:prstDash val="solid"/>
                    </a:lnT>
                    <a:lnB w="12191">
                      <a:solidFill>
                        <a:srgbClr val="000000"/>
                      </a:solidFill>
                      <a:prstDash val="solid"/>
                    </a:lnB>
                  </a:tcPr>
                </a:tc>
                <a:tc>
                  <a:txBody>
                    <a:bodyPr/>
                    <a:lstStyle/>
                    <a:p>
                      <a:pPr algn="ctr">
                        <a:lnSpc>
                          <a:spcPts val="1370"/>
                        </a:lnSpc>
                        <a:tabLst>
                          <a:tab pos="286385" algn="l"/>
                        </a:tabLst>
                      </a:pPr>
                      <a:r>
                        <a:rPr dirty="0" sz="1200">
                          <a:latin typeface="Calibri"/>
                          <a:cs typeface="Calibri"/>
                        </a:rPr>
                        <a:t>$	</a:t>
                      </a:r>
                      <a:r>
                        <a:rPr dirty="0" sz="1200" spc="-5">
                          <a:latin typeface="Calibri"/>
                          <a:cs typeface="Calibri"/>
                        </a:rPr>
                        <a:t>2,000.00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79">
                      <a:solidFill>
                        <a:srgbClr val="000000"/>
                      </a:solidFill>
                      <a:prstDash val="solid"/>
                    </a:lnT>
                    <a:lnB w="12191">
                      <a:solidFill>
                        <a:srgbClr val="000000"/>
                      </a:solidFill>
                      <a:prstDash val="solid"/>
                    </a:lnB>
                  </a:tcPr>
                </a:tc>
              </a:tr>
              <a:tr h="198119">
                <a:tc>
                  <a:txBody>
                    <a:bodyPr/>
                    <a:lstStyle/>
                    <a:p>
                      <a:pPr/>
                      <a:endParaRPr sz="1200">
                        <a:latin typeface="Calibri"/>
                        <a:cs typeface="Calibri"/>
                      </a:endParaRPr>
                    </a:p>
                  </a:txBody>
                  <a:tcPr marL="0" marR="0" marB="0" marT="0">
                    <a:lnL w="12192">
                      <a:solidFill>
                        <a:srgbClr val="000000"/>
                      </a:solidFill>
                      <a:prstDash val="solid"/>
                    </a:lnL>
                    <a:lnR w="12179">
                      <a:solidFill>
                        <a:srgbClr val="000000"/>
                      </a:solidFill>
                      <a:prstDash val="solid"/>
                    </a:lnR>
                    <a:lnT w="12191">
                      <a:solidFill>
                        <a:srgbClr val="000000"/>
                      </a:solidFill>
                      <a:prstDash val="solid"/>
                    </a:lnT>
                    <a:lnB w="12191">
                      <a:solidFill>
                        <a:srgbClr val="000000"/>
                      </a:solidFill>
                      <a:prstDash val="solid"/>
                    </a:lnB>
                  </a:tcPr>
                </a:tc>
                <a:tc>
                  <a:txBody>
                    <a:bodyPr/>
                    <a:lstStyle/>
                    <a:p>
                      <a:pPr marL="19685">
                        <a:lnSpc>
                          <a:spcPts val="1355"/>
                        </a:lnSpc>
                      </a:pPr>
                      <a:r>
                        <a:rPr dirty="0" sz="1200">
                          <a:latin typeface="Calibri"/>
                          <a:cs typeface="Calibri"/>
                        </a:rPr>
                        <a:t>Supplies/Services</a:t>
                      </a: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algn="ctr">
                        <a:lnSpc>
                          <a:spcPts val="1370"/>
                        </a:lnSpc>
                        <a:tabLst>
                          <a:tab pos="286385" algn="l"/>
                        </a:tabLst>
                      </a:pPr>
                      <a:r>
                        <a:rPr dirty="0" sz="1200">
                          <a:latin typeface="Calibri"/>
                          <a:cs typeface="Calibri"/>
                        </a:rPr>
                        <a:t>$	</a:t>
                      </a:r>
                      <a:r>
                        <a:rPr dirty="0" sz="1200" spc="-5">
                          <a:latin typeface="Calibri"/>
                          <a:cs typeface="Calibri"/>
                        </a:rPr>
                        <a:t>8,000.00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r>
              <a:tr h="198126">
                <a:tc>
                  <a:txBody>
                    <a:bodyPr/>
                    <a:lstStyle/>
                    <a:p>
                      <a:pPr/>
                      <a:endParaRPr sz="1200">
                        <a:latin typeface="Calibri"/>
                        <a:cs typeface="Calibri"/>
                      </a:endParaRPr>
                    </a:p>
                  </a:txBody>
                  <a:tcPr marL="0" marR="0" marB="0" marT="0">
                    <a:lnR w="12179">
                      <a:solidFill>
                        <a:srgbClr val="000000"/>
                      </a:solidFill>
                      <a:prstDash val="solid"/>
                    </a:lnR>
                    <a:lnT w="12191">
                      <a:solidFill>
                        <a:srgbClr val="000000"/>
                      </a:solidFill>
                      <a:prstDash val="solid"/>
                    </a:lnT>
                  </a:tcPr>
                </a:tc>
                <a:tc>
                  <a:txBody>
                    <a:bodyPr/>
                    <a:lstStyle/>
                    <a:p>
                      <a:pPr algn="r" marR="48260">
                        <a:lnSpc>
                          <a:spcPts val="1370"/>
                        </a:lnSpc>
                      </a:pPr>
                      <a:r>
                        <a:rPr dirty="0" sz="1200" spc="5" b="1">
                          <a:latin typeface="Calibri"/>
                          <a:cs typeface="Calibri"/>
                        </a:rPr>
                        <a:t>T</a:t>
                      </a:r>
                      <a:r>
                        <a:rPr dirty="0" sz="1200" b="1">
                          <a:latin typeface="Calibri"/>
                          <a:cs typeface="Calibri"/>
                        </a:rPr>
                        <a:t>ot</a:t>
                      </a:r>
                      <a:r>
                        <a:rPr dirty="0" sz="1200" spc="-5" b="1">
                          <a:latin typeface="Calibri"/>
                          <a:cs typeface="Calibri"/>
                        </a:rPr>
                        <a:t>al</a:t>
                      </a:r>
                      <a:endParaRPr sz="1200">
                        <a:latin typeface="Calibri"/>
                        <a:cs typeface="Calibri"/>
                      </a:endParaRPr>
                    </a:p>
                  </a:txBody>
                  <a:tcPr marL="0" marR="0" marB="0" marT="0">
                    <a:lnL w="12179">
                      <a:solidFill>
                        <a:srgbClr val="000000"/>
                      </a:solidFill>
                      <a:prstDash val="solid"/>
                    </a:lnL>
                    <a:lnR w="12192">
                      <a:solidFill>
                        <a:srgbClr val="000000"/>
                      </a:solidFill>
                      <a:prstDash val="solid"/>
                    </a:lnR>
                    <a:lnT w="12191">
                      <a:solidFill>
                        <a:srgbClr val="000000"/>
                      </a:solidFill>
                      <a:prstDash val="solid"/>
                    </a:lnT>
                    <a:lnB w="12179">
                      <a:solidFill>
                        <a:srgbClr val="000000"/>
                      </a:solidFill>
                      <a:prstDash val="solid"/>
                    </a:lnB>
                  </a:tcPr>
                </a:tc>
                <a:tc>
                  <a:txBody>
                    <a:bodyPr/>
                    <a:lstStyle/>
                    <a:p>
                      <a:pPr algn="ctr">
                        <a:lnSpc>
                          <a:spcPts val="1370"/>
                        </a:lnSpc>
                      </a:pPr>
                      <a:r>
                        <a:rPr dirty="0" sz="1200" b="1">
                          <a:latin typeface="Calibri"/>
                          <a:cs typeface="Calibri"/>
                        </a:rPr>
                        <a:t>$</a:t>
                      </a:r>
                      <a:r>
                        <a:rPr dirty="0" sz="1200" spc="-10" b="1">
                          <a:latin typeface="Calibri"/>
                          <a:cs typeface="Calibri"/>
                        </a:rPr>
                        <a:t> </a:t>
                      </a:r>
                      <a:r>
                        <a:rPr dirty="0" sz="1200" b="1">
                          <a:latin typeface="Calibri"/>
                          <a:cs typeface="Calibri"/>
                        </a:rPr>
                        <a:t>754,130.00</a:t>
                      </a:r>
                      <a:endParaRPr sz="1200">
                        <a:latin typeface="Calibri"/>
                        <a:cs typeface="Calibri"/>
                      </a:endParaRPr>
                    </a:p>
                  </a:txBody>
                  <a:tcPr marL="0" marR="0" marB="0" marT="0">
                    <a:lnL w="12192">
                      <a:solidFill>
                        <a:srgbClr val="000000"/>
                      </a:solidFill>
                      <a:prstDash val="solid"/>
                    </a:lnL>
                    <a:lnR w="12192">
                      <a:solidFill>
                        <a:srgbClr val="000000"/>
                      </a:solidFill>
                      <a:prstDash val="solid"/>
                    </a:lnR>
                    <a:lnT w="12191">
                      <a:solidFill>
                        <a:srgbClr val="000000"/>
                      </a:solidFill>
                      <a:prstDash val="solid"/>
                    </a:lnT>
                    <a:lnB w="12179">
                      <a:solidFill>
                        <a:srgbClr val="000000"/>
                      </a:solidFill>
                      <a:prstDash val="solid"/>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791716" y="896620"/>
            <a:ext cx="3924300" cy="725805"/>
          </a:xfrm>
          <a:prstGeom prst="rect">
            <a:avLst/>
          </a:prstGeom>
        </p:spPr>
        <p:txBody>
          <a:bodyPr wrap="square" lIns="0" tIns="0" rIns="0" bIns="0" rtlCol="0" vert="horz">
            <a:spAutoFit/>
          </a:bodyPr>
          <a:lstStyle/>
          <a:p>
            <a:pPr algn="ctr" marL="12065" marR="5080">
              <a:lnSpc>
                <a:spcPct val="110000"/>
              </a:lnSpc>
            </a:pPr>
            <a:r>
              <a:rPr dirty="0" sz="1400" b="1">
                <a:latin typeface="Calibri"/>
                <a:cs typeface="Calibri"/>
              </a:rPr>
              <a:t>Missouri Association of Elementary</a:t>
            </a:r>
            <a:r>
              <a:rPr dirty="0" sz="1400" spc="-10" b="1">
                <a:latin typeface="Calibri"/>
                <a:cs typeface="Calibri"/>
              </a:rPr>
              <a:t> </a:t>
            </a:r>
            <a:r>
              <a:rPr dirty="0" sz="1400" b="1">
                <a:latin typeface="Calibri"/>
                <a:cs typeface="Calibri"/>
              </a:rPr>
              <a:t>School</a:t>
            </a:r>
            <a:r>
              <a:rPr dirty="0" sz="1400" spc="-5" b="1">
                <a:latin typeface="Calibri"/>
                <a:cs typeface="Calibri"/>
              </a:rPr>
              <a:t> </a:t>
            </a:r>
            <a:r>
              <a:rPr dirty="0" sz="1400" b="1">
                <a:latin typeface="Calibri"/>
                <a:cs typeface="Calibri"/>
              </a:rPr>
              <a:t>Principals </a:t>
            </a:r>
            <a:r>
              <a:rPr dirty="0" sz="1400" b="1">
                <a:latin typeface="Calibri"/>
                <a:cs typeface="Calibri"/>
              </a:rPr>
              <a:t> </a:t>
            </a:r>
            <a:r>
              <a:rPr dirty="0" sz="1400" b="1">
                <a:latin typeface="Calibri"/>
                <a:cs typeface="Calibri"/>
              </a:rPr>
              <a:t>Financial</a:t>
            </a:r>
            <a:r>
              <a:rPr dirty="0" sz="1400" spc="-65" b="1">
                <a:latin typeface="Calibri"/>
                <a:cs typeface="Calibri"/>
              </a:rPr>
              <a:t> </a:t>
            </a:r>
            <a:r>
              <a:rPr dirty="0" sz="1400" b="1">
                <a:latin typeface="Calibri"/>
                <a:cs typeface="Calibri"/>
              </a:rPr>
              <a:t>Statement</a:t>
            </a:r>
            <a:endParaRPr sz="1400">
              <a:latin typeface="Calibri"/>
              <a:cs typeface="Calibri"/>
            </a:endParaRPr>
          </a:p>
          <a:p>
            <a:pPr algn="ctr" marL="12065">
              <a:lnSpc>
                <a:spcPct val="100000"/>
              </a:lnSpc>
              <a:spcBef>
                <a:spcPts val="165"/>
              </a:spcBef>
            </a:pPr>
            <a:r>
              <a:rPr dirty="0" sz="1400" b="1">
                <a:latin typeface="Calibri"/>
                <a:cs typeface="Calibri"/>
              </a:rPr>
              <a:t>August 31,</a:t>
            </a:r>
            <a:r>
              <a:rPr dirty="0" sz="1400" spc="-75" b="1">
                <a:latin typeface="Calibri"/>
                <a:cs typeface="Calibri"/>
              </a:rPr>
              <a:t> </a:t>
            </a:r>
            <a:r>
              <a:rPr dirty="0" sz="1400" b="1">
                <a:latin typeface="Calibri"/>
                <a:cs typeface="Calibri"/>
              </a:rPr>
              <a:t>2023</a:t>
            </a:r>
            <a:endParaRPr sz="1400">
              <a:latin typeface="Calibri"/>
              <a:cs typeface="Calibri"/>
            </a:endParaRPr>
          </a:p>
        </p:txBody>
      </p:sp>
      <p:sp>
        <p:nvSpPr>
          <p:cNvPr id="3" name="object 3"/>
          <p:cNvSpPr txBox="1"/>
          <p:nvPr/>
        </p:nvSpPr>
        <p:spPr>
          <a:xfrm>
            <a:off x="936764" y="3307568"/>
            <a:ext cx="1804035" cy="235585"/>
          </a:xfrm>
          <a:prstGeom prst="rect">
            <a:avLst/>
          </a:prstGeom>
        </p:spPr>
        <p:txBody>
          <a:bodyPr wrap="square" lIns="0" tIns="0" rIns="0" bIns="0" rtlCol="0" vert="horz">
            <a:spAutoFit/>
          </a:bodyPr>
          <a:lstStyle/>
          <a:p>
            <a:pPr marL="12700">
              <a:lnSpc>
                <a:spcPct val="100000"/>
              </a:lnSpc>
            </a:pPr>
            <a:r>
              <a:rPr dirty="0" sz="1400">
                <a:latin typeface="Calibri"/>
                <a:cs typeface="Calibri"/>
              </a:rPr>
              <a:t>Balance August 31,</a:t>
            </a:r>
            <a:r>
              <a:rPr dirty="0" sz="1400" spc="-65">
                <a:latin typeface="Calibri"/>
                <a:cs typeface="Calibri"/>
              </a:rPr>
              <a:t> </a:t>
            </a:r>
            <a:r>
              <a:rPr dirty="0" sz="1400">
                <a:latin typeface="Calibri"/>
                <a:cs typeface="Calibri"/>
              </a:rPr>
              <a:t>2023</a:t>
            </a:r>
            <a:endParaRPr sz="1400">
              <a:latin typeface="Calibri"/>
              <a:cs typeface="Calibri"/>
            </a:endParaRPr>
          </a:p>
        </p:txBody>
      </p:sp>
      <p:sp>
        <p:nvSpPr>
          <p:cNvPr id="4" name="object 4"/>
          <p:cNvSpPr txBox="1"/>
          <p:nvPr/>
        </p:nvSpPr>
        <p:spPr>
          <a:xfrm>
            <a:off x="5322838" y="3307568"/>
            <a:ext cx="1196340" cy="235585"/>
          </a:xfrm>
          <a:prstGeom prst="rect">
            <a:avLst/>
          </a:prstGeom>
        </p:spPr>
        <p:txBody>
          <a:bodyPr wrap="square" lIns="0" tIns="0" rIns="0" bIns="0" rtlCol="0" vert="horz">
            <a:spAutoFit/>
          </a:bodyPr>
          <a:lstStyle/>
          <a:p>
            <a:pPr marL="12700">
              <a:lnSpc>
                <a:spcPct val="100000"/>
              </a:lnSpc>
              <a:tabLst>
                <a:tab pos="234950" algn="l"/>
              </a:tabLst>
            </a:pPr>
            <a:r>
              <a:rPr dirty="0" sz="1400">
                <a:latin typeface="Calibri"/>
                <a:cs typeface="Calibri"/>
              </a:rPr>
              <a:t>$</a:t>
            </a:r>
            <a:r>
              <a:rPr dirty="0" sz="1400">
                <a:latin typeface="Calibri"/>
                <a:cs typeface="Calibri"/>
              </a:rPr>
              <a:t>	</a:t>
            </a:r>
            <a:r>
              <a:rPr dirty="0" sz="1400">
                <a:latin typeface="Calibri"/>
                <a:cs typeface="Calibri"/>
              </a:rPr>
              <a:t>1,358,782.93</a:t>
            </a:r>
            <a:endParaRPr sz="1400">
              <a:latin typeface="Calibri"/>
              <a:cs typeface="Calibri"/>
            </a:endParaRPr>
          </a:p>
        </p:txBody>
      </p:sp>
      <p:graphicFrame>
        <p:nvGraphicFramePr>
          <p:cNvPr id="5" name="object 5"/>
          <p:cNvGraphicFramePr>
            <a:graphicFrameLocks noGrp="1"/>
          </p:cNvGraphicFramePr>
          <p:nvPr/>
        </p:nvGraphicFramePr>
        <p:xfrm>
          <a:off x="917714" y="1900798"/>
          <a:ext cx="5668010" cy="909955"/>
        </p:xfrm>
        <a:graphic>
          <a:graphicData uri="http://schemas.openxmlformats.org/drawingml/2006/table">
            <a:tbl>
              <a:tblPr firstRow="1" bandRow="1">
                <a:tableStyleId>{2D5ABB26-0587-4C30-8999-92F81FD0307C}</a:tableStyleId>
              </a:tblPr>
              <a:tblGrid>
                <a:gridCol w="4335513"/>
                <a:gridCol w="1331976"/>
              </a:tblGrid>
              <a:tr h="323851">
                <a:tc>
                  <a:txBody>
                    <a:bodyPr/>
                    <a:lstStyle/>
                    <a:p>
                      <a:pPr marL="31750">
                        <a:lnSpc>
                          <a:spcPts val="1335"/>
                        </a:lnSpc>
                      </a:pPr>
                      <a:r>
                        <a:rPr dirty="0" sz="1400">
                          <a:latin typeface="Calibri"/>
                          <a:cs typeface="Calibri"/>
                        </a:rPr>
                        <a:t>Beginning Balance July 1,</a:t>
                      </a:r>
                      <a:r>
                        <a:rPr dirty="0" sz="1400" spc="-55">
                          <a:latin typeface="Calibri"/>
                          <a:cs typeface="Calibri"/>
                        </a:rPr>
                        <a:t> </a:t>
                      </a:r>
                      <a:r>
                        <a:rPr dirty="0" sz="1400">
                          <a:latin typeface="Calibri"/>
                          <a:cs typeface="Calibri"/>
                        </a:rPr>
                        <a:t>2023</a:t>
                      </a:r>
                      <a:endParaRPr sz="1400">
                        <a:latin typeface="Calibri"/>
                        <a:cs typeface="Calibri"/>
                      </a:endParaRPr>
                    </a:p>
                  </a:txBody>
                  <a:tcPr marL="0" marR="0" marB="0" marT="0"/>
                </a:tc>
                <a:tc>
                  <a:txBody>
                    <a:bodyPr/>
                    <a:lstStyle/>
                    <a:p>
                      <a:pPr algn="ctr" marL="2540">
                        <a:lnSpc>
                          <a:spcPts val="1335"/>
                        </a:lnSpc>
                        <a:tabLst>
                          <a:tab pos="224790" algn="l"/>
                        </a:tabLst>
                      </a:pPr>
                      <a:r>
                        <a:rPr dirty="0" sz="1400">
                          <a:latin typeface="Calibri"/>
                          <a:cs typeface="Calibri"/>
                        </a:rPr>
                        <a:t>$	1,225,897.69</a:t>
                      </a:r>
                      <a:endParaRPr sz="1400">
                        <a:latin typeface="Calibri"/>
                        <a:cs typeface="Calibri"/>
                      </a:endParaRPr>
                    </a:p>
                  </a:txBody>
                  <a:tcPr marL="0" marR="0" marB="0" marT="0"/>
                </a:tc>
              </a:tr>
              <a:tr h="352042">
                <a:tc>
                  <a:txBody>
                    <a:bodyPr/>
                    <a:lstStyle/>
                    <a:p>
                      <a:pPr algn="ctr" marR="457200">
                        <a:lnSpc>
                          <a:spcPct val="100000"/>
                        </a:lnSpc>
                        <a:spcBef>
                          <a:spcPts val="800"/>
                        </a:spcBef>
                      </a:pPr>
                      <a:r>
                        <a:rPr dirty="0" sz="1400">
                          <a:latin typeface="Calibri"/>
                          <a:cs typeface="Calibri"/>
                        </a:rPr>
                        <a:t>Revenue</a:t>
                      </a:r>
                      <a:endParaRPr sz="1400">
                        <a:latin typeface="Calibri"/>
                        <a:cs typeface="Calibri"/>
                      </a:endParaRPr>
                    </a:p>
                  </a:txBody>
                  <a:tcPr marL="0" marR="0" marB="0" marT="101600"/>
                </a:tc>
                <a:tc>
                  <a:txBody>
                    <a:bodyPr/>
                    <a:lstStyle/>
                    <a:p>
                      <a:pPr algn="ctr" marL="1905">
                        <a:lnSpc>
                          <a:spcPct val="100000"/>
                        </a:lnSpc>
                        <a:spcBef>
                          <a:spcPts val="800"/>
                        </a:spcBef>
                        <a:tabLst>
                          <a:tab pos="358775" algn="l"/>
                        </a:tabLst>
                      </a:pPr>
                      <a:r>
                        <a:rPr dirty="0" sz="1400">
                          <a:latin typeface="Calibri"/>
                          <a:cs typeface="Calibri"/>
                        </a:rPr>
                        <a:t>$	228,638.60</a:t>
                      </a:r>
                      <a:endParaRPr sz="1400">
                        <a:latin typeface="Calibri"/>
                        <a:cs typeface="Calibri"/>
                      </a:endParaRPr>
                    </a:p>
                  </a:txBody>
                  <a:tcPr marL="0" marR="0" marB="0" marT="101600"/>
                </a:tc>
              </a:tr>
              <a:tr h="221371">
                <a:tc>
                  <a:txBody>
                    <a:bodyPr/>
                    <a:lstStyle/>
                    <a:p>
                      <a:pPr algn="ctr" marR="139065">
                        <a:lnSpc>
                          <a:spcPts val="1555"/>
                        </a:lnSpc>
                      </a:pPr>
                      <a:r>
                        <a:rPr dirty="0" sz="1400">
                          <a:latin typeface="Calibri"/>
                          <a:cs typeface="Calibri"/>
                        </a:rPr>
                        <a:t>Expenditures</a:t>
                      </a:r>
                      <a:endParaRPr sz="1400">
                        <a:latin typeface="Calibri"/>
                        <a:cs typeface="Calibri"/>
                      </a:endParaRPr>
                    </a:p>
                  </a:txBody>
                  <a:tcPr marL="0" marR="0" marB="0" marT="0"/>
                </a:tc>
                <a:tc>
                  <a:txBody>
                    <a:bodyPr/>
                    <a:lstStyle/>
                    <a:p>
                      <a:pPr algn="ctr" marL="1270">
                        <a:lnSpc>
                          <a:spcPts val="1555"/>
                        </a:lnSpc>
                        <a:tabLst>
                          <a:tab pos="447040" algn="l"/>
                        </a:tabLst>
                      </a:pPr>
                      <a:r>
                        <a:rPr dirty="0" sz="1400">
                          <a:latin typeface="Calibri"/>
                          <a:cs typeface="Calibri"/>
                        </a:rPr>
                        <a:t>$	95,753.36</a:t>
                      </a:r>
                      <a:endParaRPr sz="1400">
                        <a:latin typeface="Calibri"/>
                        <a:cs typeface="Calibri"/>
                      </a:endParaRPr>
                    </a:p>
                  </a:txBody>
                  <a:tcPr marL="0" marR="0" marB="0" marT="0">
                    <a:lnB w="12191">
                      <a:solidFill>
                        <a:srgbClr val="000000"/>
                      </a:solidFill>
                      <a:prstDash val="solid"/>
                    </a:lnB>
                  </a:tcPr>
                </a:tc>
              </a:tr>
            </a:tbl>
          </a:graphicData>
        </a:graphic>
      </p:graphicFrame>
      <p:sp>
        <p:nvSpPr>
          <p:cNvPr id="6" name="object 6"/>
          <p:cNvSpPr/>
          <p:nvPr/>
        </p:nvSpPr>
        <p:spPr>
          <a:xfrm>
            <a:off x="5253228" y="3311652"/>
            <a:ext cx="1332230" cy="0"/>
          </a:xfrm>
          <a:custGeom>
            <a:avLst/>
            <a:gdLst/>
            <a:ahLst/>
            <a:cxnLst/>
            <a:rect l="l" t="t" r="r" b="b"/>
            <a:pathLst>
              <a:path w="1332229" h="0">
                <a:moveTo>
                  <a:pt x="0" y="0"/>
                </a:moveTo>
                <a:lnTo>
                  <a:pt x="1331976" y="0"/>
                </a:lnTo>
              </a:path>
            </a:pathLst>
          </a:custGeom>
          <a:ln w="12191">
            <a:solidFill>
              <a:srgbClr val="000000"/>
            </a:solidFill>
          </a:ln>
        </p:spPr>
        <p:txBody>
          <a:bodyPr wrap="square" lIns="0" tIns="0" rIns="0" bIns="0" rtlCol="0"/>
          <a:lstStyle/>
          <a:p/>
        </p:txBody>
      </p:sp>
      <p:sp>
        <p:nvSpPr>
          <p:cNvPr id="7" name="object 7"/>
          <p:cNvSpPr/>
          <p:nvPr/>
        </p:nvSpPr>
        <p:spPr>
          <a:xfrm>
            <a:off x="5253228" y="3544824"/>
            <a:ext cx="1332230" cy="0"/>
          </a:xfrm>
          <a:custGeom>
            <a:avLst/>
            <a:gdLst/>
            <a:ahLst/>
            <a:cxnLst/>
            <a:rect l="l" t="t" r="r" b="b"/>
            <a:pathLst>
              <a:path w="1332229" h="0">
                <a:moveTo>
                  <a:pt x="0" y="0"/>
                </a:moveTo>
                <a:lnTo>
                  <a:pt x="1331976" y="0"/>
                </a:lnTo>
              </a:path>
            </a:pathLst>
          </a:custGeom>
          <a:ln w="12191">
            <a:solidFill>
              <a:srgbClr val="000000"/>
            </a:solidFill>
          </a:ln>
        </p:spPr>
        <p:txBody>
          <a:bodyPr wrap="square" lIns="0" tIns="0" rIns="0" bIns="0" rtlCol="0"/>
          <a:lstStyle/>
          <a:p/>
        </p:txBody>
      </p:sp>
      <p:sp>
        <p:nvSpPr>
          <p:cNvPr id="8" name="object 8"/>
          <p:cNvSpPr/>
          <p:nvPr/>
        </p:nvSpPr>
        <p:spPr>
          <a:xfrm>
            <a:off x="5253228" y="3569208"/>
            <a:ext cx="1332230" cy="0"/>
          </a:xfrm>
          <a:custGeom>
            <a:avLst/>
            <a:gdLst/>
            <a:ahLst/>
            <a:cxnLst/>
            <a:rect l="l" t="t" r="r" b="b"/>
            <a:pathLst>
              <a:path w="1332229" h="0">
                <a:moveTo>
                  <a:pt x="0" y="0"/>
                </a:moveTo>
                <a:lnTo>
                  <a:pt x="1331976" y="0"/>
                </a:lnTo>
              </a:path>
            </a:pathLst>
          </a:custGeom>
          <a:ln w="12191">
            <a:solidFill>
              <a:srgbClr val="000000"/>
            </a:solidFill>
          </a:ln>
        </p:spPr>
        <p:txBody>
          <a:bodyPr wrap="square" lIns="0" tIns="0" rIns="0" bIns="0" rtlCol="0"/>
          <a:lstStyl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160523" y="692657"/>
            <a:ext cx="3023870" cy="537210"/>
          </a:xfrm>
          <a:prstGeom prst="rect">
            <a:avLst/>
          </a:prstGeom>
        </p:spPr>
        <p:txBody>
          <a:bodyPr wrap="square" lIns="0" tIns="0" rIns="0" bIns="0" rtlCol="0" vert="horz">
            <a:spAutoFit/>
          </a:bodyPr>
          <a:lstStyle/>
          <a:p>
            <a:pPr algn="ctr">
              <a:lnSpc>
                <a:spcPct val="100000"/>
              </a:lnSpc>
            </a:pPr>
            <a:r>
              <a:rPr dirty="0" sz="1050" spc="10" b="1">
                <a:latin typeface="Calibri"/>
                <a:cs typeface="Calibri"/>
              </a:rPr>
              <a:t>Reconciliation</a:t>
            </a:r>
            <a:r>
              <a:rPr dirty="0" sz="1050" spc="-20" b="1">
                <a:latin typeface="Calibri"/>
                <a:cs typeface="Calibri"/>
              </a:rPr>
              <a:t> </a:t>
            </a:r>
            <a:r>
              <a:rPr dirty="0" sz="1050" spc="10" b="1">
                <a:latin typeface="Calibri"/>
                <a:cs typeface="Calibri"/>
              </a:rPr>
              <a:t>Statement</a:t>
            </a:r>
            <a:endParaRPr sz="1050">
              <a:latin typeface="Calibri"/>
              <a:cs typeface="Calibri"/>
            </a:endParaRPr>
          </a:p>
          <a:p>
            <a:pPr algn="ctr" marL="12700" marR="5080">
              <a:lnSpc>
                <a:spcPct val="111400"/>
              </a:lnSpc>
            </a:pPr>
            <a:r>
              <a:rPr dirty="0" sz="1050" spc="10" b="1">
                <a:latin typeface="Calibri"/>
                <a:cs typeface="Calibri"/>
              </a:rPr>
              <a:t>Missouri Association of Elementary School Principals  31‐Aug‐23</a:t>
            </a:r>
            <a:endParaRPr sz="1050">
              <a:latin typeface="Calibri"/>
              <a:cs typeface="Calibri"/>
            </a:endParaRPr>
          </a:p>
        </p:txBody>
      </p:sp>
      <p:sp>
        <p:nvSpPr>
          <p:cNvPr id="3" name="object 3"/>
          <p:cNvSpPr txBox="1"/>
          <p:nvPr/>
        </p:nvSpPr>
        <p:spPr>
          <a:xfrm>
            <a:off x="714742" y="3227106"/>
            <a:ext cx="2747010" cy="883919"/>
          </a:xfrm>
          <a:prstGeom prst="rect">
            <a:avLst/>
          </a:prstGeom>
        </p:spPr>
        <p:txBody>
          <a:bodyPr wrap="square" lIns="0" tIns="0" rIns="0" bIns="0" rtlCol="0" vert="horz">
            <a:spAutoFit/>
          </a:bodyPr>
          <a:lstStyle/>
          <a:p>
            <a:pPr marR="5080">
              <a:lnSpc>
                <a:spcPct val="109500"/>
              </a:lnSpc>
            </a:pPr>
            <a:r>
              <a:rPr dirty="0" sz="1050" spc="15">
                <a:latin typeface="Calibri"/>
                <a:cs typeface="Calibri"/>
              </a:rPr>
              <a:t>12‐month CD </a:t>
            </a:r>
            <a:r>
              <a:rPr dirty="0" sz="1050" spc="10">
                <a:latin typeface="Calibri"/>
                <a:cs typeface="Calibri"/>
              </a:rPr>
              <a:t>No. </a:t>
            </a:r>
            <a:r>
              <a:rPr dirty="0" sz="1050" spc="15">
                <a:latin typeface="Calibri"/>
                <a:cs typeface="Calibri"/>
              </a:rPr>
              <a:t>000150582 </a:t>
            </a:r>
            <a:r>
              <a:rPr dirty="0" sz="1050" spc="10">
                <a:latin typeface="Calibri"/>
                <a:cs typeface="Calibri"/>
              </a:rPr>
              <a:t>(5.2% interest</a:t>
            </a:r>
            <a:r>
              <a:rPr dirty="0" sz="1050" spc="-75">
                <a:latin typeface="Calibri"/>
                <a:cs typeface="Calibri"/>
              </a:rPr>
              <a:t> </a:t>
            </a:r>
            <a:r>
              <a:rPr dirty="0" sz="1050" spc="10">
                <a:latin typeface="Calibri"/>
                <a:cs typeface="Calibri"/>
              </a:rPr>
              <a:t>rate)  Maturity Date:</a:t>
            </a:r>
            <a:r>
              <a:rPr dirty="0" sz="1050" spc="-20">
                <a:latin typeface="Calibri"/>
                <a:cs typeface="Calibri"/>
              </a:rPr>
              <a:t> </a:t>
            </a:r>
            <a:r>
              <a:rPr dirty="0" sz="1050" spc="10">
                <a:latin typeface="Calibri"/>
                <a:cs typeface="Calibri"/>
              </a:rPr>
              <a:t>8/16/2024</a:t>
            </a:r>
            <a:endParaRPr sz="1050">
              <a:latin typeface="Calibri"/>
              <a:cs typeface="Calibri"/>
            </a:endParaRPr>
          </a:p>
          <a:p>
            <a:pPr marR="1373505">
              <a:lnSpc>
                <a:spcPct val="109500"/>
              </a:lnSpc>
            </a:pPr>
            <a:r>
              <a:rPr dirty="0" sz="1050" spc="15">
                <a:latin typeface="Calibri"/>
                <a:cs typeface="Calibri"/>
              </a:rPr>
              <a:t>Bank </a:t>
            </a:r>
            <a:r>
              <a:rPr dirty="0" sz="1050" spc="10">
                <a:latin typeface="Calibri"/>
                <a:cs typeface="Calibri"/>
              </a:rPr>
              <a:t>Balance</a:t>
            </a:r>
            <a:r>
              <a:rPr dirty="0" sz="1050" spc="-40">
                <a:latin typeface="Calibri"/>
                <a:cs typeface="Calibri"/>
              </a:rPr>
              <a:t> </a:t>
            </a:r>
            <a:r>
              <a:rPr dirty="0" sz="1050" spc="10">
                <a:latin typeface="Calibri"/>
                <a:cs typeface="Calibri"/>
              </a:rPr>
              <a:t>8/15/2023  Interest</a:t>
            </a:r>
            <a:r>
              <a:rPr dirty="0" sz="1050" spc="-55">
                <a:latin typeface="Calibri"/>
                <a:cs typeface="Calibri"/>
              </a:rPr>
              <a:t> </a:t>
            </a:r>
            <a:r>
              <a:rPr dirty="0" sz="1050" spc="10">
                <a:latin typeface="Calibri"/>
                <a:cs typeface="Calibri"/>
              </a:rPr>
              <a:t>Earned</a:t>
            </a:r>
            <a:endParaRPr sz="1050">
              <a:latin typeface="Calibri"/>
              <a:cs typeface="Calibri"/>
            </a:endParaRPr>
          </a:p>
          <a:p>
            <a:pPr>
              <a:lnSpc>
                <a:spcPct val="100000"/>
              </a:lnSpc>
              <a:spcBef>
                <a:spcPts val="120"/>
              </a:spcBef>
            </a:pPr>
            <a:r>
              <a:rPr dirty="0" sz="1050" spc="10">
                <a:latin typeface="Calibri"/>
                <a:cs typeface="Calibri"/>
              </a:rPr>
              <a:t>Ending Balance August 31,</a:t>
            </a:r>
            <a:r>
              <a:rPr dirty="0" sz="1050" spc="-30">
                <a:latin typeface="Calibri"/>
                <a:cs typeface="Calibri"/>
              </a:rPr>
              <a:t> </a:t>
            </a:r>
            <a:r>
              <a:rPr dirty="0" sz="1050" spc="15">
                <a:latin typeface="Calibri"/>
                <a:cs typeface="Calibri"/>
              </a:rPr>
              <a:t>2023</a:t>
            </a:r>
            <a:endParaRPr sz="1050">
              <a:latin typeface="Calibri"/>
              <a:cs typeface="Calibri"/>
            </a:endParaRPr>
          </a:p>
        </p:txBody>
      </p:sp>
      <p:sp>
        <p:nvSpPr>
          <p:cNvPr id="4" name="object 4"/>
          <p:cNvSpPr txBox="1"/>
          <p:nvPr/>
        </p:nvSpPr>
        <p:spPr>
          <a:xfrm>
            <a:off x="5742424" y="3592834"/>
            <a:ext cx="835025" cy="518159"/>
          </a:xfrm>
          <a:prstGeom prst="rect">
            <a:avLst/>
          </a:prstGeom>
        </p:spPr>
        <p:txBody>
          <a:bodyPr wrap="square" lIns="0" tIns="0" rIns="0" bIns="0" rtlCol="0" vert="horz">
            <a:spAutoFit/>
          </a:bodyPr>
          <a:lstStyle/>
          <a:p>
            <a:pPr>
              <a:lnSpc>
                <a:spcPct val="100000"/>
              </a:lnSpc>
              <a:tabLst>
                <a:tab pos="196215" algn="l"/>
              </a:tabLst>
            </a:pPr>
            <a:r>
              <a:rPr dirty="0" sz="1050" spc="15">
                <a:latin typeface="Calibri"/>
                <a:cs typeface="Calibri"/>
              </a:rPr>
              <a:t>$	</a:t>
            </a:r>
            <a:r>
              <a:rPr dirty="0" sz="1050" spc="10">
                <a:latin typeface="Calibri"/>
                <a:cs typeface="Calibri"/>
              </a:rPr>
              <a:t>200,000.00</a:t>
            </a:r>
            <a:endParaRPr sz="1050">
              <a:latin typeface="Calibri"/>
              <a:cs typeface="Calibri"/>
            </a:endParaRPr>
          </a:p>
          <a:p>
            <a:pPr>
              <a:lnSpc>
                <a:spcPct val="100000"/>
              </a:lnSpc>
              <a:spcBef>
                <a:spcPts val="120"/>
              </a:spcBef>
              <a:tabLst>
                <a:tab pos="642620" algn="l"/>
              </a:tabLst>
            </a:pPr>
            <a:r>
              <a:rPr dirty="0" sz="1050" spc="15">
                <a:latin typeface="Calibri"/>
                <a:cs typeface="Calibri"/>
              </a:rPr>
              <a:t>$	</a:t>
            </a:r>
            <a:r>
              <a:rPr dirty="0" sz="1050" spc="5">
                <a:latin typeface="Calibri"/>
                <a:cs typeface="Calibri"/>
              </a:rPr>
              <a:t>‐</a:t>
            </a:r>
            <a:endParaRPr sz="1050">
              <a:latin typeface="Calibri"/>
              <a:cs typeface="Calibri"/>
            </a:endParaRPr>
          </a:p>
          <a:p>
            <a:pPr>
              <a:lnSpc>
                <a:spcPct val="100000"/>
              </a:lnSpc>
              <a:spcBef>
                <a:spcPts val="120"/>
              </a:spcBef>
            </a:pPr>
            <a:r>
              <a:rPr dirty="0" sz="1050" spc="15">
                <a:latin typeface="Calibri"/>
                <a:cs typeface="Calibri"/>
              </a:rPr>
              <a:t>$  </a:t>
            </a:r>
            <a:r>
              <a:rPr dirty="0" sz="1050" spc="195">
                <a:latin typeface="Calibri"/>
                <a:cs typeface="Calibri"/>
              </a:rPr>
              <a:t> </a:t>
            </a:r>
            <a:r>
              <a:rPr dirty="0" sz="1050" spc="10">
                <a:latin typeface="Calibri"/>
                <a:cs typeface="Calibri"/>
              </a:rPr>
              <a:t>200,000.00</a:t>
            </a:r>
            <a:endParaRPr sz="1050">
              <a:latin typeface="Calibri"/>
              <a:cs typeface="Calibri"/>
            </a:endParaRPr>
          </a:p>
        </p:txBody>
      </p:sp>
      <p:sp>
        <p:nvSpPr>
          <p:cNvPr id="5" name="object 5"/>
          <p:cNvSpPr/>
          <p:nvPr/>
        </p:nvSpPr>
        <p:spPr>
          <a:xfrm>
            <a:off x="691134" y="3238500"/>
            <a:ext cx="0" cy="1022985"/>
          </a:xfrm>
          <a:custGeom>
            <a:avLst/>
            <a:gdLst/>
            <a:ahLst/>
            <a:cxnLst/>
            <a:rect l="l" t="t" r="r" b="b"/>
            <a:pathLst>
              <a:path w="0" h="1022985">
                <a:moveTo>
                  <a:pt x="0" y="0"/>
                </a:moveTo>
                <a:lnTo>
                  <a:pt x="0" y="1022603"/>
                </a:lnTo>
              </a:path>
            </a:pathLst>
          </a:custGeom>
          <a:ln w="10668">
            <a:solidFill>
              <a:srgbClr val="000000"/>
            </a:solidFill>
          </a:ln>
        </p:spPr>
        <p:txBody>
          <a:bodyPr wrap="square" lIns="0" tIns="0" rIns="0" bIns="0" rtlCol="0"/>
          <a:lstStyle/>
          <a:p/>
        </p:txBody>
      </p:sp>
      <p:sp>
        <p:nvSpPr>
          <p:cNvPr id="6" name="object 6"/>
          <p:cNvSpPr/>
          <p:nvPr/>
        </p:nvSpPr>
        <p:spPr>
          <a:xfrm>
            <a:off x="6633209" y="3249167"/>
            <a:ext cx="0" cy="1012190"/>
          </a:xfrm>
          <a:custGeom>
            <a:avLst/>
            <a:gdLst/>
            <a:ahLst/>
            <a:cxnLst/>
            <a:rect l="l" t="t" r="r" b="b"/>
            <a:pathLst>
              <a:path w="0" h="1012189">
                <a:moveTo>
                  <a:pt x="0" y="0"/>
                </a:moveTo>
                <a:lnTo>
                  <a:pt x="0" y="1011936"/>
                </a:lnTo>
              </a:path>
            </a:pathLst>
          </a:custGeom>
          <a:ln w="10668">
            <a:solidFill>
              <a:srgbClr val="000000"/>
            </a:solidFill>
          </a:ln>
        </p:spPr>
        <p:txBody>
          <a:bodyPr wrap="square" lIns="0" tIns="0" rIns="0" bIns="0" rtlCol="0"/>
          <a:lstStyle/>
          <a:p/>
        </p:txBody>
      </p:sp>
      <p:graphicFrame>
        <p:nvGraphicFramePr>
          <p:cNvPr id="7" name="object 7"/>
          <p:cNvGraphicFramePr>
            <a:graphicFrameLocks noGrp="1"/>
          </p:cNvGraphicFramePr>
          <p:nvPr/>
        </p:nvGraphicFramePr>
        <p:xfrm>
          <a:off x="685800" y="1220723"/>
          <a:ext cx="5958205" cy="1010919"/>
        </p:xfrm>
        <a:graphic>
          <a:graphicData uri="http://schemas.openxmlformats.org/drawingml/2006/table">
            <a:tbl>
              <a:tblPr firstRow="1" bandRow="1">
                <a:tableStyleId>{2D5ABB26-0587-4C30-8999-92F81FD0307C}</a:tableStyleId>
              </a:tblPr>
              <a:tblGrid>
                <a:gridCol w="4985765"/>
                <a:gridCol w="956310"/>
              </a:tblGrid>
              <a:tr h="713232">
                <a:tc gridSpan="2">
                  <a:txBody>
                    <a:bodyPr/>
                    <a:lstStyle/>
                    <a:p>
                      <a:pPr marL="17780">
                        <a:lnSpc>
                          <a:spcPts val="1230"/>
                        </a:lnSpc>
                      </a:pPr>
                      <a:r>
                        <a:rPr dirty="0" sz="1050" spc="10" u="sng">
                          <a:latin typeface="Calibri"/>
                          <a:cs typeface="Calibri"/>
                        </a:rPr>
                        <a:t>Jefferson </a:t>
                      </a:r>
                      <a:r>
                        <a:rPr dirty="0" sz="1050" spc="15" u="sng">
                          <a:latin typeface="Calibri"/>
                          <a:cs typeface="Calibri"/>
                        </a:rPr>
                        <a:t>Bank </a:t>
                      </a:r>
                      <a:r>
                        <a:rPr dirty="0" sz="1050" spc="10" u="sng">
                          <a:latin typeface="Calibri"/>
                          <a:cs typeface="Calibri"/>
                        </a:rPr>
                        <a:t>of Missouri Checking/Sweep Account (0.06% weighted average interest</a:t>
                      </a:r>
                      <a:r>
                        <a:rPr dirty="0" sz="1050" spc="100" u="sng">
                          <a:latin typeface="Calibri"/>
                          <a:cs typeface="Calibri"/>
                        </a:rPr>
                        <a:t> </a:t>
                      </a:r>
                      <a:r>
                        <a:rPr dirty="0" sz="1050" spc="10" u="sng">
                          <a:latin typeface="Calibri"/>
                          <a:cs typeface="Calibri"/>
                        </a:rPr>
                        <a:t>rate)</a:t>
                      </a:r>
                      <a:endParaRPr sz="1050">
                        <a:latin typeface="Calibri"/>
                        <a:cs typeface="Calibri"/>
                      </a:endParaRPr>
                    </a:p>
                    <a:p>
                      <a:pPr marL="17780">
                        <a:lnSpc>
                          <a:spcPct val="100000"/>
                        </a:lnSpc>
                        <a:spcBef>
                          <a:spcPts val="145"/>
                        </a:spcBef>
                        <a:tabLst>
                          <a:tab pos="5045710" algn="l"/>
                          <a:tab pos="5241925" algn="l"/>
                        </a:tabLst>
                      </a:pPr>
                      <a:r>
                        <a:rPr dirty="0" sz="1050" spc="15">
                          <a:latin typeface="Calibri"/>
                          <a:cs typeface="Calibri"/>
                        </a:rPr>
                        <a:t>Bank</a:t>
                      </a:r>
                      <a:r>
                        <a:rPr dirty="0" sz="1050" spc="10">
                          <a:latin typeface="Calibri"/>
                          <a:cs typeface="Calibri"/>
                        </a:rPr>
                        <a:t> Balance	</a:t>
                      </a:r>
                      <a:r>
                        <a:rPr dirty="0" sz="1050" spc="15">
                          <a:latin typeface="Calibri"/>
                          <a:cs typeface="Calibri"/>
                        </a:rPr>
                        <a:t>$	</a:t>
                      </a:r>
                      <a:r>
                        <a:rPr dirty="0" sz="1050" spc="10">
                          <a:latin typeface="Calibri"/>
                          <a:cs typeface="Calibri"/>
                        </a:rPr>
                        <a:t>380,175.76</a:t>
                      </a:r>
                      <a:endParaRPr sz="1050">
                        <a:latin typeface="Calibri"/>
                        <a:cs typeface="Calibri"/>
                      </a:endParaRPr>
                    </a:p>
                    <a:p>
                      <a:pPr marL="17780">
                        <a:lnSpc>
                          <a:spcPct val="100000"/>
                        </a:lnSpc>
                        <a:spcBef>
                          <a:spcPts val="145"/>
                        </a:spcBef>
                        <a:tabLst>
                          <a:tab pos="5045710" algn="l"/>
                          <a:tab pos="5382260" algn="l"/>
                        </a:tabLst>
                      </a:pPr>
                      <a:r>
                        <a:rPr dirty="0" sz="1050" spc="10">
                          <a:latin typeface="Calibri"/>
                          <a:cs typeface="Calibri"/>
                        </a:rPr>
                        <a:t>Outstanding</a:t>
                      </a:r>
                      <a:r>
                        <a:rPr dirty="0" sz="1050" spc="20">
                          <a:latin typeface="Calibri"/>
                          <a:cs typeface="Calibri"/>
                        </a:rPr>
                        <a:t> </a:t>
                      </a:r>
                      <a:r>
                        <a:rPr dirty="0" sz="1050" spc="10">
                          <a:latin typeface="Calibri"/>
                          <a:cs typeface="Calibri"/>
                        </a:rPr>
                        <a:t>Checks	</a:t>
                      </a:r>
                      <a:r>
                        <a:rPr dirty="0" sz="1050" spc="15">
                          <a:latin typeface="Calibri"/>
                          <a:cs typeface="Calibri"/>
                        </a:rPr>
                        <a:t>$	</a:t>
                      </a:r>
                      <a:r>
                        <a:rPr dirty="0" sz="1050" spc="10">
                          <a:latin typeface="Calibri"/>
                          <a:cs typeface="Calibri"/>
                        </a:rPr>
                        <a:t>3,306.58</a:t>
                      </a:r>
                      <a:endParaRPr sz="1050">
                        <a:latin typeface="Calibri"/>
                        <a:cs typeface="Calibri"/>
                      </a:endParaRPr>
                    </a:p>
                    <a:p>
                      <a:pPr marL="17780">
                        <a:lnSpc>
                          <a:spcPct val="100000"/>
                        </a:lnSpc>
                        <a:spcBef>
                          <a:spcPts val="145"/>
                        </a:spcBef>
                        <a:tabLst>
                          <a:tab pos="5045710" algn="l"/>
                          <a:tab pos="5688965" algn="l"/>
                        </a:tabLst>
                      </a:pPr>
                      <a:r>
                        <a:rPr dirty="0" sz="1050" spc="10">
                          <a:latin typeface="Calibri"/>
                          <a:cs typeface="Calibri"/>
                        </a:rPr>
                        <a:t>Outstanding</a:t>
                      </a:r>
                      <a:r>
                        <a:rPr dirty="0" sz="1050" spc="20">
                          <a:latin typeface="Calibri"/>
                          <a:cs typeface="Calibri"/>
                        </a:rPr>
                        <a:t> </a:t>
                      </a:r>
                      <a:r>
                        <a:rPr dirty="0" sz="1050" spc="10">
                          <a:latin typeface="Calibri"/>
                          <a:cs typeface="Calibri"/>
                        </a:rPr>
                        <a:t>Deposits	</a:t>
                      </a:r>
                      <a:r>
                        <a:rPr dirty="0" sz="1050" spc="15">
                          <a:latin typeface="Calibri"/>
                          <a:cs typeface="Calibri"/>
                        </a:rPr>
                        <a:t>$	</a:t>
                      </a:r>
                      <a:r>
                        <a:rPr dirty="0" sz="1050" spc="5">
                          <a:latin typeface="Calibri"/>
                          <a:cs typeface="Calibri"/>
                        </a:rPr>
                        <a:t>‐</a:t>
                      </a: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8">
                      <a:solidFill>
                        <a:srgbClr val="000000"/>
                      </a:solidFill>
                      <a:prstDash val="solid"/>
                    </a:lnT>
                  </a:tcPr>
                </a:tc>
                <a:tc hMerge="1">
                  <a:txBody>
                    <a:bodyPr/>
                    <a:lstStyle/>
                    <a:p>
                      <a:pPr/>
                    </a:p>
                  </a:txBody>
                  <a:tcPr marL="0" marR="0" marB="0" marT="0"/>
                </a:tc>
              </a:tr>
              <a:tr h="185927">
                <a:tc rowSpan="2">
                  <a:txBody>
                    <a:bodyPr/>
                    <a:lstStyle/>
                    <a:p>
                      <a:pPr marL="17780">
                        <a:lnSpc>
                          <a:spcPts val="1250"/>
                        </a:lnSpc>
                      </a:pPr>
                      <a:r>
                        <a:rPr dirty="0" sz="1050" spc="10">
                          <a:latin typeface="Calibri"/>
                          <a:cs typeface="Calibri"/>
                        </a:rPr>
                        <a:t>Ending Balance August 31,</a:t>
                      </a:r>
                      <a:r>
                        <a:rPr dirty="0" sz="1050" spc="-30">
                          <a:latin typeface="Calibri"/>
                          <a:cs typeface="Calibri"/>
                        </a:rPr>
                        <a:t> </a:t>
                      </a:r>
                      <a:r>
                        <a:rPr dirty="0" sz="1050" spc="15">
                          <a:latin typeface="Calibri"/>
                          <a:cs typeface="Calibri"/>
                        </a:rPr>
                        <a:t>2023</a:t>
                      </a:r>
                      <a:endParaRPr sz="1050">
                        <a:latin typeface="Calibri"/>
                        <a:cs typeface="Calibri"/>
                      </a:endParaRPr>
                    </a:p>
                  </a:txBody>
                  <a:tcPr marL="0" marR="0" marB="0" marT="0">
                    <a:lnL w="10668">
                      <a:solidFill>
                        <a:srgbClr val="000000"/>
                      </a:solidFill>
                      <a:prstDash val="solid"/>
                    </a:lnL>
                    <a:lnB w="10667">
                      <a:solidFill>
                        <a:srgbClr val="000000"/>
                      </a:solidFill>
                      <a:prstDash val="solid"/>
                    </a:lnB>
                  </a:tcPr>
                </a:tc>
                <a:tc>
                  <a:txBody>
                    <a:bodyPr/>
                    <a:lstStyle/>
                    <a:p>
                      <a:pPr marL="65405">
                        <a:lnSpc>
                          <a:spcPts val="1205"/>
                        </a:lnSpc>
                      </a:pPr>
                      <a:r>
                        <a:rPr dirty="0" sz="1050" spc="15">
                          <a:latin typeface="Calibri"/>
                          <a:cs typeface="Calibri"/>
                        </a:rPr>
                        <a:t>$  </a:t>
                      </a:r>
                      <a:r>
                        <a:rPr dirty="0" sz="1050" spc="195">
                          <a:latin typeface="Calibri"/>
                          <a:cs typeface="Calibri"/>
                        </a:rPr>
                        <a:t> </a:t>
                      </a:r>
                      <a:r>
                        <a:rPr dirty="0" sz="1050" spc="10">
                          <a:latin typeface="Calibri"/>
                          <a:cs typeface="Calibri"/>
                        </a:rPr>
                        <a:t>376,869.18</a:t>
                      </a:r>
                      <a:endParaRPr sz="1050">
                        <a:latin typeface="Calibri"/>
                        <a:cs typeface="Calibri"/>
                      </a:endParaRPr>
                    </a:p>
                  </a:txBody>
                  <a:tcPr marL="0" marR="0" marB="0" marT="0">
                    <a:lnR w="10668">
                      <a:solidFill>
                        <a:srgbClr val="000000"/>
                      </a:solidFill>
                      <a:prstDash val="solid"/>
                    </a:lnR>
                    <a:lnT w="10667">
                      <a:solidFill>
                        <a:srgbClr val="000000"/>
                      </a:solidFill>
                      <a:prstDash val="solid"/>
                    </a:lnT>
                    <a:lnB w="32004">
                      <a:solidFill>
                        <a:srgbClr val="000000"/>
                      </a:solidFill>
                      <a:prstDash val="solid"/>
                    </a:lnB>
                  </a:tcPr>
                </a:tc>
              </a:tr>
              <a:tr h="100584">
                <a:tc vMerge="1">
                  <a:txBody>
                    <a:bodyPr/>
                    <a:lstStyle/>
                    <a:p>
                      <a:pPr/>
                    </a:p>
                  </a:txBody>
                  <a:tcPr marL="0" marR="0" marB="0" marT="0">
                    <a:lnL w="10668">
                      <a:solidFill>
                        <a:srgbClr val="000000"/>
                      </a:solidFill>
                      <a:prstDash val="solid"/>
                    </a:lnL>
                    <a:lnB w="10667">
                      <a:solidFill>
                        <a:srgbClr val="000000"/>
                      </a:solidFill>
                      <a:prstDash val="solid"/>
                    </a:lnB>
                  </a:tcPr>
                </a:tc>
                <a:tc>
                  <a:txBody>
                    <a:bodyPr/>
                    <a:lstStyle/>
                    <a:p>
                      <a:pPr/>
                      <a:endParaRPr sz="1050">
                        <a:latin typeface="Calibri"/>
                        <a:cs typeface="Calibri"/>
                      </a:endParaRPr>
                    </a:p>
                  </a:txBody>
                  <a:tcPr marL="0" marR="0" marB="0" marT="0">
                    <a:lnR w="10668">
                      <a:solidFill>
                        <a:srgbClr val="000000"/>
                      </a:solidFill>
                      <a:prstDash val="solid"/>
                    </a:lnR>
                    <a:lnT w="32004">
                      <a:solidFill>
                        <a:srgbClr val="000000"/>
                      </a:solidFill>
                      <a:prstDash val="solid"/>
                    </a:lnT>
                    <a:lnB w="10667">
                      <a:solidFill>
                        <a:srgbClr val="000000"/>
                      </a:solidFill>
                      <a:prstDash val="solid"/>
                    </a:lnB>
                  </a:tcPr>
                </a:tc>
              </a:tr>
            </a:tbl>
          </a:graphicData>
        </a:graphic>
      </p:graphicFrame>
      <p:graphicFrame>
        <p:nvGraphicFramePr>
          <p:cNvPr id="8" name="object 8"/>
          <p:cNvGraphicFramePr>
            <a:graphicFrameLocks noGrp="1"/>
          </p:cNvGraphicFramePr>
          <p:nvPr/>
        </p:nvGraphicFramePr>
        <p:xfrm>
          <a:off x="685800" y="2301239"/>
          <a:ext cx="5958205" cy="840105"/>
        </p:xfrm>
        <a:graphic>
          <a:graphicData uri="http://schemas.openxmlformats.org/drawingml/2006/table">
            <a:tbl>
              <a:tblPr firstRow="1" bandRow="1">
                <a:tableStyleId>{2D5ABB26-0587-4C30-8999-92F81FD0307C}</a:tableStyleId>
              </a:tblPr>
              <a:tblGrid>
                <a:gridCol w="4985765"/>
                <a:gridCol w="956310"/>
              </a:tblGrid>
              <a:tr h="189739">
                <a:tc>
                  <a:txBody>
                    <a:bodyPr/>
                    <a:lstStyle/>
                    <a:p>
                      <a:pPr marL="17780">
                        <a:lnSpc>
                          <a:spcPts val="1230"/>
                        </a:lnSpc>
                      </a:pPr>
                      <a:r>
                        <a:rPr dirty="0" sz="1050" spc="10" u="sng">
                          <a:latin typeface="Calibri"/>
                          <a:cs typeface="Calibri"/>
                        </a:rPr>
                        <a:t>Prime Advantage Account No. </a:t>
                      </a:r>
                      <a:r>
                        <a:rPr dirty="0" sz="1050" spc="15" u="sng">
                          <a:latin typeface="Calibri"/>
                          <a:cs typeface="Calibri"/>
                        </a:rPr>
                        <a:t>000485052 </a:t>
                      </a:r>
                      <a:r>
                        <a:rPr dirty="0" sz="1050" spc="10" u="sng">
                          <a:latin typeface="Calibri"/>
                          <a:cs typeface="Calibri"/>
                        </a:rPr>
                        <a:t>(0.05% interest</a:t>
                      </a:r>
                      <a:r>
                        <a:rPr dirty="0" sz="1050" spc="25" u="sng">
                          <a:latin typeface="Calibri"/>
                          <a:cs typeface="Calibri"/>
                        </a:rPr>
                        <a:t> </a:t>
                      </a:r>
                      <a:r>
                        <a:rPr dirty="0" sz="1050" spc="10" u="sng">
                          <a:latin typeface="Calibri"/>
                          <a:cs typeface="Calibri"/>
                        </a:rPr>
                        <a:t>rate)</a:t>
                      </a:r>
                      <a:endParaRPr sz="1050">
                        <a:latin typeface="Calibri"/>
                        <a:cs typeface="Calibri"/>
                      </a:endParaRPr>
                    </a:p>
                  </a:txBody>
                  <a:tcPr marL="0" marR="0" marB="0" marT="0">
                    <a:lnL w="10668">
                      <a:solidFill>
                        <a:srgbClr val="000000"/>
                      </a:solidFill>
                      <a:prstDash val="solid"/>
                    </a:lnL>
                    <a:lnT w="10668">
                      <a:solidFill>
                        <a:srgbClr val="000000"/>
                      </a:solidFill>
                      <a:prstDash val="solid"/>
                    </a:lnT>
                  </a:tcPr>
                </a:tc>
                <a:tc>
                  <a:txBody>
                    <a:bodyPr/>
                    <a:lstStyle/>
                    <a:p>
                      <a:pPr/>
                      <a:endParaRPr sz="1050">
                        <a:latin typeface="Calibri"/>
                        <a:cs typeface="Calibri"/>
                      </a:endParaRPr>
                    </a:p>
                  </a:txBody>
                  <a:tcPr marL="0" marR="0" marB="0" marT="0">
                    <a:lnR w="10668">
                      <a:solidFill>
                        <a:srgbClr val="000000"/>
                      </a:solidFill>
                      <a:prstDash val="solid"/>
                    </a:lnR>
                    <a:lnT w="10668">
                      <a:solidFill>
                        <a:srgbClr val="000000"/>
                      </a:solidFill>
                      <a:prstDash val="solid"/>
                    </a:lnT>
                  </a:tcPr>
                </a:tc>
              </a:tr>
              <a:tr h="178306">
                <a:tc>
                  <a:txBody>
                    <a:bodyPr/>
                    <a:lstStyle/>
                    <a:p>
                      <a:pPr marL="17780">
                        <a:lnSpc>
                          <a:spcPts val="1180"/>
                        </a:lnSpc>
                      </a:pPr>
                      <a:r>
                        <a:rPr dirty="0" sz="1050" spc="15">
                          <a:latin typeface="Calibri"/>
                          <a:cs typeface="Calibri"/>
                        </a:rPr>
                        <a:t>Bank </a:t>
                      </a:r>
                      <a:r>
                        <a:rPr dirty="0" sz="1050" spc="10">
                          <a:latin typeface="Calibri"/>
                          <a:cs typeface="Calibri"/>
                        </a:rPr>
                        <a:t>Balance</a:t>
                      </a:r>
                      <a:r>
                        <a:rPr dirty="0" sz="1050" spc="-40">
                          <a:latin typeface="Calibri"/>
                          <a:cs typeface="Calibri"/>
                        </a:rPr>
                        <a:t> </a:t>
                      </a:r>
                      <a:r>
                        <a:rPr dirty="0" sz="1050" spc="10">
                          <a:latin typeface="Calibri"/>
                          <a:cs typeface="Calibri"/>
                        </a:rPr>
                        <a:t>7/31/2023</a:t>
                      </a:r>
                      <a:endParaRPr sz="1050">
                        <a:latin typeface="Calibri"/>
                        <a:cs typeface="Calibri"/>
                      </a:endParaRPr>
                    </a:p>
                  </a:txBody>
                  <a:tcPr marL="0" marR="0" marB="0" marT="0">
                    <a:lnL w="10668">
                      <a:solidFill>
                        <a:srgbClr val="000000"/>
                      </a:solidFill>
                      <a:prstDash val="solid"/>
                    </a:lnL>
                  </a:tcPr>
                </a:tc>
                <a:tc>
                  <a:txBody>
                    <a:bodyPr/>
                    <a:lstStyle/>
                    <a:p>
                      <a:pPr marL="65405">
                        <a:lnSpc>
                          <a:spcPts val="1180"/>
                        </a:lnSpc>
                        <a:tabLst>
                          <a:tab pos="401955" algn="l"/>
                        </a:tabLst>
                      </a:pPr>
                      <a:r>
                        <a:rPr dirty="0" sz="1050" spc="15">
                          <a:latin typeface="Calibri"/>
                          <a:cs typeface="Calibri"/>
                        </a:rPr>
                        <a:t>$	</a:t>
                      </a:r>
                      <a:r>
                        <a:rPr dirty="0" sz="1050" spc="10">
                          <a:latin typeface="Calibri"/>
                          <a:cs typeface="Calibri"/>
                        </a:rPr>
                        <a:t>1,502.78</a:t>
                      </a:r>
                      <a:endParaRPr sz="1050">
                        <a:latin typeface="Calibri"/>
                        <a:cs typeface="Calibri"/>
                      </a:endParaRPr>
                    </a:p>
                  </a:txBody>
                  <a:tcPr marL="0" marR="0" marB="0" marT="0">
                    <a:lnR w="10668">
                      <a:solidFill>
                        <a:srgbClr val="000000"/>
                      </a:solidFill>
                      <a:prstDash val="solid"/>
                    </a:lnR>
                  </a:tcPr>
                </a:tc>
              </a:tr>
              <a:tr h="166877">
                <a:tc>
                  <a:txBody>
                    <a:bodyPr/>
                    <a:lstStyle/>
                    <a:p>
                      <a:pPr marL="17780">
                        <a:lnSpc>
                          <a:spcPts val="1180"/>
                        </a:lnSpc>
                      </a:pPr>
                      <a:r>
                        <a:rPr dirty="0" sz="1050" spc="10">
                          <a:latin typeface="Calibri"/>
                          <a:cs typeface="Calibri"/>
                        </a:rPr>
                        <a:t>Interest</a:t>
                      </a:r>
                      <a:r>
                        <a:rPr dirty="0" sz="1050" spc="-55">
                          <a:latin typeface="Calibri"/>
                          <a:cs typeface="Calibri"/>
                        </a:rPr>
                        <a:t> </a:t>
                      </a:r>
                      <a:r>
                        <a:rPr dirty="0" sz="1050" spc="10">
                          <a:latin typeface="Calibri"/>
                          <a:cs typeface="Calibri"/>
                        </a:rPr>
                        <a:t>Earned</a:t>
                      </a:r>
                      <a:endParaRPr sz="1050">
                        <a:latin typeface="Calibri"/>
                        <a:cs typeface="Calibri"/>
                      </a:endParaRPr>
                    </a:p>
                  </a:txBody>
                  <a:tcPr marL="0" marR="0" marB="0" marT="0">
                    <a:lnL w="10668">
                      <a:solidFill>
                        <a:srgbClr val="000000"/>
                      </a:solidFill>
                      <a:prstDash val="solid"/>
                    </a:lnL>
                  </a:tcPr>
                </a:tc>
                <a:tc>
                  <a:txBody>
                    <a:bodyPr/>
                    <a:lstStyle/>
                    <a:p>
                      <a:pPr marL="65405">
                        <a:lnSpc>
                          <a:spcPts val="1180"/>
                        </a:lnSpc>
                        <a:tabLst>
                          <a:tab pos="645795" algn="l"/>
                        </a:tabLst>
                      </a:pPr>
                      <a:r>
                        <a:rPr dirty="0" sz="1050" spc="15">
                          <a:latin typeface="Calibri"/>
                          <a:cs typeface="Calibri"/>
                        </a:rPr>
                        <a:t>$	</a:t>
                      </a:r>
                      <a:r>
                        <a:rPr dirty="0" sz="1050" spc="10">
                          <a:latin typeface="Calibri"/>
                          <a:cs typeface="Calibri"/>
                        </a:rPr>
                        <a:t>0.06</a:t>
                      </a:r>
                      <a:endParaRPr sz="1050">
                        <a:latin typeface="Calibri"/>
                        <a:cs typeface="Calibri"/>
                      </a:endParaRPr>
                    </a:p>
                  </a:txBody>
                  <a:tcPr marL="0" marR="0" marB="0" marT="0">
                    <a:lnR w="10668">
                      <a:solidFill>
                        <a:srgbClr val="000000"/>
                      </a:solidFill>
                      <a:prstDash val="solid"/>
                    </a:lnR>
                    <a:lnB w="10668">
                      <a:solidFill>
                        <a:srgbClr val="000000"/>
                      </a:solidFill>
                      <a:prstDash val="solid"/>
                    </a:lnB>
                  </a:tcPr>
                </a:tc>
              </a:tr>
              <a:tr h="185928">
                <a:tc>
                  <a:txBody>
                    <a:bodyPr/>
                    <a:lstStyle/>
                    <a:p>
                      <a:pPr marL="17780">
                        <a:lnSpc>
                          <a:spcPts val="1250"/>
                        </a:lnSpc>
                      </a:pPr>
                      <a:r>
                        <a:rPr dirty="0" sz="1050" spc="10">
                          <a:latin typeface="Calibri"/>
                          <a:cs typeface="Calibri"/>
                        </a:rPr>
                        <a:t>Ending Balance August 31,</a:t>
                      </a:r>
                      <a:r>
                        <a:rPr dirty="0" sz="1050" spc="-30">
                          <a:latin typeface="Calibri"/>
                          <a:cs typeface="Calibri"/>
                        </a:rPr>
                        <a:t> </a:t>
                      </a:r>
                      <a:r>
                        <a:rPr dirty="0" sz="1050" spc="15">
                          <a:latin typeface="Calibri"/>
                          <a:cs typeface="Calibri"/>
                        </a:rPr>
                        <a:t>2023</a:t>
                      </a:r>
                      <a:endParaRPr sz="1050">
                        <a:latin typeface="Calibri"/>
                        <a:cs typeface="Calibri"/>
                      </a:endParaRPr>
                    </a:p>
                  </a:txBody>
                  <a:tcPr marL="0" marR="0" marB="0" marT="0">
                    <a:lnL w="10668">
                      <a:solidFill>
                        <a:srgbClr val="000000"/>
                      </a:solidFill>
                      <a:prstDash val="solid"/>
                    </a:lnL>
                  </a:tcPr>
                </a:tc>
                <a:tc>
                  <a:txBody>
                    <a:bodyPr/>
                    <a:lstStyle/>
                    <a:p>
                      <a:pPr marL="65405">
                        <a:lnSpc>
                          <a:spcPts val="1205"/>
                        </a:lnSpc>
                        <a:tabLst>
                          <a:tab pos="401955" algn="l"/>
                        </a:tabLst>
                      </a:pPr>
                      <a:r>
                        <a:rPr dirty="0" sz="1050" spc="15">
                          <a:latin typeface="Calibri"/>
                          <a:cs typeface="Calibri"/>
                        </a:rPr>
                        <a:t>$	</a:t>
                      </a:r>
                      <a:r>
                        <a:rPr dirty="0" sz="1050" spc="10">
                          <a:latin typeface="Calibri"/>
                          <a:cs typeface="Calibri"/>
                        </a:rPr>
                        <a:t>1,502.84</a:t>
                      </a:r>
                      <a:endParaRPr sz="1050">
                        <a:latin typeface="Calibri"/>
                        <a:cs typeface="Calibri"/>
                      </a:endParaRPr>
                    </a:p>
                  </a:txBody>
                  <a:tcPr marL="0" marR="0" marB="0" marT="0">
                    <a:lnR w="10668">
                      <a:solidFill>
                        <a:srgbClr val="000000"/>
                      </a:solidFill>
                      <a:prstDash val="solid"/>
                    </a:lnR>
                    <a:lnT w="10668">
                      <a:solidFill>
                        <a:srgbClr val="000000"/>
                      </a:solidFill>
                      <a:prstDash val="solid"/>
                    </a:lnT>
                    <a:lnB w="32004">
                      <a:solidFill>
                        <a:srgbClr val="000000"/>
                      </a:solidFill>
                      <a:prstDash val="solid"/>
                    </a:lnB>
                  </a:tcPr>
                </a:tc>
              </a:tr>
              <a:tr h="108203">
                <a:tc>
                  <a:txBody>
                    <a:bodyPr/>
                    <a:lstStyle/>
                    <a:p>
                      <a:pPr/>
                      <a:endParaRPr sz="1050">
                        <a:latin typeface="Calibri"/>
                        <a:cs typeface="Calibri"/>
                      </a:endParaRPr>
                    </a:p>
                  </a:txBody>
                  <a:tcPr marL="0" marR="0" marB="0" marT="0">
                    <a:lnL w="10668">
                      <a:solidFill>
                        <a:srgbClr val="000000"/>
                      </a:solidFill>
                      <a:prstDash val="solid"/>
                    </a:lnL>
                    <a:lnB w="10668">
                      <a:solidFill>
                        <a:srgbClr val="000000"/>
                      </a:solidFill>
                      <a:prstDash val="solid"/>
                    </a:lnB>
                  </a:tcPr>
                </a:tc>
                <a:tc>
                  <a:txBody>
                    <a:bodyPr/>
                    <a:lstStyle/>
                    <a:p>
                      <a:pPr/>
                      <a:endParaRPr sz="1050">
                        <a:latin typeface="Calibri"/>
                        <a:cs typeface="Calibri"/>
                      </a:endParaRPr>
                    </a:p>
                  </a:txBody>
                  <a:tcPr marL="0" marR="0" marB="0" marT="0">
                    <a:lnR w="10668">
                      <a:solidFill>
                        <a:srgbClr val="000000"/>
                      </a:solidFill>
                      <a:prstDash val="solid"/>
                    </a:lnR>
                    <a:lnT w="32004">
                      <a:solidFill>
                        <a:srgbClr val="000000"/>
                      </a:solidFill>
                      <a:prstDash val="solid"/>
                    </a:lnT>
                    <a:lnB w="10668">
                      <a:solidFill>
                        <a:srgbClr val="000000"/>
                      </a:solidFill>
                      <a:prstDash val="solid"/>
                    </a:lnB>
                  </a:tcPr>
                </a:tc>
              </a:tr>
            </a:tbl>
          </a:graphicData>
        </a:graphic>
      </p:graphicFrame>
      <p:sp>
        <p:nvSpPr>
          <p:cNvPr id="9" name="object 9"/>
          <p:cNvSpPr/>
          <p:nvPr/>
        </p:nvSpPr>
        <p:spPr>
          <a:xfrm>
            <a:off x="696468" y="3243834"/>
            <a:ext cx="5942330" cy="0"/>
          </a:xfrm>
          <a:custGeom>
            <a:avLst/>
            <a:gdLst/>
            <a:ahLst/>
            <a:cxnLst/>
            <a:rect l="l" t="t" r="r" b="b"/>
            <a:pathLst>
              <a:path w="5942330" h="0">
                <a:moveTo>
                  <a:pt x="0" y="0"/>
                </a:moveTo>
                <a:lnTo>
                  <a:pt x="5942076" y="0"/>
                </a:lnTo>
              </a:path>
            </a:pathLst>
          </a:custGeom>
          <a:ln w="10667">
            <a:solidFill>
              <a:srgbClr val="000000"/>
            </a:solidFill>
          </a:ln>
        </p:spPr>
        <p:txBody>
          <a:bodyPr wrap="square" lIns="0" tIns="0" rIns="0" bIns="0" rtlCol="0"/>
          <a:lstStyle/>
          <a:p/>
        </p:txBody>
      </p:sp>
      <p:sp>
        <p:nvSpPr>
          <p:cNvPr id="10" name="object 10"/>
          <p:cNvSpPr/>
          <p:nvPr/>
        </p:nvSpPr>
        <p:spPr>
          <a:xfrm>
            <a:off x="696468" y="4255770"/>
            <a:ext cx="5942330" cy="0"/>
          </a:xfrm>
          <a:custGeom>
            <a:avLst/>
            <a:gdLst/>
            <a:ahLst/>
            <a:cxnLst/>
            <a:rect l="l" t="t" r="r" b="b"/>
            <a:pathLst>
              <a:path w="5942330" h="0">
                <a:moveTo>
                  <a:pt x="0" y="0"/>
                </a:moveTo>
                <a:lnTo>
                  <a:pt x="5942076" y="0"/>
                </a:lnTo>
              </a:path>
            </a:pathLst>
          </a:custGeom>
          <a:ln w="10667">
            <a:solidFill>
              <a:srgbClr val="000000"/>
            </a:solidFill>
          </a:ln>
        </p:spPr>
        <p:txBody>
          <a:bodyPr wrap="square" lIns="0" tIns="0" rIns="0" bIns="0" rtlCol="0"/>
          <a:lstStyle/>
          <a:p/>
        </p:txBody>
      </p:sp>
      <p:graphicFrame>
        <p:nvGraphicFramePr>
          <p:cNvPr id="11" name="object 11"/>
          <p:cNvGraphicFramePr>
            <a:graphicFrameLocks noGrp="1"/>
          </p:cNvGraphicFramePr>
          <p:nvPr/>
        </p:nvGraphicFramePr>
        <p:xfrm>
          <a:off x="685800" y="4323588"/>
          <a:ext cx="5958205" cy="1018540"/>
        </p:xfrm>
        <a:graphic>
          <a:graphicData uri="http://schemas.openxmlformats.org/drawingml/2006/table">
            <a:tbl>
              <a:tblPr firstRow="1" bandRow="1">
                <a:tableStyleId>{2D5ABB26-0587-4C30-8999-92F81FD0307C}</a:tableStyleId>
              </a:tblPr>
              <a:tblGrid>
                <a:gridCol w="4985765"/>
                <a:gridCol w="956310"/>
              </a:tblGrid>
              <a:tr h="713231">
                <a:tc gridSpan="2">
                  <a:txBody>
                    <a:bodyPr/>
                    <a:lstStyle/>
                    <a:p>
                      <a:pPr marL="17780">
                        <a:lnSpc>
                          <a:spcPts val="1230"/>
                        </a:lnSpc>
                      </a:pPr>
                      <a:r>
                        <a:rPr dirty="0" sz="1050" spc="15" u="sng">
                          <a:latin typeface="Calibri"/>
                          <a:cs typeface="Calibri"/>
                        </a:rPr>
                        <a:t>13‐Month CD </a:t>
                      </a:r>
                      <a:r>
                        <a:rPr dirty="0" sz="1050" spc="10" u="sng">
                          <a:latin typeface="Calibri"/>
                          <a:cs typeface="Calibri"/>
                        </a:rPr>
                        <a:t>(.60% interest rate) </a:t>
                      </a:r>
                      <a:r>
                        <a:rPr dirty="0" sz="1050" spc="5" u="sng">
                          <a:latin typeface="Calibri"/>
                          <a:cs typeface="Calibri"/>
                        </a:rPr>
                        <a:t>‐ </a:t>
                      </a:r>
                      <a:r>
                        <a:rPr dirty="0" sz="1050" spc="10" u="sng">
                          <a:latin typeface="Calibri"/>
                          <a:cs typeface="Calibri"/>
                        </a:rPr>
                        <a:t>First State </a:t>
                      </a:r>
                      <a:r>
                        <a:rPr dirty="0" sz="1050" spc="15" u="sng">
                          <a:latin typeface="Calibri"/>
                          <a:cs typeface="Calibri"/>
                        </a:rPr>
                        <a:t>Community </a:t>
                      </a:r>
                      <a:r>
                        <a:rPr dirty="0" sz="1050" spc="10" u="sng">
                          <a:latin typeface="Calibri"/>
                          <a:cs typeface="Calibri"/>
                        </a:rPr>
                        <a:t>Bank, </a:t>
                      </a:r>
                      <a:r>
                        <a:rPr dirty="0" sz="1050" spc="15" u="sng">
                          <a:latin typeface="Calibri"/>
                          <a:cs typeface="Calibri"/>
                        </a:rPr>
                        <a:t>300 </a:t>
                      </a:r>
                      <a:r>
                        <a:rPr dirty="0" sz="1050" spc="10" u="sng">
                          <a:latin typeface="Calibri"/>
                          <a:cs typeface="Calibri"/>
                        </a:rPr>
                        <a:t>Diego Dr, Columbia</a:t>
                      </a:r>
                      <a:r>
                        <a:rPr dirty="0" sz="1050" spc="-20" u="sng">
                          <a:latin typeface="Calibri"/>
                          <a:cs typeface="Calibri"/>
                        </a:rPr>
                        <a:t> </a:t>
                      </a:r>
                      <a:r>
                        <a:rPr dirty="0" sz="1050" spc="20" u="sng">
                          <a:latin typeface="Calibri"/>
                          <a:cs typeface="Calibri"/>
                        </a:rPr>
                        <a:t>MO</a:t>
                      </a:r>
                      <a:endParaRPr sz="1050">
                        <a:latin typeface="Calibri"/>
                        <a:cs typeface="Calibri"/>
                      </a:endParaRPr>
                    </a:p>
                    <a:p>
                      <a:pPr marL="17780">
                        <a:lnSpc>
                          <a:spcPct val="100000"/>
                        </a:lnSpc>
                        <a:spcBef>
                          <a:spcPts val="130"/>
                        </a:spcBef>
                      </a:pPr>
                      <a:r>
                        <a:rPr dirty="0" sz="1050" spc="10">
                          <a:latin typeface="Calibri"/>
                          <a:cs typeface="Calibri"/>
                        </a:rPr>
                        <a:t>Maturity Date: </a:t>
                      </a:r>
                      <a:r>
                        <a:rPr dirty="0" sz="1050" spc="10" u="sng">
                          <a:latin typeface="Calibri"/>
                          <a:cs typeface="Calibri"/>
                        </a:rPr>
                        <a:t>12/10/2023 </a:t>
                      </a:r>
                      <a:r>
                        <a:rPr dirty="0" sz="1050" spc="15" u="sng">
                          <a:latin typeface="Calibri"/>
                          <a:cs typeface="Calibri"/>
                        </a:rPr>
                        <a:t>10 </a:t>
                      </a:r>
                      <a:r>
                        <a:rPr dirty="0" sz="1050" spc="10" u="sng">
                          <a:latin typeface="Calibri"/>
                          <a:cs typeface="Calibri"/>
                        </a:rPr>
                        <a:t>day grace</a:t>
                      </a:r>
                      <a:r>
                        <a:rPr dirty="0" sz="1050" u="sng">
                          <a:latin typeface="Calibri"/>
                          <a:cs typeface="Calibri"/>
                        </a:rPr>
                        <a:t> </a:t>
                      </a:r>
                      <a:r>
                        <a:rPr dirty="0" sz="1050" spc="10" u="sng">
                          <a:latin typeface="Calibri"/>
                          <a:cs typeface="Calibri"/>
                        </a:rPr>
                        <a:t>period</a:t>
                      </a:r>
                      <a:endParaRPr sz="1050">
                        <a:latin typeface="Calibri"/>
                        <a:cs typeface="Calibri"/>
                      </a:endParaRPr>
                    </a:p>
                    <a:p>
                      <a:pPr marL="17780">
                        <a:lnSpc>
                          <a:spcPct val="100000"/>
                        </a:lnSpc>
                        <a:spcBef>
                          <a:spcPts val="155"/>
                        </a:spcBef>
                        <a:tabLst>
                          <a:tab pos="5045710" algn="l"/>
                          <a:tab pos="5241925" algn="l"/>
                        </a:tabLst>
                      </a:pPr>
                      <a:r>
                        <a:rPr dirty="0" sz="1050" spc="15">
                          <a:latin typeface="Calibri"/>
                          <a:cs typeface="Calibri"/>
                        </a:rPr>
                        <a:t>Bank </a:t>
                      </a:r>
                      <a:r>
                        <a:rPr dirty="0" sz="1050" spc="10">
                          <a:latin typeface="Calibri"/>
                          <a:cs typeface="Calibri"/>
                        </a:rPr>
                        <a:t>Balance 4/10/2023 </a:t>
                      </a:r>
                      <a:r>
                        <a:rPr dirty="0" sz="1050" spc="5">
                          <a:latin typeface="Calibri"/>
                          <a:cs typeface="Calibri"/>
                        </a:rPr>
                        <a:t>‐ </a:t>
                      </a:r>
                      <a:r>
                        <a:rPr dirty="0" sz="1050" spc="10">
                          <a:latin typeface="Calibri"/>
                          <a:cs typeface="Calibri"/>
                        </a:rPr>
                        <a:t>(Opening Balance</a:t>
                      </a:r>
                      <a:r>
                        <a:rPr dirty="0" sz="1050" spc="95">
                          <a:latin typeface="Calibri"/>
                          <a:cs typeface="Calibri"/>
                        </a:rPr>
                        <a:t> </a:t>
                      </a:r>
                      <a:r>
                        <a:rPr dirty="0" sz="1050" spc="10">
                          <a:latin typeface="Calibri"/>
                          <a:cs typeface="Calibri"/>
                        </a:rPr>
                        <a:t>$250,000</a:t>
                      </a:r>
                      <a:r>
                        <a:rPr dirty="0" sz="1050" spc="20">
                          <a:latin typeface="Calibri"/>
                          <a:cs typeface="Calibri"/>
                        </a:rPr>
                        <a:t> </a:t>
                      </a:r>
                      <a:r>
                        <a:rPr dirty="0" sz="1050" spc="10">
                          <a:latin typeface="Calibri"/>
                          <a:cs typeface="Calibri"/>
                        </a:rPr>
                        <a:t>4/2018)	</a:t>
                      </a:r>
                      <a:r>
                        <a:rPr dirty="0" sz="1050" spc="15">
                          <a:latin typeface="Calibri"/>
                          <a:cs typeface="Calibri"/>
                        </a:rPr>
                        <a:t>$	</a:t>
                      </a:r>
                      <a:r>
                        <a:rPr dirty="0" sz="1050" spc="10">
                          <a:latin typeface="Calibri"/>
                          <a:cs typeface="Calibri"/>
                        </a:rPr>
                        <a:t>261,198.41</a:t>
                      </a:r>
                      <a:endParaRPr sz="1050">
                        <a:latin typeface="Calibri"/>
                        <a:cs typeface="Calibri"/>
                      </a:endParaRPr>
                    </a:p>
                    <a:p>
                      <a:pPr marL="17780">
                        <a:lnSpc>
                          <a:spcPct val="100000"/>
                        </a:lnSpc>
                        <a:spcBef>
                          <a:spcPts val="145"/>
                        </a:spcBef>
                        <a:tabLst>
                          <a:tab pos="5045710" algn="l"/>
                          <a:tab pos="5382260" algn="l"/>
                        </a:tabLst>
                      </a:pPr>
                      <a:r>
                        <a:rPr dirty="0" sz="1050" spc="10">
                          <a:latin typeface="Calibri"/>
                          <a:cs typeface="Calibri"/>
                        </a:rPr>
                        <a:t>Interest</a:t>
                      </a:r>
                      <a:r>
                        <a:rPr dirty="0" sz="1050" spc="15">
                          <a:latin typeface="Calibri"/>
                          <a:cs typeface="Calibri"/>
                        </a:rPr>
                        <a:t> </a:t>
                      </a:r>
                      <a:r>
                        <a:rPr dirty="0" sz="1050" spc="10">
                          <a:latin typeface="Calibri"/>
                          <a:cs typeface="Calibri"/>
                        </a:rPr>
                        <a:t>Earned	</a:t>
                      </a:r>
                      <a:r>
                        <a:rPr dirty="0" sz="1050" spc="15">
                          <a:latin typeface="Calibri"/>
                          <a:cs typeface="Calibri"/>
                        </a:rPr>
                        <a:t>$	</a:t>
                      </a:r>
                      <a:r>
                        <a:rPr dirty="0" sz="1050" spc="10">
                          <a:latin typeface="Calibri"/>
                          <a:cs typeface="Calibri"/>
                        </a:rPr>
                        <a:t>1,953.62</a:t>
                      </a:r>
                      <a:endParaRPr sz="1050">
                        <a:latin typeface="Calibri"/>
                        <a:cs typeface="Calibri"/>
                      </a:endParaRPr>
                    </a:p>
                  </a:txBody>
                  <a:tcPr marL="0" marR="0" marB="0" marT="0">
                    <a:lnL w="10668">
                      <a:solidFill>
                        <a:srgbClr val="000000"/>
                      </a:solidFill>
                      <a:prstDash val="solid"/>
                    </a:lnL>
                    <a:lnR w="10668">
                      <a:solidFill>
                        <a:srgbClr val="000000"/>
                      </a:solidFill>
                      <a:prstDash val="solid"/>
                    </a:lnR>
                    <a:lnT w="10667">
                      <a:solidFill>
                        <a:srgbClr val="000000"/>
                      </a:solidFill>
                      <a:prstDash val="solid"/>
                    </a:lnT>
                  </a:tcPr>
                </a:tc>
                <a:tc hMerge="1">
                  <a:txBody>
                    <a:bodyPr/>
                    <a:lstStyle/>
                    <a:p>
                      <a:pPr/>
                    </a:p>
                  </a:txBody>
                  <a:tcPr marL="0" marR="0" marB="0" marT="0"/>
                </a:tc>
              </a:tr>
              <a:tr h="185928">
                <a:tc rowSpan="2">
                  <a:txBody>
                    <a:bodyPr/>
                    <a:lstStyle/>
                    <a:p>
                      <a:pPr marL="17780">
                        <a:lnSpc>
                          <a:spcPts val="1250"/>
                        </a:lnSpc>
                      </a:pPr>
                      <a:r>
                        <a:rPr dirty="0" sz="1050" spc="10">
                          <a:latin typeface="Calibri"/>
                          <a:cs typeface="Calibri"/>
                        </a:rPr>
                        <a:t>Ending Balance July 10,</a:t>
                      </a:r>
                      <a:r>
                        <a:rPr dirty="0" sz="1050" spc="-50">
                          <a:latin typeface="Calibri"/>
                          <a:cs typeface="Calibri"/>
                        </a:rPr>
                        <a:t> </a:t>
                      </a:r>
                      <a:r>
                        <a:rPr dirty="0" sz="1050" spc="15">
                          <a:latin typeface="Calibri"/>
                          <a:cs typeface="Calibri"/>
                        </a:rPr>
                        <a:t>2023</a:t>
                      </a:r>
                      <a:endParaRPr sz="1050">
                        <a:latin typeface="Calibri"/>
                        <a:cs typeface="Calibri"/>
                      </a:endParaRPr>
                    </a:p>
                  </a:txBody>
                  <a:tcPr marL="0" marR="0" marB="0" marT="0">
                    <a:lnL w="10668">
                      <a:solidFill>
                        <a:srgbClr val="000000"/>
                      </a:solidFill>
                      <a:prstDash val="solid"/>
                    </a:lnL>
                    <a:lnB w="10667">
                      <a:solidFill>
                        <a:srgbClr val="000000"/>
                      </a:solidFill>
                      <a:prstDash val="solid"/>
                    </a:lnB>
                  </a:tcPr>
                </a:tc>
                <a:tc>
                  <a:txBody>
                    <a:bodyPr/>
                    <a:lstStyle/>
                    <a:p>
                      <a:pPr marL="65405">
                        <a:lnSpc>
                          <a:spcPts val="1205"/>
                        </a:lnSpc>
                      </a:pPr>
                      <a:r>
                        <a:rPr dirty="0" sz="1050" spc="15">
                          <a:latin typeface="Calibri"/>
                          <a:cs typeface="Calibri"/>
                        </a:rPr>
                        <a:t>$  </a:t>
                      </a:r>
                      <a:r>
                        <a:rPr dirty="0" sz="1050" spc="190">
                          <a:latin typeface="Calibri"/>
                          <a:cs typeface="Calibri"/>
                        </a:rPr>
                        <a:t> </a:t>
                      </a:r>
                      <a:r>
                        <a:rPr dirty="0" sz="1050" spc="10">
                          <a:latin typeface="Calibri"/>
                          <a:cs typeface="Calibri"/>
                        </a:rPr>
                        <a:t>263,152.03</a:t>
                      </a:r>
                      <a:endParaRPr sz="1050">
                        <a:latin typeface="Calibri"/>
                        <a:cs typeface="Calibri"/>
                      </a:endParaRPr>
                    </a:p>
                  </a:txBody>
                  <a:tcPr marL="0" marR="0" marB="0" marT="0">
                    <a:lnR w="10668">
                      <a:solidFill>
                        <a:srgbClr val="000000"/>
                      </a:solidFill>
                      <a:prstDash val="solid"/>
                    </a:lnR>
                    <a:lnT w="10667">
                      <a:solidFill>
                        <a:srgbClr val="000000"/>
                      </a:solidFill>
                      <a:prstDash val="solid"/>
                    </a:lnT>
                    <a:lnB w="32003">
                      <a:solidFill>
                        <a:srgbClr val="000000"/>
                      </a:solidFill>
                      <a:prstDash val="solid"/>
                    </a:lnB>
                  </a:tcPr>
                </a:tc>
              </a:tr>
              <a:tr h="108204">
                <a:tc vMerge="1">
                  <a:txBody>
                    <a:bodyPr/>
                    <a:lstStyle/>
                    <a:p>
                      <a:pPr/>
                    </a:p>
                  </a:txBody>
                  <a:tcPr marL="0" marR="0" marB="0" marT="0">
                    <a:lnL w="10668">
                      <a:solidFill>
                        <a:srgbClr val="000000"/>
                      </a:solidFill>
                      <a:prstDash val="solid"/>
                    </a:lnL>
                    <a:lnB w="10667">
                      <a:solidFill>
                        <a:srgbClr val="000000"/>
                      </a:solidFill>
                      <a:prstDash val="solid"/>
                    </a:lnB>
                  </a:tcPr>
                </a:tc>
                <a:tc>
                  <a:txBody>
                    <a:bodyPr/>
                    <a:lstStyle/>
                    <a:p>
                      <a:pPr/>
                      <a:endParaRPr sz="1050">
                        <a:latin typeface="Calibri"/>
                        <a:cs typeface="Calibri"/>
                      </a:endParaRPr>
                    </a:p>
                  </a:txBody>
                  <a:tcPr marL="0" marR="0" marB="0" marT="0">
                    <a:lnR w="10668">
                      <a:solidFill>
                        <a:srgbClr val="000000"/>
                      </a:solidFill>
                      <a:prstDash val="solid"/>
                    </a:lnR>
                    <a:lnT w="32003">
                      <a:solidFill>
                        <a:srgbClr val="000000"/>
                      </a:solidFill>
                      <a:prstDash val="solid"/>
                    </a:lnT>
                    <a:lnB w="10667">
                      <a:solidFill>
                        <a:srgbClr val="000000"/>
                      </a:solidFill>
                      <a:prstDash val="solid"/>
                    </a:lnB>
                  </a:tcPr>
                </a:tc>
              </a:tr>
            </a:tbl>
          </a:graphicData>
        </a:graphic>
      </p:graphicFrame>
      <p:graphicFrame>
        <p:nvGraphicFramePr>
          <p:cNvPr id="12" name="object 12"/>
          <p:cNvGraphicFramePr>
            <a:graphicFrameLocks noGrp="1"/>
          </p:cNvGraphicFramePr>
          <p:nvPr/>
        </p:nvGraphicFramePr>
        <p:xfrm>
          <a:off x="685800" y="5419344"/>
          <a:ext cx="5958205" cy="1010919"/>
        </p:xfrm>
        <a:graphic>
          <a:graphicData uri="http://schemas.openxmlformats.org/drawingml/2006/table">
            <a:tbl>
              <a:tblPr firstRow="1" bandRow="1">
                <a:tableStyleId>{2D5ABB26-0587-4C30-8999-92F81FD0307C}</a:tableStyleId>
              </a:tblPr>
              <a:tblGrid>
                <a:gridCol w="4985765"/>
                <a:gridCol w="956310"/>
              </a:tblGrid>
              <a:tr h="189739">
                <a:tc>
                  <a:txBody>
                    <a:bodyPr/>
                    <a:lstStyle/>
                    <a:p>
                      <a:pPr marL="17780">
                        <a:lnSpc>
                          <a:spcPts val="1230"/>
                        </a:lnSpc>
                      </a:pPr>
                      <a:r>
                        <a:rPr dirty="0" sz="1050" spc="15">
                          <a:latin typeface="Calibri"/>
                          <a:cs typeface="Calibri"/>
                        </a:rPr>
                        <a:t>12‐Month CD </a:t>
                      </a:r>
                      <a:r>
                        <a:rPr dirty="0" sz="1050" spc="10">
                          <a:latin typeface="Calibri"/>
                          <a:cs typeface="Calibri"/>
                        </a:rPr>
                        <a:t>(3.10% interest rate) </a:t>
                      </a:r>
                      <a:r>
                        <a:rPr dirty="0" sz="1050" spc="5">
                          <a:latin typeface="Calibri"/>
                          <a:cs typeface="Calibri"/>
                        </a:rPr>
                        <a:t>‐ </a:t>
                      </a:r>
                      <a:r>
                        <a:rPr dirty="0" sz="1050" spc="10">
                          <a:latin typeface="Calibri"/>
                          <a:cs typeface="Calibri"/>
                        </a:rPr>
                        <a:t>First </a:t>
                      </a:r>
                      <a:r>
                        <a:rPr dirty="0" sz="1050" spc="15">
                          <a:latin typeface="Calibri"/>
                          <a:cs typeface="Calibri"/>
                        </a:rPr>
                        <a:t>Midwest PO Box </a:t>
                      </a:r>
                      <a:r>
                        <a:rPr dirty="0" sz="1050" spc="10">
                          <a:latin typeface="Calibri"/>
                          <a:cs typeface="Calibri"/>
                        </a:rPr>
                        <a:t>160, Poplar Bluff, </a:t>
                      </a:r>
                      <a:r>
                        <a:rPr dirty="0" sz="1050" spc="20">
                          <a:latin typeface="Calibri"/>
                          <a:cs typeface="Calibri"/>
                        </a:rPr>
                        <a:t>MO</a:t>
                      </a:r>
                      <a:r>
                        <a:rPr dirty="0" sz="1050" spc="-70">
                          <a:latin typeface="Calibri"/>
                          <a:cs typeface="Calibri"/>
                        </a:rPr>
                        <a:t> </a:t>
                      </a:r>
                      <a:r>
                        <a:rPr dirty="0" sz="1050" spc="15">
                          <a:latin typeface="Calibri"/>
                          <a:cs typeface="Calibri"/>
                        </a:rPr>
                        <a:t>63902</a:t>
                      </a:r>
                      <a:endParaRPr sz="1050">
                        <a:latin typeface="Calibri"/>
                        <a:cs typeface="Calibri"/>
                      </a:endParaRPr>
                    </a:p>
                  </a:txBody>
                  <a:tcPr marL="0" marR="0" marB="0" marT="0">
                    <a:lnL w="10668">
                      <a:solidFill>
                        <a:srgbClr val="000000"/>
                      </a:solidFill>
                      <a:prstDash val="solid"/>
                    </a:lnL>
                    <a:lnT w="10667">
                      <a:solidFill>
                        <a:srgbClr val="000000"/>
                      </a:solidFill>
                      <a:prstDash val="solid"/>
                    </a:lnT>
                  </a:tcPr>
                </a:tc>
                <a:tc>
                  <a:txBody>
                    <a:bodyPr/>
                    <a:lstStyle/>
                    <a:p>
                      <a:pPr/>
                      <a:endParaRPr sz="1050">
                        <a:latin typeface="Calibri"/>
                        <a:cs typeface="Calibri"/>
                      </a:endParaRPr>
                    </a:p>
                  </a:txBody>
                  <a:tcPr marL="0" marR="0" marB="0" marT="0">
                    <a:lnR w="10668">
                      <a:solidFill>
                        <a:srgbClr val="000000"/>
                      </a:solidFill>
                      <a:prstDash val="solid"/>
                    </a:lnR>
                    <a:lnT w="10667">
                      <a:solidFill>
                        <a:srgbClr val="000000"/>
                      </a:solidFill>
                      <a:prstDash val="solid"/>
                    </a:lnT>
                  </a:tcPr>
                </a:tc>
              </a:tr>
              <a:tr h="178308">
                <a:tc>
                  <a:txBody>
                    <a:bodyPr/>
                    <a:lstStyle/>
                    <a:p>
                      <a:pPr marL="17780">
                        <a:lnSpc>
                          <a:spcPts val="1180"/>
                        </a:lnSpc>
                      </a:pPr>
                      <a:r>
                        <a:rPr dirty="0" sz="1050" spc="10">
                          <a:latin typeface="Calibri"/>
                          <a:cs typeface="Calibri"/>
                        </a:rPr>
                        <a:t>Maturity Date: </a:t>
                      </a:r>
                      <a:r>
                        <a:rPr dirty="0" sz="1050" spc="15">
                          <a:latin typeface="Calibri"/>
                          <a:cs typeface="Calibri"/>
                        </a:rPr>
                        <a:t>November </a:t>
                      </a:r>
                      <a:r>
                        <a:rPr dirty="0" sz="1050" spc="10">
                          <a:latin typeface="Calibri"/>
                          <a:cs typeface="Calibri"/>
                        </a:rPr>
                        <a:t>1,</a:t>
                      </a:r>
                      <a:r>
                        <a:rPr dirty="0" sz="1050" spc="-60">
                          <a:latin typeface="Calibri"/>
                          <a:cs typeface="Calibri"/>
                        </a:rPr>
                        <a:t> </a:t>
                      </a:r>
                      <a:r>
                        <a:rPr dirty="0" sz="1050" spc="15">
                          <a:latin typeface="Calibri"/>
                          <a:cs typeface="Calibri"/>
                        </a:rPr>
                        <a:t>2023</a:t>
                      </a:r>
                      <a:endParaRPr sz="1050">
                        <a:latin typeface="Calibri"/>
                        <a:cs typeface="Calibri"/>
                      </a:endParaRPr>
                    </a:p>
                  </a:txBody>
                  <a:tcPr marL="0" marR="0" marB="0" marT="0">
                    <a:lnL w="10668">
                      <a:solidFill>
                        <a:srgbClr val="000000"/>
                      </a:solidFill>
                      <a:prstDash val="solid"/>
                    </a:lnL>
                  </a:tcPr>
                </a:tc>
                <a:tc>
                  <a:txBody>
                    <a:bodyPr/>
                    <a:lstStyle/>
                    <a:p>
                      <a:pPr/>
                      <a:endParaRPr sz="1050">
                        <a:latin typeface="Calibri"/>
                        <a:cs typeface="Calibri"/>
                      </a:endParaRPr>
                    </a:p>
                  </a:txBody>
                  <a:tcPr marL="0" marR="0" marB="0" marT="0">
                    <a:lnR w="10668">
                      <a:solidFill>
                        <a:srgbClr val="000000"/>
                      </a:solidFill>
                      <a:prstDash val="solid"/>
                    </a:lnR>
                  </a:tcPr>
                </a:tc>
              </a:tr>
              <a:tr h="178307">
                <a:tc>
                  <a:txBody>
                    <a:bodyPr/>
                    <a:lstStyle/>
                    <a:p>
                      <a:pPr marL="17780">
                        <a:lnSpc>
                          <a:spcPts val="1180"/>
                        </a:lnSpc>
                      </a:pPr>
                      <a:r>
                        <a:rPr dirty="0" sz="1050" spc="10">
                          <a:latin typeface="Calibri"/>
                          <a:cs typeface="Calibri"/>
                        </a:rPr>
                        <a:t>Beginning</a:t>
                      </a:r>
                      <a:r>
                        <a:rPr dirty="0" sz="1050" spc="-45">
                          <a:latin typeface="Calibri"/>
                          <a:cs typeface="Calibri"/>
                        </a:rPr>
                        <a:t> </a:t>
                      </a:r>
                      <a:r>
                        <a:rPr dirty="0" sz="1050" spc="10">
                          <a:latin typeface="Calibri"/>
                          <a:cs typeface="Calibri"/>
                        </a:rPr>
                        <a:t>Balance</a:t>
                      </a:r>
                      <a:endParaRPr sz="1050">
                        <a:latin typeface="Calibri"/>
                        <a:cs typeface="Calibri"/>
                      </a:endParaRPr>
                    </a:p>
                  </a:txBody>
                  <a:tcPr marL="0" marR="0" marB="0" marT="0">
                    <a:lnL w="10668">
                      <a:solidFill>
                        <a:srgbClr val="000000"/>
                      </a:solidFill>
                      <a:prstDash val="solid"/>
                    </a:lnL>
                  </a:tcPr>
                </a:tc>
                <a:tc>
                  <a:txBody>
                    <a:bodyPr/>
                    <a:lstStyle/>
                    <a:p>
                      <a:pPr marL="65405">
                        <a:lnSpc>
                          <a:spcPts val="1180"/>
                        </a:lnSpc>
                      </a:pPr>
                      <a:r>
                        <a:rPr dirty="0" sz="1050" spc="15">
                          <a:latin typeface="Calibri"/>
                          <a:cs typeface="Calibri"/>
                        </a:rPr>
                        <a:t>$  </a:t>
                      </a:r>
                      <a:r>
                        <a:rPr dirty="0" sz="1050" spc="190">
                          <a:latin typeface="Calibri"/>
                          <a:cs typeface="Calibri"/>
                        </a:rPr>
                        <a:t> </a:t>
                      </a:r>
                      <a:r>
                        <a:rPr dirty="0" sz="1050" spc="10">
                          <a:latin typeface="Calibri"/>
                          <a:cs typeface="Calibri"/>
                        </a:rPr>
                        <a:t>228,595.81</a:t>
                      </a:r>
                      <a:endParaRPr sz="1050">
                        <a:latin typeface="Calibri"/>
                        <a:cs typeface="Calibri"/>
                      </a:endParaRPr>
                    </a:p>
                  </a:txBody>
                  <a:tcPr marL="0" marR="0" marB="0" marT="0">
                    <a:lnR w="10668">
                      <a:solidFill>
                        <a:srgbClr val="000000"/>
                      </a:solidFill>
                      <a:prstDash val="solid"/>
                    </a:lnR>
                  </a:tcPr>
                </a:tc>
              </a:tr>
              <a:tr h="166876">
                <a:tc>
                  <a:txBody>
                    <a:bodyPr/>
                    <a:lstStyle/>
                    <a:p>
                      <a:pPr marL="17780">
                        <a:lnSpc>
                          <a:spcPts val="1180"/>
                        </a:lnSpc>
                      </a:pPr>
                      <a:r>
                        <a:rPr dirty="0" sz="1050" spc="10">
                          <a:latin typeface="Calibri"/>
                          <a:cs typeface="Calibri"/>
                        </a:rPr>
                        <a:t>Interest</a:t>
                      </a:r>
                      <a:r>
                        <a:rPr dirty="0" sz="1050" spc="-55">
                          <a:latin typeface="Calibri"/>
                          <a:cs typeface="Calibri"/>
                        </a:rPr>
                        <a:t> </a:t>
                      </a:r>
                      <a:r>
                        <a:rPr dirty="0" sz="1050" spc="10">
                          <a:latin typeface="Calibri"/>
                          <a:cs typeface="Calibri"/>
                        </a:rPr>
                        <a:t>Earned</a:t>
                      </a:r>
                      <a:endParaRPr sz="1050">
                        <a:latin typeface="Calibri"/>
                        <a:cs typeface="Calibri"/>
                      </a:endParaRPr>
                    </a:p>
                  </a:txBody>
                  <a:tcPr marL="0" marR="0" marB="0" marT="0">
                    <a:lnL w="10668">
                      <a:solidFill>
                        <a:srgbClr val="000000"/>
                      </a:solidFill>
                      <a:prstDash val="solid"/>
                    </a:lnL>
                  </a:tcPr>
                </a:tc>
                <a:tc>
                  <a:txBody>
                    <a:bodyPr/>
                    <a:lstStyle/>
                    <a:p>
                      <a:pPr marL="65405">
                        <a:lnSpc>
                          <a:spcPts val="1180"/>
                        </a:lnSpc>
                        <a:tabLst>
                          <a:tab pos="401955" algn="l"/>
                        </a:tabLst>
                      </a:pPr>
                      <a:r>
                        <a:rPr dirty="0" sz="1050" spc="15">
                          <a:latin typeface="Calibri"/>
                          <a:cs typeface="Calibri"/>
                        </a:rPr>
                        <a:t>$	</a:t>
                      </a:r>
                      <a:r>
                        <a:rPr dirty="0" sz="1050" spc="10">
                          <a:latin typeface="Calibri"/>
                          <a:cs typeface="Calibri"/>
                        </a:rPr>
                        <a:t>1,849.56</a:t>
                      </a:r>
                      <a:endParaRPr sz="1050">
                        <a:latin typeface="Calibri"/>
                        <a:cs typeface="Calibri"/>
                      </a:endParaRPr>
                    </a:p>
                  </a:txBody>
                  <a:tcPr marL="0" marR="0" marB="0" marT="0">
                    <a:lnR w="10668">
                      <a:solidFill>
                        <a:srgbClr val="000000"/>
                      </a:solidFill>
                      <a:prstDash val="solid"/>
                    </a:lnR>
                    <a:lnB w="10667">
                      <a:solidFill>
                        <a:srgbClr val="000000"/>
                      </a:solidFill>
                      <a:prstDash val="solid"/>
                    </a:lnB>
                  </a:tcPr>
                </a:tc>
              </a:tr>
              <a:tr h="185928">
                <a:tc>
                  <a:txBody>
                    <a:bodyPr/>
                    <a:lstStyle/>
                    <a:p>
                      <a:pPr marL="17780">
                        <a:lnSpc>
                          <a:spcPts val="1250"/>
                        </a:lnSpc>
                      </a:pPr>
                      <a:r>
                        <a:rPr dirty="0" sz="1050" spc="10">
                          <a:latin typeface="Calibri"/>
                          <a:cs typeface="Calibri"/>
                        </a:rPr>
                        <a:t>Ending Balance July 31,</a:t>
                      </a:r>
                      <a:r>
                        <a:rPr dirty="0" sz="1050" spc="-50">
                          <a:latin typeface="Calibri"/>
                          <a:cs typeface="Calibri"/>
                        </a:rPr>
                        <a:t> </a:t>
                      </a:r>
                      <a:r>
                        <a:rPr dirty="0" sz="1050" spc="15">
                          <a:latin typeface="Calibri"/>
                          <a:cs typeface="Calibri"/>
                        </a:rPr>
                        <a:t>2023</a:t>
                      </a:r>
                      <a:endParaRPr sz="1050">
                        <a:latin typeface="Calibri"/>
                        <a:cs typeface="Calibri"/>
                      </a:endParaRPr>
                    </a:p>
                  </a:txBody>
                  <a:tcPr marL="0" marR="0" marB="0" marT="0">
                    <a:lnL w="10668">
                      <a:solidFill>
                        <a:srgbClr val="000000"/>
                      </a:solidFill>
                      <a:prstDash val="solid"/>
                    </a:lnL>
                  </a:tcPr>
                </a:tc>
                <a:tc>
                  <a:txBody>
                    <a:bodyPr/>
                    <a:lstStyle/>
                    <a:p>
                      <a:pPr marL="65405">
                        <a:lnSpc>
                          <a:spcPts val="1205"/>
                        </a:lnSpc>
                      </a:pPr>
                      <a:r>
                        <a:rPr dirty="0" sz="1050" spc="15">
                          <a:latin typeface="Calibri"/>
                          <a:cs typeface="Calibri"/>
                        </a:rPr>
                        <a:t>$  </a:t>
                      </a:r>
                      <a:r>
                        <a:rPr dirty="0" sz="1050" spc="190">
                          <a:latin typeface="Calibri"/>
                          <a:cs typeface="Calibri"/>
                        </a:rPr>
                        <a:t> </a:t>
                      </a:r>
                      <a:r>
                        <a:rPr dirty="0" sz="1050" spc="10">
                          <a:latin typeface="Calibri"/>
                          <a:cs typeface="Calibri"/>
                        </a:rPr>
                        <a:t>230,445.37</a:t>
                      </a:r>
                      <a:endParaRPr sz="1050">
                        <a:latin typeface="Calibri"/>
                        <a:cs typeface="Calibri"/>
                      </a:endParaRPr>
                    </a:p>
                  </a:txBody>
                  <a:tcPr marL="0" marR="0" marB="0" marT="0">
                    <a:lnR w="10668">
                      <a:solidFill>
                        <a:srgbClr val="000000"/>
                      </a:solidFill>
                      <a:prstDash val="solid"/>
                    </a:lnR>
                    <a:lnT w="10667">
                      <a:solidFill>
                        <a:srgbClr val="000000"/>
                      </a:solidFill>
                      <a:prstDash val="solid"/>
                    </a:lnT>
                    <a:lnB w="32003">
                      <a:solidFill>
                        <a:srgbClr val="000000"/>
                      </a:solidFill>
                      <a:prstDash val="solid"/>
                    </a:lnB>
                  </a:tcPr>
                </a:tc>
              </a:tr>
              <a:tr h="100583">
                <a:tc>
                  <a:txBody>
                    <a:bodyPr/>
                    <a:lstStyle/>
                    <a:p>
                      <a:pPr/>
                      <a:endParaRPr sz="1050">
                        <a:latin typeface="Calibri"/>
                        <a:cs typeface="Calibri"/>
                      </a:endParaRPr>
                    </a:p>
                  </a:txBody>
                  <a:tcPr marL="0" marR="0" marB="0" marT="0">
                    <a:lnL w="10668">
                      <a:solidFill>
                        <a:srgbClr val="000000"/>
                      </a:solidFill>
                      <a:prstDash val="solid"/>
                    </a:lnL>
                    <a:lnB w="10667">
                      <a:solidFill>
                        <a:srgbClr val="000000"/>
                      </a:solidFill>
                      <a:prstDash val="solid"/>
                    </a:lnB>
                  </a:tcPr>
                </a:tc>
                <a:tc>
                  <a:txBody>
                    <a:bodyPr/>
                    <a:lstStyle/>
                    <a:p>
                      <a:pPr/>
                      <a:endParaRPr sz="1050">
                        <a:latin typeface="Calibri"/>
                        <a:cs typeface="Calibri"/>
                      </a:endParaRPr>
                    </a:p>
                  </a:txBody>
                  <a:tcPr marL="0" marR="0" marB="0" marT="0">
                    <a:lnR w="10668">
                      <a:solidFill>
                        <a:srgbClr val="000000"/>
                      </a:solidFill>
                      <a:prstDash val="solid"/>
                    </a:lnR>
                    <a:lnT w="32003">
                      <a:solidFill>
                        <a:srgbClr val="000000"/>
                      </a:solidFill>
                      <a:prstDash val="solid"/>
                    </a:lnT>
                    <a:lnB w="10667">
                      <a:solidFill>
                        <a:srgbClr val="000000"/>
                      </a:solidFill>
                      <a:prstDash val="solid"/>
                    </a:lnB>
                  </a:tcPr>
                </a:tc>
              </a:tr>
            </a:tbl>
          </a:graphicData>
        </a:graphic>
      </p:graphicFrame>
      <p:graphicFrame>
        <p:nvGraphicFramePr>
          <p:cNvPr id="13" name="object 13"/>
          <p:cNvGraphicFramePr>
            <a:graphicFrameLocks noGrp="1"/>
          </p:cNvGraphicFramePr>
          <p:nvPr/>
        </p:nvGraphicFramePr>
        <p:xfrm>
          <a:off x="685800" y="6480047"/>
          <a:ext cx="5958205" cy="641985"/>
        </p:xfrm>
        <a:graphic>
          <a:graphicData uri="http://schemas.openxmlformats.org/drawingml/2006/table">
            <a:tbl>
              <a:tblPr firstRow="1" bandRow="1">
                <a:tableStyleId>{2D5ABB26-0587-4C30-8999-92F81FD0307C}</a:tableStyleId>
              </a:tblPr>
              <a:tblGrid>
                <a:gridCol w="4985765"/>
                <a:gridCol w="956310"/>
              </a:tblGrid>
              <a:tr h="356616">
                <a:tc rowSpan="3">
                  <a:txBody>
                    <a:bodyPr/>
                    <a:lstStyle/>
                    <a:p>
                      <a:pPr marL="17780">
                        <a:lnSpc>
                          <a:spcPts val="1230"/>
                        </a:lnSpc>
                      </a:pPr>
                      <a:r>
                        <a:rPr dirty="0" sz="1050" spc="10">
                          <a:latin typeface="Calibri"/>
                          <a:cs typeface="Calibri"/>
                        </a:rPr>
                        <a:t>AssetMark</a:t>
                      </a:r>
                      <a:endParaRPr sz="1050">
                        <a:latin typeface="Calibri"/>
                        <a:cs typeface="Calibri"/>
                      </a:endParaRPr>
                    </a:p>
                    <a:p>
                      <a:pPr marL="17780" marR="60325">
                        <a:lnSpc>
                          <a:spcPct val="109500"/>
                        </a:lnSpc>
                        <a:spcBef>
                          <a:spcPts val="25"/>
                        </a:spcBef>
                        <a:tabLst>
                          <a:tab pos="3898265" algn="l"/>
                          <a:tab pos="4286885" algn="l"/>
                        </a:tabLst>
                      </a:pPr>
                      <a:r>
                        <a:rPr dirty="0" sz="1050">
                          <a:latin typeface="Calibri"/>
                          <a:cs typeface="Calibri"/>
                        </a:rPr>
                        <a:t>Transfer</a:t>
                      </a:r>
                      <a:r>
                        <a:rPr dirty="0" sz="1050" spc="5">
                          <a:latin typeface="Calibri"/>
                          <a:cs typeface="Calibri"/>
                        </a:rPr>
                        <a:t> </a:t>
                      </a:r>
                      <a:r>
                        <a:rPr dirty="0" sz="1050">
                          <a:latin typeface="Calibri"/>
                          <a:cs typeface="Calibri"/>
                        </a:rPr>
                        <a:t>from</a:t>
                      </a:r>
                      <a:r>
                        <a:rPr dirty="0" sz="1050" spc="5">
                          <a:latin typeface="Calibri"/>
                          <a:cs typeface="Calibri"/>
                        </a:rPr>
                        <a:t> </a:t>
                      </a:r>
                      <a:r>
                        <a:rPr dirty="0" sz="1050">
                          <a:latin typeface="Calibri"/>
                          <a:cs typeface="Calibri"/>
                        </a:rPr>
                        <a:t>checking</a:t>
                      </a:r>
                      <a:r>
                        <a:rPr dirty="0" sz="1050" spc="5">
                          <a:latin typeface="Calibri"/>
                          <a:cs typeface="Calibri"/>
                        </a:rPr>
                        <a:t> </a:t>
                      </a:r>
                      <a:r>
                        <a:rPr dirty="0" sz="1050">
                          <a:latin typeface="Calibri"/>
                          <a:cs typeface="Calibri"/>
                        </a:rPr>
                        <a:t>March</a:t>
                      </a:r>
                      <a:r>
                        <a:rPr dirty="0" sz="1050" spc="5">
                          <a:latin typeface="Calibri"/>
                          <a:cs typeface="Calibri"/>
                        </a:rPr>
                        <a:t> </a:t>
                      </a:r>
                      <a:r>
                        <a:rPr dirty="0" sz="1050">
                          <a:latin typeface="Calibri"/>
                          <a:cs typeface="Calibri"/>
                        </a:rPr>
                        <a:t>11,</a:t>
                      </a:r>
                      <a:r>
                        <a:rPr dirty="0" sz="1050" spc="5">
                          <a:latin typeface="Calibri"/>
                          <a:cs typeface="Calibri"/>
                        </a:rPr>
                        <a:t> </a:t>
                      </a:r>
                      <a:r>
                        <a:rPr dirty="0" sz="1050">
                          <a:latin typeface="Calibri"/>
                          <a:cs typeface="Calibri"/>
                        </a:rPr>
                        <a:t>2021</a:t>
                      </a:r>
                      <a:r>
                        <a:rPr dirty="0" sz="1050">
                          <a:latin typeface="Calibri"/>
                          <a:cs typeface="Calibri"/>
                        </a:rPr>
                        <a:t>	</a:t>
                      </a:r>
                      <a:r>
                        <a:rPr dirty="0" sz="1050">
                          <a:latin typeface="Calibri"/>
                          <a:cs typeface="Calibri"/>
                        </a:rPr>
                        <a:t>$</a:t>
                      </a:r>
                      <a:r>
                        <a:rPr dirty="0" sz="1050">
                          <a:latin typeface="Calibri"/>
                          <a:cs typeface="Calibri"/>
                        </a:rPr>
                        <a:t>	</a:t>
                      </a:r>
                      <a:r>
                        <a:rPr dirty="0" sz="1050">
                          <a:latin typeface="Calibri"/>
                          <a:cs typeface="Calibri"/>
                        </a:rPr>
                        <a:t>300,000.00  </a:t>
                      </a:r>
                      <a:r>
                        <a:rPr dirty="0" sz="1050" spc="10">
                          <a:latin typeface="Calibri"/>
                          <a:cs typeface="Calibri"/>
                        </a:rPr>
                        <a:t>Ending Balance August 31,</a:t>
                      </a:r>
                      <a:r>
                        <a:rPr dirty="0" sz="1050" spc="-30">
                          <a:latin typeface="Calibri"/>
                          <a:cs typeface="Calibri"/>
                        </a:rPr>
                        <a:t> </a:t>
                      </a:r>
                      <a:r>
                        <a:rPr dirty="0" sz="1050" spc="15">
                          <a:latin typeface="Calibri"/>
                          <a:cs typeface="Calibri"/>
                        </a:rPr>
                        <a:t>2023</a:t>
                      </a:r>
                      <a:endParaRPr sz="1050">
                        <a:latin typeface="Calibri"/>
                        <a:cs typeface="Calibri"/>
                      </a:endParaRPr>
                    </a:p>
                  </a:txBody>
                  <a:tcPr marL="0" marR="0" marB="0" marT="0">
                    <a:lnL w="10668">
                      <a:solidFill>
                        <a:srgbClr val="000000"/>
                      </a:solidFill>
                      <a:prstDash val="solid"/>
                    </a:lnL>
                    <a:lnT w="10667">
                      <a:solidFill>
                        <a:srgbClr val="000000"/>
                      </a:solidFill>
                      <a:prstDash val="solid"/>
                    </a:lnT>
                    <a:lnB w="10668">
                      <a:solidFill>
                        <a:srgbClr val="000000"/>
                      </a:solidFill>
                      <a:prstDash val="solid"/>
                    </a:lnB>
                  </a:tcPr>
                </a:tc>
                <a:tc>
                  <a:txBody>
                    <a:bodyPr/>
                    <a:lstStyle/>
                    <a:p>
                      <a:pPr/>
                      <a:endParaRPr sz="1050">
                        <a:latin typeface="Calibri"/>
                        <a:cs typeface="Calibri"/>
                      </a:endParaRPr>
                    </a:p>
                  </a:txBody>
                  <a:tcPr marL="0" marR="0" marB="0" marT="0">
                    <a:lnR w="10668">
                      <a:solidFill>
                        <a:srgbClr val="000000"/>
                      </a:solidFill>
                      <a:prstDash val="solid"/>
                    </a:lnR>
                    <a:lnT w="10667">
                      <a:solidFill>
                        <a:srgbClr val="000000"/>
                      </a:solidFill>
                      <a:prstDash val="solid"/>
                    </a:lnT>
                    <a:lnB w="10668">
                      <a:solidFill>
                        <a:srgbClr val="000000"/>
                      </a:solidFill>
                      <a:prstDash val="solid"/>
                    </a:lnB>
                  </a:tcPr>
                </a:tc>
              </a:tr>
              <a:tr h="185927">
                <a:tc vMerge="1">
                  <a:txBody>
                    <a:bodyPr/>
                    <a:lstStyle/>
                    <a:p>
                      <a:pPr/>
                    </a:p>
                  </a:txBody>
                  <a:tcPr marL="0" marR="0" marB="0" marT="0">
                    <a:lnL w="10668">
                      <a:solidFill>
                        <a:srgbClr val="000000"/>
                      </a:solidFill>
                      <a:prstDash val="solid"/>
                    </a:lnL>
                    <a:lnT w="10667">
                      <a:solidFill>
                        <a:srgbClr val="000000"/>
                      </a:solidFill>
                      <a:prstDash val="solid"/>
                    </a:lnT>
                    <a:lnB w="10668">
                      <a:solidFill>
                        <a:srgbClr val="000000"/>
                      </a:solidFill>
                      <a:prstDash val="solid"/>
                    </a:lnB>
                  </a:tcPr>
                </a:tc>
                <a:tc>
                  <a:txBody>
                    <a:bodyPr/>
                    <a:lstStyle/>
                    <a:p>
                      <a:pPr marL="65405">
                        <a:lnSpc>
                          <a:spcPts val="1205"/>
                        </a:lnSpc>
                      </a:pPr>
                      <a:r>
                        <a:rPr dirty="0" sz="1050" spc="15">
                          <a:latin typeface="Calibri"/>
                          <a:cs typeface="Calibri"/>
                        </a:rPr>
                        <a:t>$  </a:t>
                      </a:r>
                      <a:r>
                        <a:rPr dirty="0" sz="1050" spc="195">
                          <a:latin typeface="Calibri"/>
                          <a:cs typeface="Calibri"/>
                        </a:rPr>
                        <a:t> </a:t>
                      </a:r>
                      <a:r>
                        <a:rPr dirty="0" sz="1050" spc="10">
                          <a:latin typeface="Calibri"/>
                          <a:cs typeface="Calibri"/>
                        </a:rPr>
                        <a:t>268,173.19</a:t>
                      </a:r>
                      <a:endParaRPr sz="1050">
                        <a:latin typeface="Calibri"/>
                        <a:cs typeface="Calibri"/>
                      </a:endParaRPr>
                    </a:p>
                  </a:txBody>
                  <a:tcPr marL="0" marR="0" marB="0" marT="0">
                    <a:lnR w="10668">
                      <a:solidFill>
                        <a:srgbClr val="000000"/>
                      </a:solidFill>
                      <a:prstDash val="solid"/>
                    </a:lnR>
                    <a:lnT w="10668">
                      <a:solidFill>
                        <a:srgbClr val="000000"/>
                      </a:solidFill>
                      <a:prstDash val="solid"/>
                    </a:lnT>
                    <a:lnB w="32003">
                      <a:solidFill>
                        <a:srgbClr val="000000"/>
                      </a:solidFill>
                      <a:prstDash val="solid"/>
                    </a:lnB>
                  </a:tcPr>
                </a:tc>
              </a:tr>
              <a:tr h="88391">
                <a:tc vMerge="1">
                  <a:txBody>
                    <a:bodyPr/>
                    <a:lstStyle/>
                    <a:p>
                      <a:pPr/>
                    </a:p>
                  </a:txBody>
                  <a:tcPr marL="0" marR="0" marB="0" marT="0">
                    <a:lnL w="10668">
                      <a:solidFill>
                        <a:srgbClr val="000000"/>
                      </a:solidFill>
                      <a:prstDash val="solid"/>
                    </a:lnL>
                    <a:lnT w="10667">
                      <a:solidFill>
                        <a:srgbClr val="000000"/>
                      </a:solidFill>
                      <a:prstDash val="solid"/>
                    </a:lnT>
                    <a:lnB w="10668">
                      <a:solidFill>
                        <a:srgbClr val="000000"/>
                      </a:solidFill>
                      <a:prstDash val="solid"/>
                    </a:lnB>
                  </a:tcPr>
                </a:tc>
                <a:tc>
                  <a:txBody>
                    <a:bodyPr/>
                    <a:lstStyle/>
                    <a:p>
                      <a:pPr/>
                      <a:endParaRPr sz="1050">
                        <a:latin typeface="Calibri"/>
                        <a:cs typeface="Calibri"/>
                      </a:endParaRPr>
                    </a:p>
                  </a:txBody>
                  <a:tcPr marL="0" marR="0" marB="0" marT="0">
                    <a:lnR w="10668">
                      <a:solidFill>
                        <a:srgbClr val="000000"/>
                      </a:solidFill>
                      <a:prstDash val="solid"/>
                    </a:lnR>
                    <a:lnT w="32003">
                      <a:solidFill>
                        <a:srgbClr val="000000"/>
                      </a:solidFill>
                      <a:prstDash val="solid"/>
                    </a:lnT>
                    <a:lnB w="10668">
                      <a:solidFill>
                        <a:srgbClr val="000000"/>
                      </a:solidFill>
                      <a:prstDash val="solid"/>
                    </a:lnB>
                  </a:tcPr>
                </a:tc>
              </a:tr>
            </a:tbl>
          </a:graphicData>
        </a:graphic>
      </p:graphicFrame>
      <p:graphicFrame>
        <p:nvGraphicFramePr>
          <p:cNvPr id="14" name="object 14"/>
          <p:cNvGraphicFramePr>
            <a:graphicFrameLocks noGrp="1"/>
          </p:cNvGraphicFramePr>
          <p:nvPr/>
        </p:nvGraphicFramePr>
        <p:xfrm>
          <a:off x="682964" y="7262641"/>
          <a:ext cx="5982970" cy="1935480"/>
        </p:xfrm>
        <a:graphic>
          <a:graphicData uri="http://schemas.openxmlformats.org/drawingml/2006/table">
            <a:tbl>
              <a:tblPr firstRow="1" bandRow="1">
                <a:tableStyleId>{2D5ABB26-0587-4C30-8999-92F81FD0307C}</a:tableStyleId>
              </a:tblPr>
              <a:tblGrid>
                <a:gridCol w="3854268"/>
                <a:gridCol w="1106241"/>
                <a:gridCol w="1022246"/>
              </a:tblGrid>
              <a:tr h="157724">
                <a:tc>
                  <a:txBody>
                    <a:bodyPr/>
                    <a:lstStyle/>
                    <a:p>
                      <a:pPr marL="31750">
                        <a:lnSpc>
                          <a:spcPts val="1019"/>
                        </a:lnSpc>
                      </a:pPr>
                      <a:r>
                        <a:rPr dirty="0" sz="1050" spc="15" b="1" u="sng">
                          <a:latin typeface="Calibri"/>
                          <a:cs typeface="Calibri"/>
                        </a:rPr>
                        <a:t>MAESP </a:t>
                      </a:r>
                      <a:r>
                        <a:rPr dirty="0" sz="1050" spc="10" b="1" u="sng">
                          <a:latin typeface="Calibri"/>
                          <a:cs typeface="Calibri"/>
                        </a:rPr>
                        <a:t>District</a:t>
                      </a:r>
                      <a:r>
                        <a:rPr dirty="0" sz="1050" spc="-50" b="1" u="sng">
                          <a:latin typeface="Calibri"/>
                          <a:cs typeface="Calibri"/>
                        </a:rPr>
                        <a:t> </a:t>
                      </a:r>
                      <a:r>
                        <a:rPr dirty="0" sz="1050" spc="10" b="1" u="sng">
                          <a:latin typeface="Calibri"/>
                          <a:cs typeface="Calibri"/>
                        </a:rPr>
                        <a:t>Accounts</a:t>
                      </a:r>
                      <a:endParaRPr sz="1050">
                        <a:latin typeface="Calibri"/>
                        <a:cs typeface="Calibri"/>
                      </a:endParaRPr>
                    </a:p>
                  </a:txBody>
                  <a:tcPr marL="0" marR="0" marB="0" marT="0"/>
                </a:tc>
                <a:tc>
                  <a:txBody>
                    <a:bodyPr/>
                    <a:lstStyle/>
                    <a:p>
                      <a:pPr/>
                      <a:endParaRPr sz="1050">
                        <a:latin typeface="Calibri"/>
                        <a:cs typeface="Calibri"/>
                      </a:endParaRPr>
                    </a:p>
                  </a:txBody>
                  <a:tcPr marL="0" marR="0" marB="0" marT="0"/>
                </a:tc>
                <a:tc rowSpan="5">
                  <a:txBody>
                    <a:bodyPr/>
                    <a:lstStyle/>
                    <a:p>
                      <a:pPr/>
                      <a:endParaRPr sz="1050">
                        <a:latin typeface="Calibri"/>
                        <a:cs typeface="Calibri"/>
                      </a:endParaRPr>
                    </a:p>
                  </a:txBody>
                  <a:tcPr marL="0" marR="0" marB="0" marT="0"/>
                </a:tc>
              </a:tr>
              <a:tr h="178298">
                <a:tc>
                  <a:txBody>
                    <a:bodyPr/>
                    <a:lstStyle/>
                    <a:p>
                      <a:pPr marL="31750">
                        <a:lnSpc>
                          <a:spcPts val="1180"/>
                        </a:lnSpc>
                      </a:pPr>
                      <a:r>
                        <a:rPr dirty="0" sz="1050" spc="10">
                          <a:latin typeface="Calibri"/>
                          <a:cs typeface="Calibri"/>
                        </a:rPr>
                        <a:t>Northeast Region </a:t>
                      </a:r>
                      <a:r>
                        <a:rPr dirty="0" sz="1050" spc="5">
                          <a:latin typeface="Calibri"/>
                          <a:cs typeface="Calibri"/>
                        </a:rPr>
                        <a:t>‐</a:t>
                      </a:r>
                      <a:r>
                        <a:rPr dirty="0" sz="1050" spc="-45">
                          <a:latin typeface="Calibri"/>
                          <a:cs typeface="Calibri"/>
                        </a:rPr>
                        <a:t> </a:t>
                      </a:r>
                      <a:r>
                        <a:rPr dirty="0" sz="1050" spc="15">
                          <a:latin typeface="Calibri"/>
                          <a:cs typeface="Calibri"/>
                        </a:rPr>
                        <a:t>123189183</a:t>
                      </a:r>
                      <a:endParaRPr sz="1050">
                        <a:latin typeface="Calibri"/>
                        <a:cs typeface="Calibri"/>
                      </a:endParaRPr>
                    </a:p>
                  </a:txBody>
                  <a:tcPr marL="0" marR="0" marB="0" marT="0"/>
                </a:tc>
                <a:tc>
                  <a:txBody>
                    <a:bodyPr/>
                    <a:lstStyle/>
                    <a:p>
                      <a:pPr algn="ctr" marL="23495">
                        <a:lnSpc>
                          <a:spcPts val="1180"/>
                        </a:lnSpc>
                        <a:tabLst>
                          <a:tab pos="552450" algn="l"/>
                        </a:tabLst>
                      </a:pPr>
                      <a:r>
                        <a:rPr dirty="0" sz="1050" spc="15">
                          <a:latin typeface="Calibri"/>
                          <a:cs typeface="Calibri"/>
                        </a:rPr>
                        <a:t>$	</a:t>
                      </a:r>
                      <a:r>
                        <a:rPr dirty="0" sz="1050" spc="10">
                          <a:latin typeface="Calibri"/>
                          <a:cs typeface="Calibri"/>
                        </a:rPr>
                        <a:t>3,708.98</a:t>
                      </a:r>
                      <a:endParaRPr sz="1050">
                        <a:latin typeface="Calibri"/>
                        <a:cs typeface="Calibri"/>
                      </a:endParaRPr>
                    </a:p>
                  </a:txBody>
                  <a:tcPr marL="0" marR="0" marB="0" marT="0"/>
                </a:tc>
                <a:tc vMerge="1">
                  <a:txBody>
                    <a:bodyPr/>
                    <a:lstStyle/>
                    <a:p>
                      <a:pPr/>
                    </a:p>
                  </a:txBody>
                  <a:tcPr marL="0" marR="0" marB="0" marT="0"/>
                </a:tc>
              </a:tr>
              <a:tr h="178308">
                <a:tc>
                  <a:txBody>
                    <a:bodyPr/>
                    <a:lstStyle/>
                    <a:p>
                      <a:pPr marL="31750">
                        <a:lnSpc>
                          <a:spcPts val="1180"/>
                        </a:lnSpc>
                      </a:pPr>
                      <a:r>
                        <a:rPr dirty="0" sz="1050" spc="10">
                          <a:latin typeface="Calibri"/>
                          <a:cs typeface="Calibri"/>
                        </a:rPr>
                        <a:t>Southeast Region </a:t>
                      </a:r>
                      <a:r>
                        <a:rPr dirty="0" sz="1050" spc="5">
                          <a:latin typeface="Calibri"/>
                          <a:cs typeface="Calibri"/>
                        </a:rPr>
                        <a:t>‐</a:t>
                      </a:r>
                      <a:r>
                        <a:rPr dirty="0" sz="1050" spc="-45">
                          <a:latin typeface="Calibri"/>
                          <a:cs typeface="Calibri"/>
                        </a:rPr>
                        <a:t> </a:t>
                      </a:r>
                      <a:r>
                        <a:rPr dirty="0" sz="1050" spc="15">
                          <a:latin typeface="Calibri"/>
                          <a:cs typeface="Calibri"/>
                        </a:rPr>
                        <a:t>123189191</a:t>
                      </a:r>
                      <a:endParaRPr sz="1050">
                        <a:latin typeface="Calibri"/>
                        <a:cs typeface="Calibri"/>
                      </a:endParaRPr>
                    </a:p>
                  </a:txBody>
                  <a:tcPr marL="0" marR="0" marB="0" marT="0"/>
                </a:tc>
                <a:tc>
                  <a:txBody>
                    <a:bodyPr/>
                    <a:lstStyle/>
                    <a:p>
                      <a:pPr algn="ctr" marL="23495">
                        <a:lnSpc>
                          <a:spcPts val="1180"/>
                        </a:lnSpc>
                        <a:tabLst>
                          <a:tab pos="552450" algn="l"/>
                        </a:tabLst>
                      </a:pPr>
                      <a:r>
                        <a:rPr dirty="0" sz="1050" spc="15">
                          <a:latin typeface="Calibri"/>
                          <a:cs typeface="Calibri"/>
                        </a:rPr>
                        <a:t>$	</a:t>
                      </a:r>
                      <a:r>
                        <a:rPr dirty="0" sz="1050" spc="10">
                          <a:latin typeface="Calibri"/>
                          <a:cs typeface="Calibri"/>
                        </a:rPr>
                        <a:t>1,344.49</a:t>
                      </a:r>
                      <a:endParaRPr sz="1050">
                        <a:latin typeface="Calibri"/>
                        <a:cs typeface="Calibri"/>
                      </a:endParaRPr>
                    </a:p>
                  </a:txBody>
                  <a:tcPr marL="0" marR="0" marB="0" marT="0"/>
                </a:tc>
                <a:tc vMerge="1">
                  <a:txBody>
                    <a:bodyPr/>
                    <a:lstStyle/>
                    <a:p>
                      <a:pPr/>
                    </a:p>
                  </a:txBody>
                  <a:tcPr marL="0" marR="0" marB="0" marT="0"/>
                </a:tc>
              </a:tr>
              <a:tr h="178307">
                <a:tc>
                  <a:txBody>
                    <a:bodyPr/>
                    <a:lstStyle/>
                    <a:p>
                      <a:pPr marL="31750">
                        <a:lnSpc>
                          <a:spcPts val="1180"/>
                        </a:lnSpc>
                      </a:pPr>
                      <a:r>
                        <a:rPr dirty="0" sz="1050" spc="10">
                          <a:latin typeface="Calibri"/>
                          <a:cs typeface="Calibri"/>
                        </a:rPr>
                        <a:t>Jefferson County Region </a:t>
                      </a:r>
                      <a:r>
                        <a:rPr dirty="0" sz="1050" spc="5">
                          <a:latin typeface="Calibri"/>
                          <a:cs typeface="Calibri"/>
                        </a:rPr>
                        <a:t>‐</a:t>
                      </a:r>
                      <a:r>
                        <a:rPr dirty="0" sz="1050" spc="-35">
                          <a:latin typeface="Calibri"/>
                          <a:cs typeface="Calibri"/>
                        </a:rPr>
                        <a:t> </a:t>
                      </a:r>
                      <a:r>
                        <a:rPr dirty="0" sz="1050" spc="15">
                          <a:latin typeface="Calibri"/>
                          <a:cs typeface="Calibri"/>
                        </a:rPr>
                        <a:t>123189205</a:t>
                      </a:r>
                      <a:endParaRPr sz="1050">
                        <a:latin typeface="Calibri"/>
                        <a:cs typeface="Calibri"/>
                      </a:endParaRPr>
                    </a:p>
                  </a:txBody>
                  <a:tcPr marL="0" marR="0" marB="0" marT="0"/>
                </a:tc>
                <a:tc>
                  <a:txBody>
                    <a:bodyPr/>
                    <a:lstStyle/>
                    <a:p>
                      <a:pPr algn="ctr" marL="23495">
                        <a:lnSpc>
                          <a:spcPts val="1180"/>
                        </a:lnSpc>
                        <a:tabLst>
                          <a:tab pos="552450" algn="l"/>
                        </a:tabLst>
                      </a:pPr>
                      <a:r>
                        <a:rPr dirty="0" sz="1050" spc="15">
                          <a:latin typeface="Calibri"/>
                          <a:cs typeface="Calibri"/>
                        </a:rPr>
                        <a:t>$	</a:t>
                      </a:r>
                      <a:r>
                        <a:rPr dirty="0" sz="1050" spc="10">
                          <a:latin typeface="Calibri"/>
                          <a:cs typeface="Calibri"/>
                        </a:rPr>
                        <a:t>1,393.51</a:t>
                      </a:r>
                      <a:endParaRPr sz="1050">
                        <a:latin typeface="Calibri"/>
                        <a:cs typeface="Calibri"/>
                      </a:endParaRPr>
                    </a:p>
                  </a:txBody>
                  <a:tcPr marL="0" marR="0" marB="0" marT="0"/>
                </a:tc>
                <a:tc vMerge="1">
                  <a:txBody>
                    <a:bodyPr/>
                    <a:lstStyle/>
                    <a:p>
                      <a:pPr/>
                    </a:p>
                  </a:txBody>
                  <a:tcPr marL="0" marR="0" marB="0" marT="0"/>
                </a:tc>
              </a:tr>
              <a:tr h="168630">
                <a:tc>
                  <a:txBody>
                    <a:bodyPr/>
                    <a:lstStyle/>
                    <a:p>
                      <a:pPr marL="31750">
                        <a:lnSpc>
                          <a:spcPts val="1180"/>
                        </a:lnSpc>
                      </a:pPr>
                      <a:r>
                        <a:rPr dirty="0" sz="1050" spc="10">
                          <a:latin typeface="Calibri"/>
                          <a:cs typeface="Calibri"/>
                        </a:rPr>
                        <a:t>South Central Region </a:t>
                      </a:r>
                      <a:r>
                        <a:rPr dirty="0" sz="1050" spc="5">
                          <a:latin typeface="Calibri"/>
                          <a:cs typeface="Calibri"/>
                        </a:rPr>
                        <a:t>‐</a:t>
                      </a:r>
                      <a:r>
                        <a:rPr dirty="0" sz="1050" spc="-45">
                          <a:latin typeface="Calibri"/>
                          <a:cs typeface="Calibri"/>
                        </a:rPr>
                        <a:t> </a:t>
                      </a:r>
                      <a:r>
                        <a:rPr dirty="0" sz="1050" spc="15">
                          <a:latin typeface="Calibri"/>
                          <a:cs typeface="Calibri"/>
                        </a:rPr>
                        <a:t>123279166</a:t>
                      </a:r>
                      <a:endParaRPr sz="1050">
                        <a:latin typeface="Calibri"/>
                        <a:cs typeface="Calibri"/>
                      </a:endParaRPr>
                    </a:p>
                  </a:txBody>
                  <a:tcPr marL="0" marR="0" marB="0" marT="0"/>
                </a:tc>
                <a:tc>
                  <a:txBody>
                    <a:bodyPr/>
                    <a:lstStyle/>
                    <a:p>
                      <a:pPr algn="ctr" marL="23495">
                        <a:lnSpc>
                          <a:spcPts val="1180"/>
                        </a:lnSpc>
                        <a:tabLst>
                          <a:tab pos="551815" algn="l"/>
                        </a:tabLst>
                      </a:pPr>
                      <a:r>
                        <a:rPr dirty="0" sz="1050" spc="15">
                          <a:latin typeface="Calibri"/>
                          <a:cs typeface="Calibri"/>
                        </a:rPr>
                        <a:t>$	</a:t>
                      </a:r>
                      <a:r>
                        <a:rPr dirty="0" sz="1050" spc="10">
                          <a:latin typeface="Calibri"/>
                          <a:cs typeface="Calibri"/>
                        </a:rPr>
                        <a:t>5,092.12</a:t>
                      </a:r>
                      <a:endParaRPr sz="1050">
                        <a:latin typeface="Calibri"/>
                        <a:cs typeface="Calibri"/>
                      </a:endParaRPr>
                    </a:p>
                  </a:txBody>
                  <a:tcPr marL="0" marR="0" marB="0" marT="0"/>
                </a:tc>
                <a:tc vMerge="1">
                  <a:txBody>
                    <a:bodyPr/>
                    <a:lstStyle/>
                    <a:p>
                      <a:pPr/>
                    </a:p>
                  </a:txBody>
                  <a:tcPr marL="0" marR="0" marB="0" marT="0"/>
                </a:tc>
              </a:tr>
              <a:tr h="186463">
                <a:tc>
                  <a:txBody>
                    <a:bodyPr/>
                    <a:lstStyle/>
                    <a:p>
                      <a:pPr marL="31750">
                        <a:lnSpc>
                          <a:spcPts val="1260"/>
                        </a:lnSpc>
                      </a:pPr>
                      <a:r>
                        <a:rPr dirty="0" sz="1050" spc="15">
                          <a:latin typeface="Calibri"/>
                          <a:cs typeface="Calibri"/>
                        </a:rPr>
                        <a:t>MAESP </a:t>
                      </a:r>
                      <a:r>
                        <a:rPr dirty="0" sz="1050" spc="10">
                          <a:latin typeface="Calibri"/>
                          <a:cs typeface="Calibri"/>
                        </a:rPr>
                        <a:t>Region </a:t>
                      </a:r>
                      <a:r>
                        <a:rPr dirty="0" sz="1050" spc="15">
                          <a:latin typeface="Calibri"/>
                          <a:cs typeface="Calibri"/>
                        </a:rPr>
                        <a:t>Network </a:t>
                      </a:r>
                      <a:r>
                        <a:rPr dirty="0" sz="1050" spc="10">
                          <a:latin typeface="Calibri"/>
                          <a:cs typeface="Calibri"/>
                        </a:rPr>
                        <a:t>(KC) </a:t>
                      </a:r>
                      <a:r>
                        <a:rPr dirty="0" sz="1050" spc="5">
                          <a:latin typeface="Calibri"/>
                          <a:cs typeface="Calibri"/>
                        </a:rPr>
                        <a:t>‐</a:t>
                      </a:r>
                      <a:r>
                        <a:rPr dirty="0" sz="1050" spc="-75">
                          <a:latin typeface="Calibri"/>
                          <a:cs typeface="Calibri"/>
                        </a:rPr>
                        <a:t> </a:t>
                      </a:r>
                      <a:r>
                        <a:rPr dirty="0" sz="1050" spc="15">
                          <a:latin typeface="Calibri"/>
                          <a:cs typeface="Calibri"/>
                        </a:rPr>
                        <a:t>123241177</a:t>
                      </a:r>
                      <a:endParaRPr sz="1050">
                        <a:latin typeface="Calibri"/>
                        <a:cs typeface="Calibri"/>
                      </a:endParaRPr>
                    </a:p>
                  </a:txBody>
                  <a:tcPr marL="0" marR="0" marB="0" marT="0"/>
                </a:tc>
                <a:tc>
                  <a:txBody>
                    <a:bodyPr/>
                    <a:lstStyle/>
                    <a:p>
                      <a:pPr algn="ctr" marL="24130">
                        <a:lnSpc>
                          <a:spcPts val="1260"/>
                        </a:lnSpc>
                        <a:tabLst>
                          <a:tab pos="553085" algn="l"/>
                        </a:tabLst>
                      </a:pPr>
                      <a:r>
                        <a:rPr dirty="0" sz="1050" spc="15">
                          <a:latin typeface="Calibri"/>
                          <a:cs typeface="Calibri"/>
                        </a:rPr>
                        <a:t>$	</a:t>
                      </a:r>
                      <a:r>
                        <a:rPr dirty="0" sz="1050" spc="10">
                          <a:latin typeface="Calibri"/>
                          <a:cs typeface="Calibri"/>
                        </a:rPr>
                        <a:t>7,101.22</a:t>
                      </a:r>
                      <a:endParaRPr sz="1050">
                        <a:latin typeface="Calibri"/>
                        <a:cs typeface="Calibri"/>
                      </a:endParaRPr>
                    </a:p>
                  </a:txBody>
                  <a:tcPr marL="0" marR="0" marB="0" marT="0"/>
                </a:tc>
                <a:tc>
                  <a:txBody>
                    <a:bodyPr/>
                    <a:lstStyle/>
                    <a:p>
                      <a:pPr algn="ctr" marL="1270">
                        <a:lnSpc>
                          <a:spcPts val="1260"/>
                        </a:lnSpc>
                        <a:tabLst>
                          <a:tab pos="958215" algn="l"/>
                        </a:tabLst>
                      </a:pPr>
                      <a:r>
                        <a:rPr dirty="0" sz="1050" u="sng">
                          <a:latin typeface="Times New Roman"/>
                          <a:cs typeface="Times New Roman"/>
                        </a:rPr>
                        <a:t> </a:t>
                      </a:r>
                      <a:r>
                        <a:rPr dirty="0" sz="1050" u="sng">
                          <a:latin typeface="Times New Roman"/>
                          <a:cs typeface="Times New Roman"/>
                        </a:rPr>
                        <a:t>	</a:t>
                      </a:r>
                      <a:endParaRPr sz="1050">
                        <a:latin typeface="Times New Roman"/>
                        <a:cs typeface="Times New Roman"/>
                      </a:endParaRPr>
                    </a:p>
                  </a:txBody>
                  <a:tcPr marL="0" marR="0" marB="0" marT="0"/>
                </a:tc>
              </a:tr>
              <a:tr h="186688">
                <a:tc>
                  <a:txBody>
                    <a:bodyPr/>
                    <a:lstStyle/>
                    <a:p>
                      <a:pPr marL="999490">
                        <a:lnSpc>
                          <a:spcPts val="1170"/>
                        </a:lnSpc>
                      </a:pPr>
                      <a:r>
                        <a:rPr dirty="0" sz="1050" spc="15" b="1" i="1">
                          <a:latin typeface="Calibri"/>
                          <a:cs typeface="Calibri"/>
                        </a:rPr>
                        <a:t>MAESP </a:t>
                      </a:r>
                      <a:r>
                        <a:rPr dirty="0" sz="1050" spc="10" b="1" i="1">
                          <a:latin typeface="Calibri"/>
                          <a:cs typeface="Calibri"/>
                        </a:rPr>
                        <a:t>Districts' Total Ending Balance</a:t>
                      </a:r>
                      <a:r>
                        <a:rPr dirty="0" sz="1050" spc="15" b="1" i="1">
                          <a:latin typeface="Calibri"/>
                          <a:cs typeface="Calibri"/>
                        </a:rPr>
                        <a:t> </a:t>
                      </a:r>
                      <a:r>
                        <a:rPr dirty="0" sz="1050" spc="10" b="1" i="1">
                          <a:latin typeface="Calibri"/>
                          <a:cs typeface="Calibri"/>
                        </a:rPr>
                        <a:t>8/31/2023</a:t>
                      </a:r>
                      <a:endParaRPr sz="1050">
                        <a:latin typeface="Calibri"/>
                        <a:cs typeface="Calibri"/>
                      </a:endParaRPr>
                    </a:p>
                  </a:txBody>
                  <a:tcPr marL="0" marR="0" marB="0" marT="0"/>
                </a:tc>
                <a:tc>
                  <a:txBody>
                    <a:bodyPr/>
                    <a:lstStyle/>
                    <a:p>
                      <a:pPr/>
                      <a:endParaRPr sz="1050">
                        <a:latin typeface="Calibri"/>
                        <a:cs typeface="Calibri"/>
                      </a:endParaRPr>
                    </a:p>
                  </a:txBody>
                  <a:tcPr marL="0" marR="0" marB="0" marT="0"/>
                </a:tc>
                <a:tc>
                  <a:txBody>
                    <a:bodyPr/>
                    <a:lstStyle/>
                    <a:p>
                      <a:pPr algn="ctr">
                        <a:lnSpc>
                          <a:spcPts val="1170"/>
                        </a:lnSpc>
                        <a:tabLst>
                          <a:tab pos="266065" algn="l"/>
                        </a:tabLst>
                      </a:pPr>
                      <a:r>
                        <a:rPr dirty="0" sz="1050" spc="15" u="sng">
                          <a:latin typeface="Calibri"/>
                          <a:cs typeface="Calibri"/>
                        </a:rPr>
                        <a:t>$	</a:t>
                      </a:r>
                      <a:r>
                        <a:rPr dirty="0" sz="1050" spc="10" u="sng">
                          <a:latin typeface="Calibri"/>
                          <a:cs typeface="Calibri"/>
                        </a:rPr>
                        <a:t>18,640.32</a:t>
                      </a:r>
                      <a:endParaRPr sz="1050">
                        <a:latin typeface="Calibri"/>
                        <a:cs typeface="Calibri"/>
                      </a:endParaRPr>
                    </a:p>
                  </a:txBody>
                  <a:tcPr marL="0" marR="0" marB="0" marT="0">
                    <a:lnB w="10668">
                      <a:solidFill>
                        <a:srgbClr val="000000"/>
                      </a:solidFill>
                      <a:prstDash val="solid"/>
                    </a:lnB>
                  </a:tcPr>
                </a:tc>
              </a:tr>
              <a:tr h="454151">
                <a:tc>
                  <a:txBody>
                    <a:bodyPr/>
                    <a:lstStyle/>
                    <a:p>
                      <a:pPr>
                        <a:lnSpc>
                          <a:spcPct val="100000"/>
                        </a:lnSpc>
                        <a:spcBef>
                          <a:spcPts val="10"/>
                        </a:spcBef>
                      </a:pPr>
                      <a:endParaRPr sz="1200">
                        <a:latin typeface="Times New Roman"/>
                        <a:cs typeface="Times New Roman"/>
                      </a:endParaRPr>
                    </a:p>
                    <a:p>
                      <a:pPr marL="31750">
                        <a:lnSpc>
                          <a:spcPct val="100000"/>
                        </a:lnSpc>
                      </a:pPr>
                      <a:r>
                        <a:rPr dirty="0" sz="1050" spc="15" b="1" u="sng">
                          <a:latin typeface="Calibri"/>
                          <a:cs typeface="Calibri"/>
                        </a:rPr>
                        <a:t>MAESP </a:t>
                      </a:r>
                      <a:r>
                        <a:rPr dirty="0" sz="1050" spc="10" b="1" u="sng">
                          <a:latin typeface="Calibri"/>
                          <a:cs typeface="Calibri"/>
                        </a:rPr>
                        <a:t>Total All Accounts Ending Balance August 31,</a:t>
                      </a:r>
                      <a:r>
                        <a:rPr dirty="0" sz="1050" spc="25" b="1" u="sng">
                          <a:latin typeface="Calibri"/>
                          <a:cs typeface="Calibri"/>
                        </a:rPr>
                        <a:t> </a:t>
                      </a:r>
                      <a:r>
                        <a:rPr dirty="0" sz="1050" spc="15" b="1" u="sng">
                          <a:latin typeface="Calibri"/>
                          <a:cs typeface="Calibri"/>
                        </a:rPr>
                        <a:t>2023</a:t>
                      </a:r>
                      <a:endParaRPr sz="1050">
                        <a:latin typeface="Calibri"/>
                        <a:cs typeface="Calibri"/>
                      </a:endParaRPr>
                    </a:p>
                  </a:txBody>
                  <a:tcPr marL="0" marR="0" marB="0" marT="1270"/>
                </a:tc>
                <a:tc>
                  <a:txBody>
                    <a:bodyPr/>
                    <a:lstStyle/>
                    <a:p>
                      <a:pPr/>
                      <a:endParaRPr sz="1050">
                        <a:latin typeface="Calibri"/>
                        <a:cs typeface="Calibri"/>
                      </a:endParaRPr>
                    </a:p>
                  </a:txBody>
                  <a:tcPr marL="0" marR="0" marB="0" marT="0"/>
                </a:tc>
                <a:tc>
                  <a:txBody>
                    <a:bodyPr/>
                    <a:lstStyle/>
                    <a:p>
                      <a:pPr>
                        <a:lnSpc>
                          <a:spcPct val="100000"/>
                        </a:lnSpc>
                        <a:spcBef>
                          <a:spcPts val="25"/>
                        </a:spcBef>
                      </a:pPr>
                      <a:endParaRPr sz="1150">
                        <a:latin typeface="Times New Roman"/>
                        <a:cs typeface="Times New Roman"/>
                      </a:endParaRPr>
                    </a:p>
                    <a:p>
                      <a:pPr algn="ctr">
                        <a:lnSpc>
                          <a:spcPct val="100000"/>
                        </a:lnSpc>
                      </a:pPr>
                      <a:r>
                        <a:rPr dirty="0" sz="1050" spc="15" b="1">
                          <a:latin typeface="Calibri"/>
                          <a:cs typeface="Calibri"/>
                        </a:rPr>
                        <a:t>$</a:t>
                      </a:r>
                      <a:r>
                        <a:rPr dirty="0" sz="1050" spc="-175" b="1">
                          <a:latin typeface="Calibri"/>
                          <a:cs typeface="Calibri"/>
                        </a:rPr>
                        <a:t> </a:t>
                      </a:r>
                      <a:r>
                        <a:rPr dirty="0" sz="1050" spc="10" b="1">
                          <a:latin typeface="Calibri"/>
                          <a:cs typeface="Calibri"/>
                        </a:rPr>
                        <a:t>1,358,782.93</a:t>
                      </a:r>
                      <a:endParaRPr sz="1050">
                        <a:latin typeface="Calibri"/>
                        <a:cs typeface="Calibri"/>
                      </a:endParaRPr>
                    </a:p>
                  </a:txBody>
                  <a:tcPr marL="0" marR="0" marB="0" marT="3175">
                    <a:lnT w="10668">
                      <a:solidFill>
                        <a:srgbClr val="000000"/>
                      </a:solidFill>
                      <a:prstDash val="solid"/>
                    </a:lnT>
                  </a:tcPr>
                </a:tc>
              </a:tr>
              <a:tr h="246888">
                <a:tc>
                  <a:txBody>
                    <a:bodyPr/>
                    <a:lstStyle/>
                    <a:p>
                      <a:pPr marL="31750">
                        <a:lnSpc>
                          <a:spcPct val="100000"/>
                        </a:lnSpc>
                        <a:spcBef>
                          <a:spcPts val="620"/>
                        </a:spcBef>
                      </a:pPr>
                      <a:r>
                        <a:rPr dirty="0" sz="1050" spc="15" u="sng">
                          <a:latin typeface="Calibri"/>
                          <a:cs typeface="Calibri"/>
                        </a:rPr>
                        <a:t>MAESP </a:t>
                      </a:r>
                      <a:r>
                        <a:rPr dirty="0" sz="1050" spc="10" u="sng">
                          <a:latin typeface="Calibri"/>
                          <a:cs typeface="Calibri"/>
                        </a:rPr>
                        <a:t>Total All Accounts </a:t>
                      </a:r>
                      <a:r>
                        <a:rPr dirty="0" sz="1050" spc="5" u="sng">
                          <a:latin typeface="Calibri"/>
                          <a:cs typeface="Calibri"/>
                        </a:rPr>
                        <a:t>‐ </a:t>
                      </a:r>
                      <a:r>
                        <a:rPr dirty="0" sz="1050" spc="10" u="sng">
                          <a:latin typeface="Calibri"/>
                          <a:cs typeface="Calibri"/>
                        </a:rPr>
                        <a:t>August 31,</a:t>
                      </a:r>
                      <a:r>
                        <a:rPr dirty="0" sz="1050" spc="-35" u="sng">
                          <a:latin typeface="Calibri"/>
                          <a:cs typeface="Calibri"/>
                        </a:rPr>
                        <a:t> </a:t>
                      </a:r>
                      <a:r>
                        <a:rPr dirty="0" sz="1050" spc="15" u="sng">
                          <a:latin typeface="Calibri"/>
                          <a:cs typeface="Calibri"/>
                        </a:rPr>
                        <a:t>2022</a:t>
                      </a:r>
                      <a:endParaRPr sz="1050">
                        <a:latin typeface="Calibri"/>
                        <a:cs typeface="Calibri"/>
                      </a:endParaRPr>
                    </a:p>
                  </a:txBody>
                  <a:tcPr marL="0" marR="0" marB="0" marT="78740"/>
                </a:tc>
                <a:tc>
                  <a:txBody>
                    <a:bodyPr/>
                    <a:lstStyle/>
                    <a:p>
                      <a:pPr/>
                      <a:endParaRPr sz="1050">
                        <a:latin typeface="Calibri"/>
                        <a:cs typeface="Calibri"/>
                      </a:endParaRPr>
                    </a:p>
                  </a:txBody>
                  <a:tcPr marL="0" marR="0" marB="0" marT="0"/>
                </a:tc>
                <a:tc>
                  <a:txBody>
                    <a:bodyPr/>
                    <a:lstStyle/>
                    <a:p>
                      <a:pPr algn="ctr">
                        <a:lnSpc>
                          <a:spcPct val="100000"/>
                        </a:lnSpc>
                        <a:spcBef>
                          <a:spcPts val="620"/>
                        </a:spcBef>
                      </a:pPr>
                      <a:r>
                        <a:rPr dirty="0" sz="1050" spc="15">
                          <a:latin typeface="Calibri"/>
                          <a:cs typeface="Calibri"/>
                        </a:rPr>
                        <a:t>$</a:t>
                      </a:r>
                      <a:r>
                        <a:rPr dirty="0" sz="1050" spc="-114">
                          <a:latin typeface="Calibri"/>
                          <a:cs typeface="Calibri"/>
                        </a:rPr>
                        <a:t> </a:t>
                      </a:r>
                      <a:r>
                        <a:rPr dirty="0" sz="1050" spc="10">
                          <a:latin typeface="Calibri"/>
                          <a:cs typeface="Calibri"/>
                        </a:rPr>
                        <a:t>1,241,701.57</a:t>
                      </a:r>
                      <a:endParaRPr sz="1050">
                        <a:latin typeface="Calibri"/>
                        <a:cs typeface="Calibri"/>
                      </a:endParaRPr>
                    </a:p>
                  </a:txBody>
                  <a:tcPr marL="0" marR="0" marB="0" marT="78740"/>
                </a:tc>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On-screen Show (4:3)</PresentationFormat>
  <ScaleCrop>false</ScaleCrop>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Christine</dc:creator>
  <dcterms:created xsi:type="dcterms:W3CDTF">2023-09-27T11:31:42Z</dcterms:created>
  <dcterms:modified xsi:type="dcterms:W3CDTF">2023-09-27T11:31:42Z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2023-09-25T00:00:00Z</vt:filetime>
  </property>
  <property fmtid="{D5CDD505-2E9C-101B-9397-08002B2CF9AE}" pid="3" name="Creator">
    <vt:lpwstr>Acrobat PDFMaker 15 for Word</vt:lpwstr>
  </property>
  <property fmtid="{D5CDD505-2E9C-101B-9397-08002B2CF9AE}" pid="4" name="LastSaved">
    <vt:filetime>2023-09-27T00:00:00Z</vt:filetime>
  </property>
</Properties>
</file>